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401A-C2E8-4F07-B30B-DF4BE1756CD1}" type="datetimeFigureOut">
              <a:rPr lang="fr-BE" smtClean="0"/>
              <a:t>04-11-21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AF180-7A5F-4050-8E73-C01E6C5358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145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066E5E-E5EE-4C87-919F-97503A27D449}" type="slidenum">
              <a:rPr lang="fr-BE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fr-B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dirty="0" err="1">
                <a:latin typeface="Times New Roman" pitchFamily="18" charset="0"/>
              </a:rPr>
              <a:t>Language</a:t>
            </a:r>
            <a:r>
              <a:rPr lang="fr-FR" dirty="0">
                <a:latin typeface="Times New Roman" pitchFamily="18" charset="0"/>
              </a:rPr>
              <a:t> of the </a:t>
            </a:r>
            <a:r>
              <a:rPr lang="fr-FR" dirty="0" err="1">
                <a:latin typeface="Times New Roman" pitchFamily="18" charset="0"/>
              </a:rPr>
              <a:t>presentation</a:t>
            </a:r>
            <a:r>
              <a:rPr lang="fr-FR" dirty="0">
                <a:latin typeface="Times New Roman" pitchFamily="18" charset="0"/>
              </a:rPr>
              <a:t> : French</a:t>
            </a:r>
          </a:p>
          <a:p>
            <a:r>
              <a:rPr lang="fr-FR" dirty="0" err="1">
                <a:latin typeface="Times New Roman" pitchFamily="18" charset="0"/>
              </a:rPr>
              <a:t>Language</a:t>
            </a:r>
            <a:r>
              <a:rPr lang="fr-FR" dirty="0">
                <a:latin typeface="Times New Roman" pitchFamily="18" charset="0"/>
              </a:rPr>
              <a:t> of the PowerPoint : English</a:t>
            </a:r>
          </a:p>
        </p:txBody>
      </p:sp>
    </p:spTree>
    <p:extLst>
      <p:ext uri="{BB962C8B-B14F-4D97-AF65-F5344CB8AC3E}">
        <p14:creationId xmlns:p14="http://schemas.microsoft.com/office/powerpoint/2010/main" val="348232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sciences_microscope_large.jpg"/>
          <p:cNvPicPr>
            <a:picLocks noChangeAspect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511175"/>
            <a:ext cx="67357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rm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Médecine et Pharmacie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575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archi_large4.jpg"/>
          <p:cNvPicPr>
            <a:picLocks noChangeAspect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5938"/>
            <a:ext cx="672465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Supérieur d’Architecture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7725" y="5657850"/>
            <a:ext cx="914400" cy="914400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fr-FR" sz="6000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fr-BE" sz="2800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575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>
                <a:solidFill>
                  <a:srgbClr val="A6A6A6"/>
                </a:solidFill>
              </a:rPr>
              <a:t>Université de Mons</a:t>
            </a:r>
            <a:endParaRPr lang="fr-BE" sz="1600" b="1">
              <a:solidFill>
                <a:srgbClr val="A6A6A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33949-F2A1-4954-A93C-87E6B89879E5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838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>
                <a:solidFill>
                  <a:srgbClr val="A6A6A6"/>
                </a:solidFill>
              </a:rPr>
              <a:t>Université de Mons</a:t>
            </a:r>
            <a:endParaRPr lang="fr-BE" sz="1600" b="1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33949-F2A1-4954-A93C-87E6B89879E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343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>
                <a:solidFill>
                  <a:srgbClr val="A6A6A6"/>
                </a:solidFill>
              </a:rPr>
              <a:t>Université de Mons</a:t>
            </a:r>
            <a:endParaRPr lang="fr-BE" sz="1600" b="1">
              <a:solidFill>
                <a:srgbClr val="A6A6A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33949-F2A1-4954-A93C-87E6B89879E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298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>
                <a:solidFill>
                  <a:srgbClr val="A6A6A6"/>
                </a:solidFill>
              </a:rPr>
              <a:t>Université de Mons</a:t>
            </a:r>
            <a:endParaRPr lang="fr-BE" sz="1600" b="1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33949-F2A1-4954-A93C-87E6B89879E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5439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>
                <a:solidFill>
                  <a:srgbClr val="A6A6A6"/>
                </a:solidFill>
              </a:rPr>
              <a:t>Université de Mons</a:t>
            </a:r>
            <a:endParaRPr lang="fr-BE" sz="1600" b="1">
              <a:solidFill>
                <a:srgbClr val="A6A6A6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33949-F2A1-4954-A93C-87E6B89879E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98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>
                <a:solidFill>
                  <a:srgbClr val="A6A6A6"/>
                </a:solidFill>
              </a:rPr>
              <a:t>Université de Mons</a:t>
            </a:r>
            <a:endParaRPr lang="fr-BE" sz="1600" b="1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33949-F2A1-4954-A93C-87E6B89879E5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6080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>
                <a:solidFill>
                  <a:srgbClr val="A6A6A6"/>
                </a:solidFill>
              </a:rPr>
              <a:t>Université de Mons</a:t>
            </a:r>
            <a:endParaRPr lang="fr-BE" sz="1600" b="1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33949-F2A1-4954-A93C-87E6B89879E5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741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>
                <a:solidFill>
                  <a:srgbClr val="A6A6A6"/>
                </a:solidFill>
              </a:rPr>
              <a:t>Université de Mons</a:t>
            </a:r>
            <a:endParaRPr lang="fr-BE" sz="1600" b="1">
              <a:solidFill>
                <a:srgbClr val="A6A6A6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33949-F2A1-4954-A93C-87E6B89879E5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668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>
                <a:solidFill>
                  <a:srgbClr val="A6A6A6"/>
                </a:solidFill>
              </a:rPr>
              <a:t>Université de Mons</a:t>
            </a:r>
            <a:endParaRPr lang="fr-BE" sz="1600" b="1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33949-F2A1-4954-A93C-87E6B89879E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48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étudiante_large.jpg"/>
          <p:cNvPicPr>
            <a:picLocks noChangeAspect="1"/>
          </p:cNvPicPr>
          <p:nvPr/>
        </p:nvPicPr>
        <p:blipFill>
          <a:blip r:embed="rId3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19113"/>
            <a:ext cx="6700838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Polytechnique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574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>
                <a:solidFill>
                  <a:srgbClr val="A6A6A6"/>
                </a:solidFill>
              </a:rPr>
              <a:t>Université de Mons</a:t>
            </a:r>
            <a:endParaRPr lang="fr-BE" sz="1600" b="1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33949-F2A1-4954-A93C-87E6B89879E5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63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1663" cy="14335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844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passage_long.jpg"/>
          <p:cNvPicPr>
            <a:picLocks noChangeAspect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4"/>
          <a:stretch>
            <a:fillRect/>
          </a:stretch>
        </p:blipFill>
        <p:spPr bwMode="auto">
          <a:xfrm>
            <a:off x="2270125" y="523875"/>
            <a:ext cx="67405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Psychologie </a:t>
            </a:r>
            <a:b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et des Sciences de l’Education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2152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materia_nova_large2.jpg"/>
          <p:cNvPicPr>
            <a:picLocks noChangeAspect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b="15833"/>
          <a:stretch>
            <a:fillRect/>
          </a:stretch>
        </p:blipFill>
        <p:spPr bwMode="auto">
          <a:xfrm>
            <a:off x="2305050" y="514350"/>
            <a:ext cx="670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rm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des Sciences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716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14350"/>
            <a:ext cx="672465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:\Administration\ComEtRelPub\LOGOS\LOGOS UMONS + FACS\logo FTI-EII\UMONS_FTI_E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773738"/>
            <a:ext cx="19431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063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warocque_etudiants_large.jpg"/>
          <p:cNvPicPr>
            <a:picLocks noChangeAspect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06413"/>
            <a:ext cx="67056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4933950" cy="151447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Warocqué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d’Economie et de Gestion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549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phonétique_analyse_large.jpg"/>
          <p:cNvPicPr>
            <a:picLocks noChangeAspect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15938"/>
            <a:ext cx="67056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du Langage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891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sciences_etudiants_large.jpg"/>
          <p:cNvPicPr>
            <a:picLocks noChangeAspect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19113"/>
            <a:ext cx="67341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4933950" cy="9144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Juridiques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76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ballons_large2.jpg"/>
          <p:cNvPicPr>
            <a:picLocks noChangeAspect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6413"/>
            <a:ext cx="67341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57425" y="447675"/>
            <a:ext cx="4933950" cy="157162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Humaines et Sociales</a:t>
            </a: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241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endParaRPr lang="fr-BE" altLang="fr-FR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fld id="{ACCE505D-89D4-472E-98E4-8BECB5D51E9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82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7" r:id="rId2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9532" y="2348880"/>
            <a:ext cx="8424936" cy="371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  <a:buSzPct val="100000"/>
            </a:pPr>
            <a:r>
              <a:rPr lang="fr-BE" sz="12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Dans le cadre d’une convention de cotutelle entre l’Université de Mons (Faculté de Traduction et d’Interprétation – École d’Interprètes internationaux) et l’Université Polytechnique Hauts-de-France (Unité de recherche </a:t>
            </a:r>
            <a:r>
              <a:rPr lang="fr-BE" sz="12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DeScripto</a:t>
            </a:r>
            <a:r>
              <a:rPr lang="fr-BE" sz="12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), </a:t>
            </a:r>
            <a:endParaRPr lang="fr-BE" sz="1200" i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algn="ctr" eaLnBrk="1" hangingPunct="1">
              <a:spcAft>
                <a:spcPts val="1000"/>
              </a:spcAft>
              <a:buSzPct val="100000"/>
            </a:pPr>
            <a:r>
              <a:rPr lang="fr-BE" sz="1400" b="1" dirty="0">
                <a:solidFill>
                  <a:srgbClr val="C40C42"/>
                </a:solidFill>
                <a:latin typeface="Calibri" pitchFamily="34" charset="0"/>
              </a:rPr>
              <a:t>Madame Isabelle CHAUVEAU </a:t>
            </a:r>
          </a:p>
          <a:p>
            <a:pPr algn="ctr" eaLnBrk="1" hangingPunct="1">
              <a:spcAft>
                <a:spcPts val="1000"/>
              </a:spcAft>
              <a:buSzPct val="100000"/>
            </a:pPr>
            <a:r>
              <a:rPr lang="fr-BE" sz="12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en vue de l’obtention des grades de </a:t>
            </a:r>
          </a:p>
          <a:p>
            <a:pPr algn="ctr" eaLnBrk="1" hangingPunct="1">
              <a:spcAft>
                <a:spcPts val="1000"/>
              </a:spcAft>
              <a:buSzPct val="100000"/>
            </a:pPr>
            <a:r>
              <a:rPr lang="fr-BE" sz="14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Docteur en Langues, Lettres et Traductologie (Belgique) et Docteur en Littérature comparée (France) </a:t>
            </a:r>
            <a:endParaRPr lang="fr-BE" sz="1200" i="1" dirty="0">
              <a:solidFill>
                <a:srgbClr val="C40C42"/>
              </a:solidFill>
              <a:latin typeface="Calibri" pitchFamily="34" charset="0"/>
            </a:endParaRPr>
          </a:p>
          <a:p>
            <a:pPr algn="ctr" eaLnBrk="1" hangingPunct="1">
              <a:spcAft>
                <a:spcPts val="1000"/>
              </a:spcAft>
              <a:buSzPct val="100000"/>
            </a:pPr>
            <a:r>
              <a:rPr lang="fr-BE" sz="12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défendra publiquement sa thèse intitulée</a:t>
            </a:r>
          </a:p>
          <a:p>
            <a:pPr algn="ctr" eaLnBrk="1" hangingPunct="1">
              <a:spcAft>
                <a:spcPts val="1000"/>
              </a:spcAft>
              <a:buSzPct val="100000"/>
            </a:pPr>
            <a:r>
              <a:rPr lang="fr-BE" sz="1400" b="1" i="1" dirty="0">
                <a:solidFill>
                  <a:srgbClr val="C40C42"/>
                </a:solidFill>
                <a:latin typeface="Calibri" pitchFamily="34" charset="0"/>
              </a:rPr>
              <a:t>«  Romans contemporains de femmes : analyse des thématiques mythiques et de leurs traductions »</a:t>
            </a:r>
            <a:endParaRPr lang="fr-BE" sz="1200" i="1" dirty="0">
              <a:solidFill>
                <a:srgbClr val="C40C42"/>
              </a:solidFill>
              <a:latin typeface="Calibri" pitchFamily="34" charset="0"/>
            </a:endParaRPr>
          </a:p>
          <a:p>
            <a:pPr algn="ctr" eaLnBrk="1" hangingPunct="1">
              <a:spcAft>
                <a:spcPts val="1000"/>
              </a:spcAft>
              <a:buSzPct val="100000"/>
            </a:pPr>
            <a:r>
              <a:rPr lang="fr-BE" sz="1400" b="1" dirty="0">
                <a:solidFill>
                  <a:srgbClr val="C40C42"/>
                </a:solidFill>
                <a:latin typeface="Calibri" pitchFamily="34" charset="0"/>
              </a:rPr>
              <a:t>le vendredi 26 novembre 2021, de 10h à 12h</a:t>
            </a:r>
          </a:p>
          <a:p>
            <a:pPr algn="ctr" eaLnBrk="1" hangingPunct="1">
              <a:spcAft>
                <a:spcPts val="1000"/>
              </a:spcAft>
              <a:buSzPct val="100000"/>
            </a:pPr>
            <a:r>
              <a:rPr lang="fr-BE" sz="1200" dirty="0">
                <a:solidFill>
                  <a:srgbClr val="C40C42"/>
                </a:solidFill>
                <a:latin typeface="Calibri" pitchFamily="34" charset="0"/>
              </a:rPr>
              <a:t>UMONS, campus Plaine de </a:t>
            </a:r>
            <a:r>
              <a:rPr lang="fr-BE" sz="1200" dirty="0" err="1">
                <a:solidFill>
                  <a:srgbClr val="C40C42"/>
                </a:solidFill>
                <a:latin typeface="Calibri" pitchFamily="34" charset="0"/>
              </a:rPr>
              <a:t>Nimy</a:t>
            </a:r>
            <a:r>
              <a:rPr lang="fr-BE" sz="1200" dirty="0">
                <a:solidFill>
                  <a:srgbClr val="C40C42"/>
                </a:solidFill>
                <a:latin typeface="Calibri" pitchFamily="34" charset="0"/>
              </a:rPr>
              <a:t>, bâtiment de la FTI-EII (rez-de-chaussée), salle polyvalente</a:t>
            </a:r>
            <a:br>
              <a:rPr lang="fr-BE" sz="1200" b="1" dirty="0">
                <a:solidFill>
                  <a:srgbClr val="C40C42"/>
                </a:solidFill>
                <a:latin typeface="Calibri" pitchFamily="34" charset="0"/>
              </a:rPr>
            </a:br>
            <a:r>
              <a:rPr lang="fr-BE" sz="1200" dirty="0">
                <a:solidFill>
                  <a:srgbClr val="C40C42"/>
                </a:solidFill>
                <a:latin typeface="Calibri" pitchFamily="34" charset="0"/>
              </a:rPr>
              <a:t>Avenue du Champ de Mars, 17 – 7000 Mons, Belgique</a:t>
            </a:r>
            <a:endParaRPr lang="fr-BE" sz="1200" i="1" dirty="0">
              <a:solidFill>
                <a:srgbClr val="C40C42"/>
              </a:solidFill>
              <a:latin typeface="Calibri" pitchFamily="34" charset="0"/>
            </a:endParaRPr>
          </a:p>
          <a:p>
            <a:pPr algn="ctr" eaLnBrk="1" hangingPunct="1">
              <a:spcAft>
                <a:spcPts val="1000"/>
              </a:spcAft>
              <a:buSzPct val="100000"/>
            </a:pPr>
            <a:r>
              <a:rPr lang="fr-BE" sz="1100" u="sng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Membres du jury</a:t>
            </a:r>
            <a: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: 	</a:t>
            </a:r>
          </a:p>
          <a:p>
            <a:pPr algn="ctr" eaLnBrk="1" hangingPunct="1">
              <a:spcAft>
                <a:spcPts val="1000"/>
              </a:spcAft>
              <a:buSzPct val="100000"/>
            </a:pPr>
            <a: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Catherine Gravet (UMONS) &amp; Stéphanie Schwerter (UPHF), directrices </a:t>
            </a:r>
            <a:b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</a:br>
            <a: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Laurence </a:t>
            </a:r>
            <a:r>
              <a:rPr lang="fr-BE" sz="11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Pieropan</a:t>
            </a:r>
            <a: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, présidente &amp; Béatrice Costa, secrétaire (UMONS)</a:t>
            </a:r>
            <a:b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</a:br>
            <a: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Nicolas </a:t>
            </a:r>
            <a:r>
              <a:rPr lang="fr-BE" sz="11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Balutet</a:t>
            </a:r>
            <a: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&amp; Véronique Lagae (UPHF) 	</a:t>
            </a:r>
            <a:b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</a:br>
            <a: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André Bénit (</a:t>
            </a:r>
            <a:r>
              <a:rPr lang="fr-BE" sz="11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Universidad</a:t>
            </a:r>
            <a: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BE" sz="11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Autonoma</a:t>
            </a:r>
            <a: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de Madrid)</a:t>
            </a:r>
            <a:b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</a:br>
            <a:r>
              <a:rPr lang="fr-BE" sz="11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Caroline Fischer (Université de Pau et des pays de l’Adour)</a:t>
            </a:r>
          </a:p>
          <a:p>
            <a:pPr algn="ctr" eaLnBrk="1" hangingPunct="1">
              <a:spcAft>
                <a:spcPts val="1000"/>
              </a:spcAft>
              <a:buSzPct val="100000"/>
            </a:pPr>
            <a:endParaRPr lang="fr-BE" sz="1300" dirty="0">
              <a:solidFill>
                <a:srgbClr val="C40C42"/>
              </a:solidFill>
              <a:latin typeface="Calibri" pitchFamily="34" charset="0"/>
            </a:endParaRPr>
          </a:p>
          <a:p>
            <a:pPr algn="ctr" eaLnBrk="1" hangingPunct="1">
              <a:spcAft>
                <a:spcPts val="1000"/>
              </a:spcAft>
              <a:buSzPct val="100000"/>
            </a:pPr>
            <a:endParaRPr lang="fr-BE" sz="1200" i="1" dirty="0">
              <a:solidFill>
                <a:srgbClr val="C40C42"/>
              </a:solidFill>
              <a:latin typeface="Calibri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B473368-EDDC-4D30-8ACF-B9918C99B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513" y="561524"/>
            <a:ext cx="1540291" cy="6225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0F7C5B0-3D92-460C-BE15-B0269B50D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952" y="260649"/>
            <a:ext cx="1041693" cy="11322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8000D17-3097-4B0D-B92A-D39A3F353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32" y="605937"/>
            <a:ext cx="1910210" cy="7533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3FDCDC-9896-49CA-AAB8-4EEFC711A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226" y="605937"/>
            <a:ext cx="1282347" cy="54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8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powerpoint_fti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194</Words>
  <Application>Microsoft Office PowerPoint</Application>
  <PresentationFormat>Affichage à l'écran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powerpoint_fti</vt:lpstr>
      <vt:lpstr>Présentation PowerPoint</vt:lpstr>
    </vt:vector>
  </TitlesOfParts>
  <Company>Université de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</dc:creator>
  <cp:lastModifiedBy>Sylvie ROELAND</cp:lastModifiedBy>
  <cp:revision>122</cp:revision>
  <dcterms:created xsi:type="dcterms:W3CDTF">2013-09-19T09:14:52Z</dcterms:created>
  <dcterms:modified xsi:type="dcterms:W3CDTF">2021-11-04T13:00:50Z</dcterms:modified>
</cp:coreProperties>
</file>