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9" r:id="rId1"/>
  </p:sldMasterIdLst>
  <p:notesMasterIdLst>
    <p:notesMasterId r:id="rId3"/>
  </p:notesMasterIdLst>
  <p:sldIdLst>
    <p:sldId id="257" r:id="rId2"/>
  </p:sldIdLst>
  <p:sldSz cx="12192000" cy="6858000"/>
  <p:notesSz cx="6797675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6EFF04-B976-447B-9A45-40F6AC49CB60}" v="3" dt="2026-07-08T11:47:56.3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ylvie ROELAND" userId="3bd1bc77-1ae0-45e9-8721-9668dd60ef4f" providerId="ADAL" clId="{BAC9F922-5448-4DD9-BB7A-17B38B8B7CB9}"/>
    <pc:docChg chg="modSld modNotesMaster">
      <pc:chgData name="Sylvie ROELAND" userId="3bd1bc77-1ae0-45e9-8721-9668dd60ef4f" providerId="ADAL" clId="{BAC9F922-5448-4DD9-BB7A-17B38B8B7CB9}" dt="2026-07-08T11:47:56.381" v="1"/>
      <pc:docMkLst>
        <pc:docMk/>
      </pc:docMkLst>
      <pc:sldChg chg="modSp modNotes">
        <pc:chgData name="Sylvie ROELAND" userId="3bd1bc77-1ae0-45e9-8721-9668dd60ef4f" providerId="ADAL" clId="{BAC9F922-5448-4DD9-BB7A-17B38B8B7CB9}" dt="2026-07-08T11:47:56.381" v="1"/>
        <pc:sldMkLst>
          <pc:docMk/>
          <pc:sldMk cId="2378648295" sldId="257"/>
        </pc:sldMkLst>
        <pc:spChg chg="mod">
          <ac:chgData name="Sylvie ROELAND" userId="3bd1bc77-1ae0-45e9-8721-9668dd60ef4f" providerId="ADAL" clId="{BAC9F922-5448-4DD9-BB7A-17B38B8B7CB9}" dt="2026-07-08T11:47:46.297" v="0" actId="16037"/>
          <ac:spMkLst>
            <pc:docMk/>
            <pc:sldMk cId="2378648295" sldId="257"/>
            <ac:spMk id="3789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D4B84D-65F8-4CEF-A05E-D29276E05803}" type="datetimeFigureOut">
              <a:rPr lang="fr-BE" smtClean="0"/>
              <a:t>08-07-26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3488"/>
            <a:ext cx="5921375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195EE3-83B6-4056-9682-477ADD8327E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530558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11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4066E5E-E5EE-4C87-919F-97503A27D449}" type="slidenum">
              <a:rPr lang="fr-BE" smtClean="0">
                <a:solidFill>
                  <a:srgbClr val="000000"/>
                </a:solidFill>
                <a:latin typeface="Calibri" pitchFamily="34" charset="0"/>
              </a:rPr>
              <a:pPr eaLnBrk="1" hangingPunct="1"/>
              <a:t>1</a:t>
            </a:fld>
            <a:endParaRPr lang="fr-BE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614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7950" y="739775"/>
            <a:ext cx="6581775" cy="37036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768" y="4689515"/>
            <a:ext cx="5438140" cy="4442698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r-FR" dirty="0" err="1">
                <a:latin typeface="Times New Roman" pitchFamily="18" charset="0"/>
              </a:rPr>
              <a:t>Language</a:t>
            </a:r>
            <a:r>
              <a:rPr lang="fr-FR" dirty="0">
                <a:latin typeface="Times New Roman" pitchFamily="18" charset="0"/>
              </a:rPr>
              <a:t> of the </a:t>
            </a:r>
            <a:r>
              <a:rPr lang="fr-FR" dirty="0" err="1">
                <a:latin typeface="Times New Roman" pitchFamily="18" charset="0"/>
              </a:rPr>
              <a:t>presentation</a:t>
            </a:r>
            <a:r>
              <a:rPr lang="fr-FR" dirty="0">
                <a:latin typeface="Times New Roman" pitchFamily="18" charset="0"/>
              </a:rPr>
              <a:t> : French</a:t>
            </a:r>
          </a:p>
          <a:p>
            <a:r>
              <a:rPr lang="fr-FR" dirty="0" err="1">
                <a:latin typeface="Times New Roman" pitchFamily="18" charset="0"/>
              </a:rPr>
              <a:t>Language</a:t>
            </a:r>
            <a:r>
              <a:rPr lang="fr-FR" dirty="0">
                <a:latin typeface="Times New Roman" pitchFamily="18" charset="0"/>
              </a:rPr>
              <a:t> of the PowerPoint : English</a:t>
            </a:r>
          </a:p>
        </p:txBody>
      </p:sp>
    </p:spTree>
    <p:extLst>
      <p:ext uri="{BB962C8B-B14F-4D97-AF65-F5344CB8AC3E}">
        <p14:creationId xmlns:p14="http://schemas.microsoft.com/office/powerpoint/2010/main" val="34823218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08-07-26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26687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08-07-26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31591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08-07-26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191636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08-07-26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185633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08-07-26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062072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08-07-26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356767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08-07-26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904228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08-07-26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4017446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1" y="128588"/>
            <a:ext cx="10962217" cy="143351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89038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08-07-26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24949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08-07-26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00543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08-07-26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27194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08-07-26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43790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08-07-26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76908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08-07-26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52060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08-07-26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42105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08-07-26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44050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33902-2BC2-4D7F-B7AB-C5D9680552E3}" type="datetimeFigureOut">
              <a:rPr lang="fr-BE" smtClean="0"/>
              <a:t>08-07-26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2247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71" r:id="rId2"/>
    <p:sldLayoutId id="2147483872" r:id="rId3"/>
    <p:sldLayoutId id="2147483873" r:id="rId4"/>
    <p:sldLayoutId id="2147483874" r:id="rId5"/>
    <p:sldLayoutId id="2147483875" r:id="rId6"/>
    <p:sldLayoutId id="2147483876" r:id="rId7"/>
    <p:sldLayoutId id="2147483877" r:id="rId8"/>
    <p:sldLayoutId id="2147483878" r:id="rId9"/>
    <p:sldLayoutId id="2147483879" r:id="rId10"/>
    <p:sldLayoutId id="2147483880" r:id="rId11"/>
    <p:sldLayoutId id="2147483881" r:id="rId12"/>
    <p:sldLayoutId id="2147483882" r:id="rId13"/>
    <p:sldLayoutId id="2147483883" r:id="rId14"/>
    <p:sldLayoutId id="2147483884" r:id="rId15"/>
    <p:sldLayoutId id="2147483885" r:id="rId16"/>
    <p:sldLayoutId id="214748388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7" Type="http://schemas.openxmlformats.org/officeDocument/2006/relationships/image" Target="../media/image2.jpe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1.jpeg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ivot">
          <a:fgClr>
            <a:schemeClr val="accent1">
              <a:lumMod val="40000"/>
              <a:lumOff val="6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1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955800" y="2463487"/>
            <a:ext cx="8655050" cy="42170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  <a:effectLst/>
        </p:spPr>
        <p:txBody>
          <a:bodyPr anchor="ctr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fr-FR" sz="1400" b="1" i="1" dirty="0">
                <a:solidFill>
                  <a:schemeClr val="tx1"/>
                </a:solidFill>
                <a:latin typeface="+mn-lt"/>
              </a:rPr>
              <a:t>Madame Manon GILLET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fr-FR" sz="1400" dirty="0">
                <a:solidFill>
                  <a:schemeClr val="tx1"/>
                </a:solidFill>
                <a:latin typeface="+mn-lt"/>
              </a:rPr>
              <a:t> 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fr-FR" sz="1400" dirty="0">
                <a:solidFill>
                  <a:schemeClr val="tx1"/>
                </a:solidFill>
                <a:latin typeface="+mn-lt"/>
              </a:rPr>
              <a:t>défendra publiquement sa dissertation doctorale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fr-FR" sz="1400" dirty="0">
                <a:solidFill>
                  <a:schemeClr val="tx1"/>
                </a:solidFill>
                <a:latin typeface="+mn-lt"/>
              </a:rPr>
              <a:t>pour l’obtention du grade de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fr-FR" sz="1400" dirty="0">
                <a:solidFill>
                  <a:schemeClr val="tx1"/>
                </a:solidFill>
                <a:latin typeface="+mn-lt"/>
              </a:rPr>
              <a:t> 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fr-FR" sz="1400" dirty="0">
                <a:solidFill>
                  <a:schemeClr val="tx1"/>
                </a:solidFill>
                <a:latin typeface="+mn-lt"/>
              </a:rPr>
              <a:t> 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fr-FR" sz="1400" dirty="0">
                <a:solidFill>
                  <a:schemeClr val="tx1"/>
                </a:solidFill>
                <a:latin typeface="+mn-lt"/>
              </a:rPr>
              <a:t> </a:t>
            </a:r>
            <a:r>
              <a:rPr lang="fr-FR" sz="1400" b="1" dirty="0">
                <a:solidFill>
                  <a:schemeClr val="tx1"/>
                </a:solidFill>
                <a:latin typeface="+mn-lt"/>
              </a:rPr>
              <a:t>DOCTORAT EN LANGUES, LETTRES ET TRADUCTOLOGIE </a:t>
            </a:r>
            <a:endParaRPr lang="fr-BE" sz="1400" b="1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fr-FR" sz="1400" dirty="0">
                <a:solidFill>
                  <a:schemeClr val="tx1"/>
                </a:solidFill>
                <a:latin typeface="+mn-lt"/>
              </a:rPr>
              <a:t> 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fr-FR" sz="1400" dirty="0">
                <a:solidFill>
                  <a:schemeClr val="tx1"/>
                </a:solidFill>
                <a:latin typeface="+mn-lt"/>
              </a:rPr>
              <a:t> 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fr-FR" sz="1400" i="1" dirty="0">
                <a:solidFill>
                  <a:schemeClr val="tx1"/>
                </a:solidFill>
                <a:latin typeface="+mn-lt"/>
              </a:rPr>
              <a:t>Le vendredi 14 août 2026 à 10h – Salle Renard (De Vinci)</a:t>
            </a:r>
          </a:p>
          <a:p>
            <a:pPr algn="ctr"/>
            <a:r>
              <a:rPr lang="fr-FR" sz="1400" i="1" dirty="0">
                <a:solidFill>
                  <a:schemeClr val="tx1"/>
                </a:solidFill>
                <a:latin typeface="+mn-lt"/>
              </a:rPr>
              <a:t>Faculté de Traduction et Interprétation - EII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fr-FR" sz="1400" i="1" dirty="0">
                <a:solidFill>
                  <a:schemeClr val="tx1"/>
                </a:solidFill>
                <a:latin typeface="+mn-lt"/>
              </a:rPr>
              <a:t>Avenue du Champ de Mars, 17     7000 Mons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fr-FR" sz="1400" dirty="0">
                <a:solidFill>
                  <a:schemeClr val="tx1"/>
                </a:solidFill>
                <a:latin typeface="+mn-lt"/>
              </a:rPr>
              <a:t>  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fr-FR" sz="1400" u="sng" dirty="0">
                <a:solidFill>
                  <a:schemeClr val="tx1"/>
                </a:solidFill>
                <a:latin typeface="+mn-lt"/>
              </a:rPr>
              <a:t>Sujet de la thèse</a:t>
            </a:r>
            <a:r>
              <a:rPr lang="fr-FR" sz="1400" dirty="0">
                <a:solidFill>
                  <a:schemeClr val="tx1"/>
                </a:solidFill>
                <a:latin typeface="+mn-lt"/>
              </a:rPr>
              <a:t> :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fr-FR" sz="1400" dirty="0">
                <a:solidFill>
                  <a:schemeClr val="tx1"/>
                </a:solidFill>
                <a:latin typeface="+mn-lt"/>
              </a:rPr>
              <a:t> 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en-GB" sz="1400" b="1" dirty="0">
                <a:solidFill>
                  <a:schemeClr val="tx1"/>
                </a:solidFill>
                <a:latin typeface="+mn-lt"/>
              </a:rPr>
              <a:t>« </a:t>
            </a:r>
            <a:r>
              <a:rPr lang="en-US" sz="1400" b="1" dirty="0" err="1">
                <a:solidFill>
                  <a:schemeClr val="tx1"/>
                </a:solidFill>
                <a:latin typeface="+mn-lt"/>
              </a:rPr>
              <a:t>Analyse</a:t>
            </a:r>
            <a:r>
              <a:rPr lang="en-US" sz="1400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400" b="1" dirty="0" err="1">
                <a:solidFill>
                  <a:schemeClr val="tx1"/>
                </a:solidFill>
                <a:latin typeface="+mn-lt"/>
              </a:rPr>
              <a:t>d’erreurs</a:t>
            </a:r>
            <a:r>
              <a:rPr lang="en-US" sz="1400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400" b="1" dirty="0" err="1">
                <a:solidFill>
                  <a:schemeClr val="tx1"/>
                </a:solidFill>
                <a:latin typeface="+mn-lt"/>
              </a:rPr>
              <a:t>segmentales</a:t>
            </a:r>
            <a:r>
              <a:rPr lang="en-US" sz="1400" b="1" dirty="0">
                <a:solidFill>
                  <a:schemeClr val="tx1"/>
                </a:solidFill>
                <a:latin typeface="+mn-lt"/>
              </a:rPr>
              <a:t> à </a:t>
            </a:r>
            <a:r>
              <a:rPr lang="en-US" sz="1400" b="1" dirty="0" err="1">
                <a:solidFill>
                  <a:schemeClr val="tx1"/>
                </a:solidFill>
                <a:latin typeface="+mn-lt"/>
              </a:rPr>
              <a:t>partir</a:t>
            </a:r>
            <a:r>
              <a:rPr lang="en-US" sz="1400" b="1" dirty="0">
                <a:solidFill>
                  <a:schemeClr val="tx1"/>
                </a:solidFill>
                <a:latin typeface="+mn-lt"/>
              </a:rPr>
              <a:t> d’un corpus </a:t>
            </a:r>
            <a:r>
              <a:rPr lang="en-US" sz="1400" b="1" dirty="0" err="1">
                <a:solidFill>
                  <a:schemeClr val="tx1"/>
                </a:solidFill>
                <a:latin typeface="+mn-lt"/>
              </a:rPr>
              <a:t>d’apprenants</a:t>
            </a:r>
            <a:r>
              <a:rPr lang="en-US" sz="1400" b="1" dirty="0">
                <a:solidFill>
                  <a:schemeClr val="tx1"/>
                </a:solidFill>
                <a:latin typeface="+mn-lt"/>
              </a:rPr>
              <a:t> francophones </a:t>
            </a:r>
            <a:r>
              <a:rPr lang="en-US" sz="1400" b="1" dirty="0" err="1">
                <a:solidFill>
                  <a:schemeClr val="tx1"/>
                </a:solidFill>
                <a:latin typeface="+mn-lt"/>
              </a:rPr>
              <a:t>d’espagnol</a:t>
            </a:r>
            <a:r>
              <a:rPr lang="en-US" sz="1400" b="1" dirty="0">
                <a:solidFill>
                  <a:schemeClr val="tx1"/>
                </a:solidFill>
                <a:latin typeface="+mn-lt"/>
              </a:rPr>
              <a:t> langue </a:t>
            </a:r>
            <a:r>
              <a:rPr lang="en-US" sz="1400" b="1" dirty="0" err="1">
                <a:solidFill>
                  <a:schemeClr val="tx1"/>
                </a:solidFill>
                <a:latin typeface="+mn-lt"/>
              </a:rPr>
              <a:t>étrangère</a:t>
            </a:r>
            <a:r>
              <a:rPr lang="en-US" sz="1400" b="1" dirty="0">
                <a:solidFill>
                  <a:schemeClr val="tx1"/>
                </a:solidFill>
                <a:latin typeface="+mn-lt"/>
              </a:rPr>
              <a:t>. Etude </a:t>
            </a:r>
            <a:r>
              <a:rPr lang="en-US" sz="1400" b="1" dirty="0" err="1">
                <a:solidFill>
                  <a:schemeClr val="tx1"/>
                </a:solidFill>
                <a:latin typeface="+mn-lt"/>
              </a:rPr>
              <a:t>en</a:t>
            </a:r>
            <a:r>
              <a:rPr lang="en-US" sz="1400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400" b="1" dirty="0" err="1">
                <a:solidFill>
                  <a:schemeClr val="tx1"/>
                </a:solidFill>
                <a:latin typeface="+mn-lt"/>
              </a:rPr>
              <a:t>contexte</a:t>
            </a:r>
            <a:r>
              <a:rPr lang="en-US" sz="1400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400" b="1" dirty="0" err="1">
                <a:solidFill>
                  <a:schemeClr val="tx1"/>
                </a:solidFill>
                <a:latin typeface="+mn-lt"/>
              </a:rPr>
              <a:t>d’enseignement</a:t>
            </a:r>
            <a:r>
              <a:rPr lang="en-US" sz="1400" b="1" dirty="0">
                <a:solidFill>
                  <a:schemeClr val="tx1"/>
                </a:solidFill>
                <a:latin typeface="+mn-lt"/>
              </a:rPr>
              <a:t>/</a:t>
            </a:r>
            <a:r>
              <a:rPr lang="en-US" sz="1400" b="1" dirty="0" err="1">
                <a:solidFill>
                  <a:schemeClr val="tx1"/>
                </a:solidFill>
                <a:latin typeface="+mn-lt"/>
              </a:rPr>
              <a:t>apprentissage</a:t>
            </a:r>
            <a:r>
              <a:rPr lang="en-US" sz="1400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400" b="1" dirty="0" err="1">
                <a:solidFill>
                  <a:schemeClr val="tx1"/>
                </a:solidFill>
                <a:latin typeface="+mn-lt"/>
              </a:rPr>
              <a:t>d’inspiration</a:t>
            </a:r>
            <a:r>
              <a:rPr lang="en-US" sz="1400" b="1">
                <a:solidFill>
                  <a:schemeClr val="tx1"/>
                </a:solidFill>
                <a:latin typeface="+mn-lt"/>
              </a:rPr>
              <a:t> verbo-</a:t>
            </a:r>
            <a:r>
              <a:rPr lang="en-US" sz="1400" b="1" dirty="0" err="1">
                <a:solidFill>
                  <a:schemeClr val="tx1"/>
                </a:solidFill>
                <a:latin typeface="+mn-lt"/>
              </a:rPr>
              <a:t>tonaliste</a:t>
            </a:r>
            <a:r>
              <a:rPr lang="en-US" sz="1400" b="1" dirty="0">
                <a:solidFill>
                  <a:schemeClr val="tx1"/>
                </a:solidFill>
                <a:latin typeface="+mn-lt"/>
              </a:rPr>
              <a:t>.</a:t>
            </a:r>
            <a:r>
              <a:rPr lang="en-GB" sz="1400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1400" b="1" dirty="0">
                <a:solidFill>
                  <a:schemeClr val="tx1"/>
                </a:solidFill>
                <a:latin typeface="+mn-lt"/>
              </a:rPr>
              <a:t>»</a:t>
            </a:r>
            <a:endParaRPr lang="fr-FR" sz="1400" b="1" i="1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37892" name="Picture 3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2188" y="515938"/>
            <a:ext cx="7078662" cy="1770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7893" name="Picture 6" descr="http://portail.umons.ac.be/FR/actualites/PublishingImages/logo_faculte_314_235/eii-fond%20tout%20transp.jpg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1052514"/>
            <a:ext cx="1174750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7864829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heme/theme1.xml><?xml version="1.0" encoding="utf-8"?>
<a:theme xmlns:a="http://schemas.openxmlformats.org/drawingml/2006/main" name="Facette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152</TotalTime>
  <Words>100</Words>
  <Application>Microsoft Office PowerPoint</Application>
  <PresentationFormat>Grand écran</PresentationFormat>
  <Paragraphs>19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Times New Roman</vt:lpstr>
      <vt:lpstr>Trebuchet MS</vt:lpstr>
      <vt:lpstr>Wingdings 3</vt:lpstr>
      <vt:lpstr>Facette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Sylvie</dc:creator>
  <cp:lastModifiedBy>Sylvie ROELAND</cp:lastModifiedBy>
  <cp:revision>8</cp:revision>
  <cp:lastPrinted>2026-07-08T11:47:57Z</cp:lastPrinted>
  <dcterms:created xsi:type="dcterms:W3CDTF">2020-10-28T09:48:30Z</dcterms:created>
  <dcterms:modified xsi:type="dcterms:W3CDTF">2026-07-08T11:48:50Z</dcterms:modified>
</cp:coreProperties>
</file>