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7"/>
  </p:notesMasterIdLst>
  <p:handoutMasterIdLst>
    <p:handoutMasterId r:id="rId28"/>
  </p:handoutMasterIdLst>
  <p:sldIdLst>
    <p:sldId id="261" r:id="rId5"/>
    <p:sldId id="281" r:id="rId6"/>
    <p:sldId id="271" r:id="rId7"/>
    <p:sldId id="272" r:id="rId8"/>
    <p:sldId id="273" r:id="rId9"/>
    <p:sldId id="274" r:id="rId10"/>
    <p:sldId id="282" r:id="rId11"/>
    <p:sldId id="284" r:id="rId12"/>
    <p:sldId id="276" r:id="rId13"/>
    <p:sldId id="285" r:id="rId14"/>
    <p:sldId id="286" r:id="rId15"/>
    <p:sldId id="287" r:id="rId16"/>
    <p:sldId id="294" r:id="rId17"/>
    <p:sldId id="288" r:id="rId18"/>
    <p:sldId id="289" r:id="rId19"/>
    <p:sldId id="290" r:id="rId20"/>
    <p:sldId id="291" r:id="rId21"/>
    <p:sldId id="296" r:id="rId22"/>
    <p:sldId id="292" r:id="rId23"/>
    <p:sldId id="297" r:id="rId24"/>
    <p:sldId id="293" r:id="rId25"/>
    <p:sldId id="279" r:id="rId26"/>
  </p:sldIdLst>
  <p:sldSz cx="9144000" cy="6858000" type="screen4x3"/>
  <p:notesSz cx="6797675" cy="9928225"/>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0039"/>
    <a:srgbClr val="263E65"/>
    <a:srgbClr val="8EBF8C"/>
    <a:srgbClr val="6AB0D8"/>
    <a:srgbClr val="969696"/>
    <a:srgbClr val="C40C42"/>
    <a:srgbClr val="C44C4C"/>
    <a:srgbClr val="00AB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B088C5-9426-4C25-A7CF-B0321293DA32}" v="561" dt="2023-01-09T15:54:37.6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353" autoAdjust="0"/>
  </p:normalViewPr>
  <p:slideViewPr>
    <p:cSldViewPr snapToGrid="0">
      <p:cViewPr varScale="1">
        <p:scale>
          <a:sx n="79" d="100"/>
          <a:sy n="79" d="100"/>
        </p:scale>
        <p:origin x="965" y="48"/>
      </p:cViewPr>
      <p:guideLst>
        <p:guide orient="horz" pos="2160"/>
        <p:guide pos="2880"/>
      </p:guideLst>
    </p:cSldViewPr>
  </p:slideViewPr>
  <p:notesTextViewPr>
    <p:cViewPr>
      <p:scale>
        <a:sx n="100" d="100"/>
        <a:sy n="100" d="100"/>
      </p:scale>
      <p:origin x="0" y="0"/>
    </p:cViewPr>
  </p:notesTextViewPr>
  <p:notesViewPr>
    <p:cSldViewPr snapToGrid="0">
      <p:cViewPr varScale="1">
        <p:scale>
          <a:sx n="87" d="100"/>
          <a:sy n="87" d="100"/>
        </p:scale>
        <p:origin x="3840" y="6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BE" dirty="0"/>
          </a:p>
        </p:txBody>
      </p:sp>
      <p:sp>
        <p:nvSpPr>
          <p:cNvPr id="3" name="Espace réservé de la date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BAE6744-50FF-4EAC-B8F6-50FAD023CFA1}" type="datetimeFigureOut">
              <a:rPr lang="fr-FR"/>
              <a:pPr>
                <a:defRPr/>
              </a:pPr>
              <a:t>14/03/2023</a:t>
            </a:fld>
            <a:endParaRPr lang="fr-BE" dirty="0"/>
          </a:p>
        </p:txBody>
      </p:sp>
      <p:sp>
        <p:nvSpPr>
          <p:cNvPr id="4" name="Espace réservé du pied de page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BE" dirty="0"/>
          </a:p>
        </p:txBody>
      </p:sp>
      <p:sp>
        <p:nvSpPr>
          <p:cNvPr id="5" name="Espace réservé du numéro de diapositive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7B4D2A2-2AC2-47F8-A6A5-A7DD71C98464}" type="slidenum">
              <a:rPr lang="fr-BE"/>
              <a:pPr>
                <a:defRPr/>
              </a:pPr>
              <a:t>‹N°›</a:t>
            </a:fld>
            <a:endParaRPr lang="fr-BE" dirty="0"/>
          </a:p>
        </p:txBody>
      </p:sp>
    </p:spTree>
    <p:extLst>
      <p:ext uri="{BB962C8B-B14F-4D97-AF65-F5344CB8AC3E}">
        <p14:creationId xmlns:p14="http://schemas.microsoft.com/office/powerpoint/2010/main" val="654632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BE" dirty="0"/>
          </a:p>
        </p:txBody>
      </p:sp>
      <p:sp>
        <p:nvSpPr>
          <p:cNvPr id="3" name="Espace réservé de la date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FE4DB1C-F76D-47A0-9DEA-1E750A360BE4}" type="datetimeFigureOut">
              <a:rPr lang="fr-FR"/>
              <a:pPr>
                <a:defRPr/>
              </a:pPr>
              <a:t>14/03/2023</a:t>
            </a:fld>
            <a:endParaRPr lang="fr-BE" dirty="0"/>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BE" noProof="0" dirty="0"/>
          </a:p>
        </p:txBody>
      </p:sp>
      <p:sp>
        <p:nvSpPr>
          <p:cNvPr id="5" name="Espace réservé des commentaires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endParaRPr lang="fr-BE" noProof="0" dirty="0"/>
          </a:p>
        </p:txBody>
      </p:sp>
      <p:sp>
        <p:nvSpPr>
          <p:cNvPr id="6" name="Espace réservé du pied de page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BE" dirty="0"/>
          </a:p>
        </p:txBody>
      </p:sp>
      <p:sp>
        <p:nvSpPr>
          <p:cNvPr id="7" name="Espace réservé du numéro de diapositive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D7F7ECF-42F4-4999-8AB5-B9CFFB894227}" type="slidenum">
              <a:rPr lang="fr-BE"/>
              <a:pPr>
                <a:defRPr/>
              </a:pPr>
              <a:t>‹N°›</a:t>
            </a:fld>
            <a:endParaRPr lang="fr-BE" dirty="0"/>
          </a:p>
        </p:txBody>
      </p:sp>
    </p:spTree>
    <p:extLst>
      <p:ext uri="{BB962C8B-B14F-4D97-AF65-F5344CB8AC3E}">
        <p14:creationId xmlns:p14="http://schemas.microsoft.com/office/powerpoint/2010/main" val="3178750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itre créactifs">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0" y="185738"/>
            <a:ext cx="1704975" cy="584200"/>
          </a:xfrm>
          <a:prstGeom prst="rect">
            <a:avLst/>
          </a:prstGeom>
          <a:noFill/>
          <a:ln w="9525">
            <a:noFill/>
            <a:miter lim="800000"/>
            <a:headEnd/>
            <a:tailEnd/>
          </a:ln>
        </p:spPr>
      </p:pic>
      <p:pic>
        <p:nvPicPr>
          <p:cNvPr id="7" name="Picture 8"/>
          <p:cNvPicPr>
            <a:picLocks noChangeAspect="1" noChangeArrowheads="1"/>
          </p:cNvPicPr>
          <p:nvPr userDrawn="1"/>
        </p:nvPicPr>
        <p:blipFill>
          <a:blip r:embed="rId3" cstate="print"/>
          <a:srcRect/>
          <a:stretch>
            <a:fillRect/>
          </a:stretch>
        </p:blipFill>
        <p:spPr bwMode="auto">
          <a:xfrm>
            <a:off x="249236" y="1674587"/>
            <a:ext cx="1778000" cy="612775"/>
          </a:xfrm>
          <a:prstGeom prst="rect">
            <a:avLst/>
          </a:prstGeom>
          <a:noFill/>
          <a:ln w="9525">
            <a:noFill/>
            <a:miter lim="800000"/>
            <a:headEnd/>
            <a:tailEnd/>
          </a:ln>
        </p:spPr>
      </p:pic>
      <p:sp>
        <p:nvSpPr>
          <p:cNvPr id="3" name="Sous-titre 2"/>
          <p:cNvSpPr>
            <a:spLocks noGrp="1"/>
          </p:cNvSpPr>
          <p:nvPr>
            <p:ph type="subTitle" idx="1"/>
          </p:nvPr>
        </p:nvSpPr>
        <p:spPr>
          <a:xfrm>
            <a:off x="2181225" y="393555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6AB0D8"/>
                </a:solidFill>
                <a:effectLst/>
                <a:uLnTx/>
                <a:uFillTx/>
                <a:latin typeface="Tenor Sans" panose="02000000000000000000" pitchFamily="2" charset="0"/>
                <a:ea typeface="Tenor Sans" panose="02000000000000000000" pitchFamily="2"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noProof="0" dirty="0"/>
              <a:t>Modifiez le style des sous-titres du masque</a:t>
            </a:r>
            <a:endParaRPr lang="en-US" noProof="0" dirty="0"/>
          </a:p>
        </p:txBody>
      </p:sp>
      <p:sp>
        <p:nvSpPr>
          <p:cNvPr id="15" name="Titre 14"/>
          <p:cNvSpPr>
            <a:spLocks noGrp="1"/>
          </p:cNvSpPr>
          <p:nvPr>
            <p:ph type="title"/>
          </p:nvPr>
        </p:nvSpPr>
        <p:spPr>
          <a:xfrm>
            <a:off x="2181225" y="2619518"/>
            <a:ext cx="6829425" cy="1306512"/>
          </a:xfrm>
        </p:spPr>
        <p:txBody>
          <a:bodyPr>
            <a:noAutofit/>
          </a:bodyPr>
          <a:lstStyle>
            <a:lvl1pPr>
              <a:defRPr kumimoji="0" lang="fr-BE" sz="5400" b="1" i="0" u="none" strike="noStrike" kern="1200" cap="none" spc="0" normalizeH="0" baseline="0" noProof="0" dirty="0" smtClean="0">
                <a:ln>
                  <a:noFill/>
                </a:ln>
                <a:solidFill>
                  <a:srgbClr val="263E65"/>
                </a:solidFill>
                <a:effectLst/>
                <a:uLnTx/>
                <a:uFillTx/>
                <a:latin typeface="Tenor Sans" panose="02000000000000000000" pitchFamily="2" charset="0"/>
                <a:ea typeface="Tenor Sans" panose="02000000000000000000" pitchFamily="2" charset="0"/>
                <a:cs typeface="Times New Roman" pitchFamily="18" charset="0"/>
              </a:defRPr>
            </a:lvl1pPr>
          </a:lstStyle>
          <a:p>
            <a:pPr lvl="0"/>
            <a:r>
              <a:rPr lang="fr-FR" noProof="0" dirty="0"/>
              <a:t>Modifiez le style du titre</a:t>
            </a:r>
            <a:endParaRPr lang="en-US" noProof="0" dirty="0"/>
          </a:p>
        </p:txBody>
      </p:sp>
      <p:sp>
        <p:nvSpPr>
          <p:cNvPr id="16" name="Espace réservé du texte 15"/>
          <p:cNvSpPr>
            <a:spLocks noGrp="1"/>
          </p:cNvSpPr>
          <p:nvPr>
            <p:ph type="body" sz="quarter" idx="10"/>
          </p:nvPr>
        </p:nvSpPr>
        <p:spPr>
          <a:xfrm>
            <a:off x="2181225" y="5154755"/>
            <a:ext cx="6781800" cy="457200"/>
          </a:xfrm>
        </p:spPr>
        <p:txBody>
          <a:bodyPr/>
          <a:lstStyle>
            <a:lvl1pPr>
              <a:buNone/>
              <a:defRPr sz="2000"/>
            </a:lvl1pPr>
          </a:lstStyle>
          <a:p>
            <a:pPr lvl="0"/>
            <a:r>
              <a:rPr lang="fr-FR" noProof="0" dirty="0"/>
              <a:t>Cliquez pour modifier les styles du texte du masque</a:t>
            </a:r>
          </a:p>
        </p:txBody>
      </p:sp>
      <p:sp>
        <p:nvSpPr>
          <p:cNvPr id="18" name="Espace réservé du texte 17"/>
          <p:cNvSpPr>
            <a:spLocks noGrp="1"/>
          </p:cNvSpPr>
          <p:nvPr>
            <p:ph type="body" sz="quarter" idx="11"/>
          </p:nvPr>
        </p:nvSpPr>
        <p:spPr>
          <a:xfrm>
            <a:off x="2181225" y="4745180"/>
            <a:ext cx="6791325" cy="409575"/>
          </a:xfrm>
        </p:spPr>
        <p:txBody>
          <a:bodyPr>
            <a:noAutofit/>
          </a:bodyPr>
          <a:lstStyle>
            <a:lvl1pPr>
              <a:buNone/>
              <a:defRPr sz="2800"/>
            </a:lvl1pPr>
          </a:lstStyle>
          <a:p>
            <a:pPr lvl="0"/>
            <a:r>
              <a:rPr lang="fr-FR" noProof="0" dirty="0"/>
              <a:t>Cliquez pour modifier les styles du texte du masque</a:t>
            </a:r>
          </a:p>
        </p:txBody>
      </p:sp>
      <p:pic>
        <p:nvPicPr>
          <p:cNvPr id="4" name="Image 3" descr="Une image contenant texte&#10;&#10;Description générée automatiquement">
            <a:extLst>
              <a:ext uri="{FF2B5EF4-FFF2-40B4-BE49-F238E27FC236}">
                <a16:creationId xmlns:a16="http://schemas.microsoft.com/office/drawing/2014/main" id="{3D431B15-C48E-413F-8674-CB733B593A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58538" y="-42227"/>
            <a:ext cx="5202371" cy="2804403"/>
          </a:xfrm>
          <a:prstGeom prst="rect">
            <a:avLst/>
          </a:prstGeom>
        </p:spPr>
      </p:pic>
      <p:pic>
        <p:nvPicPr>
          <p:cNvPr id="5" name="Image 4" descr="Une image contenant texte, clipart&#10;&#10;Description générée automatiquement">
            <a:extLst>
              <a:ext uri="{FF2B5EF4-FFF2-40B4-BE49-F238E27FC236}">
                <a16:creationId xmlns:a16="http://schemas.microsoft.com/office/drawing/2014/main" id="{0F9CAF7F-EC6F-429C-BA70-3AE10E6E7A9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56042" y="5981314"/>
            <a:ext cx="1777999" cy="594190"/>
          </a:xfrm>
          <a:prstGeom prst="rect">
            <a:avLst/>
          </a:prstGeom>
        </p:spPr>
      </p:pic>
      <p:pic>
        <p:nvPicPr>
          <p:cNvPr id="9" name="Image 8">
            <a:extLst>
              <a:ext uri="{FF2B5EF4-FFF2-40B4-BE49-F238E27FC236}">
                <a16:creationId xmlns:a16="http://schemas.microsoft.com/office/drawing/2014/main" id="{CE1538D9-01A2-4C70-957A-97DC80BD87C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9237" y="769938"/>
            <a:ext cx="1777999" cy="960217"/>
          </a:xfrm>
          <a:prstGeom prst="rect">
            <a:avLst/>
          </a:prstGeom>
        </p:spPr>
      </p:pic>
      <p:pic>
        <p:nvPicPr>
          <p:cNvPr id="12" name="Image 11">
            <a:extLst>
              <a:ext uri="{FF2B5EF4-FFF2-40B4-BE49-F238E27FC236}">
                <a16:creationId xmlns:a16="http://schemas.microsoft.com/office/drawing/2014/main" id="{2DB04390-4C7D-4DEC-9352-91664637FFA8}"/>
              </a:ext>
            </a:extLst>
          </p:cNvPr>
          <p:cNvPicPr>
            <a:picLocks noChangeAspect="1"/>
          </p:cNvPicPr>
          <p:nvPr userDrawn="1"/>
        </p:nvPicPr>
        <p:blipFill>
          <a:blip r:embed="rId7"/>
          <a:stretch>
            <a:fillRect/>
          </a:stretch>
        </p:blipFill>
        <p:spPr>
          <a:xfrm>
            <a:off x="4679211" y="5981314"/>
            <a:ext cx="1791439" cy="594190"/>
          </a:xfrm>
          <a:prstGeom prst="rect">
            <a:avLst/>
          </a:prstGeom>
        </p:spPr>
      </p:pic>
      <p:pic>
        <p:nvPicPr>
          <p:cNvPr id="17" name="Image 16">
            <a:extLst>
              <a:ext uri="{FF2B5EF4-FFF2-40B4-BE49-F238E27FC236}">
                <a16:creationId xmlns:a16="http://schemas.microsoft.com/office/drawing/2014/main" id="{C0CA5623-F497-4016-94AC-01C501F1B46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107507" y="5781162"/>
            <a:ext cx="1791438" cy="99449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à gauch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marL="0" indent="0">
              <a:buNone/>
              <a:defRPr sz="3200"/>
            </a:lvl1pPr>
            <a:lvl2pPr>
              <a:defRPr kumimoji="0" lang="fr-FR" sz="24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2pPr>
            <a:lvl3pPr>
              <a:defRPr kumimoji="0" lang="fr-FR" sz="20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3pPr>
            <a:lvl4pPr>
              <a:defRPr lang="fr-FR" sz="1800" kern="1200" dirty="0" smtClean="0">
                <a:solidFill>
                  <a:schemeClr val="tx1"/>
                </a:solidFill>
                <a:latin typeface="Tenor Sans" panose="02000000000000000000" pitchFamily="2" charset="0"/>
                <a:ea typeface="+mn-ea"/>
                <a:cs typeface="+mn-cs"/>
              </a:defRPr>
            </a:lvl4pPr>
            <a:lvl5pPr>
              <a:defRPr lang="fr-BE" sz="1600" kern="1200" dirty="0" smtClean="0">
                <a:solidFill>
                  <a:schemeClr val="tx1"/>
                </a:solidFill>
                <a:latin typeface="Tenor Sans" panose="02000000000000000000" pitchFamily="2" charset="0"/>
                <a:ea typeface="+mn-ea"/>
                <a:cs typeface="+mn-cs"/>
              </a:defRPr>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9" name="Rectangle 8">
            <a:extLst>
              <a:ext uri="{FF2B5EF4-FFF2-40B4-BE49-F238E27FC236}">
                <a16:creationId xmlns:a16="http://schemas.microsoft.com/office/drawing/2014/main" id="{655B4E2E-5F4E-4921-BCAA-25492522AA67}"/>
              </a:ext>
            </a:extLst>
          </p:cNvPr>
          <p:cNvSpPr/>
          <p:nvPr userDrawn="1"/>
        </p:nvSpPr>
        <p:spPr>
          <a:xfrm>
            <a:off x="3" y="6580189"/>
            <a:ext cx="2228850" cy="276224"/>
          </a:xfrm>
          <a:prstGeom prst="rect">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9">
            <a:extLst>
              <a:ext uri="{FF2B5EF4-FFF2-40B4-BE49-F238E27FC236}">
                <a16:creationId xmlns:a16="http://schemas.microsoft.com/office/drawing/2014/main" id="{5A9E6A84-4E8D-421F-8866-F3F176B03723}"/>
              </a:ext>
            </a:extLst>
          </p:cNvPr>
          <p:cNvSpPr/>
          <p:nvPr userDrawn="1"/>
        </p:nvSpPr>
        <p:spPr>
          <a:xfrm>
            <a:off x="2228851" y="6580188"/>
            <a:ext cx="6915149" cy="276228"/>
          </a:xfrm>
          <a:prstGeom prst="rect">
            <a:avLst/>
          </a:prstGeom>
          <a:solidFill>
            <a:srgbClr val="6AB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6AB0D8"/>
              </a:solidFill>
            </a:endParaRPr>
          </a:p>
        </p:txBody>
      </p:sp>
      <p:sp>
        <p:nvSpPr>
          <p:cNvPr id="11" name="ZoneTexte 10">
            <a:extLst>
              <a:ext uri="{FF2B5EF4-FFF2-40B4-BE49-F238E27FC236}">
                <a16:creationId xmlns:a16="http://schemas.microsoft.com/office/drawing/2014/main" id="{7A1CF931-0C7B-4512-B419-907DA428B833}"/>
              </a:ext>
            </a:extLst>
          </p:cNvPr>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en-US" sz="1600" b="1" noProof="0" dirty="0">
                <a:solidFill>
                  <a:srgbClr val="263E65"/>
                </a:solidFill>
                <a:latin typeface="Arial" pitchFamily="34" charset="0"/>
                <a:cs typeface="Arial" pitchFamily="34" charset="0"/>
              </a:rPr>
              <a:t>Université de Mons</a:t>
            </a:r>
          </a:p>
        </p:txBody>
      </p:sp>
      <p:sp>
        <p:nvSpPr>
          <p:cNvPr id="12" name="Espace réservé du numéro de diapositive 7">
            <a:extLst>
              <a:ext uri="{FF2B5EF4-FFF2-40B4-BE49-F238E27FC236}">
                <a16:creationId xmlns:a16="http://schemas.microsoft.com/office/drawing/2014/main" id="{63F8C2D3-A183-47FE-B23F-11FF355BDF13}"/>
              </a:ext>
            </a:extLst>
          </p:cNvPr>
          <p:cNvSpPr>
            <a:spLocks noGrp="1"/>
          </p:cNvSpPr>
          <p:nvPr>
            <p:ph type="sldNum" sz="quarter" idx="10"/>
          </p:nvPr>
        </p:nvSpPr>
        <p:spPr>
          <a:xfrm>
            <a:off x="8629650" y="6580188"/>
            <a:ext cx="514350" cy="277812"/>
          </a:xfrm>
        </p:spPr>
        <p:txBody>
          <a:bodyPr/>
          <a:lstStyle>
            <a:lvl1pPr>
              <a:defRPr/>
            </a:lvl1pPr>
          </a:lstStyle>
          <a:p>
            <a:pPr>
              <a:defRPr/>
            </a:pPr>
            <a:fld id="{E84D0D07-BA6C-4CE2-85E1-215477AE30BF}" type="slidenum">
              <a:rPr lang="en-US" noProof="0" smtClean="0"/>
              <a:pPr>
                <a:defRPr/>
              </a:pPr>
              <a:t>‹N°›</a:t>
            </a:fld>
            <a:endParaRPr lang="en-US" noProof="0"/>
          </a:p>
        </p:txBody>
      </p:sp>
      <p:sp>
        <p:nvSpPr>
          <p:cNvPr id="13" name="Espace réservé du pied de page 13">
            <a:extLst>
              <a:ext uri="{FF2B5EF4-FFF2-40B4-BE49-F238E27FC236}">
                <a16:creationId xmlns:a16="http://schemas.microsoft.com/office/drawing/2014/main" id="{12D616E6-1165-49B5-B545-6A826E15717D}"/>
              </a:ext>
            </a:extLst>
          </p:cNvPr>
          <p:cNvSpPr>
            <a:spLocks noGrp="1"/>
          </p:cNvSpPr>
          <p:nvPr>
            <p:ph type="ftr" sz="quarter" idx="11"/>
          </p:nvPr>
        </p:nvSpPr>
        <p:spPr>
          <a:xfrm>
            <a:off x="2228850" y="6581775"/>
            <a:ext cx="6400800" cy="276225"/>
          </a:xfrm>
        </p:spPr>
        <p:txBody>
          <a:bodyPr/>
          <a:lstStyle>
            <a:lvl1pPr>
              <a:defRPr/>
            </a:lvl1pPr>
          </a:lstStyle>
          <a:p>
            <a:pPr>
              <a:defRPr/>
            </a:pPr>
            <a:r>
              <a:rPr lang="en-US" noProof="0"/>
              <a:t>Prof. Untel     |     Service Untel     (voir pied de page dans le menu Powerpoint)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en-dessous">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fr-BE"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Rectangle 8">
            <a:extLst>
              <a:ext uri="{FF2B5EF4-FFF2-40B4-BE49-F238E27FC236}">
                <a16:creationId xmlns:a16="http://schemas.microsoft.com/office/drawing/2014/main" id="{6D855D09-6FD3-4A17-9766-B7E3052E69F8}"/>
              </a:ext>
            </a:extLst>
          </p:cNvPr>
          <p:cNvSpPr/>
          <p:nvPr userDrawn="1"/>
        </p:nvSpPr>
        <p:spPr>
          <a:xfrm>
            <a:off x="3" y="6580189"/>
            <a:ext cx="2228850" cy="276224"/>
          </a:xfrm>
          <a:prstGeom prst="rect">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9">
            <a:extLst>
              <a:ext uri="{FF2B5EF4-FFF2-40B4-BE49-F238E27FC236}">
                <a16:creationId xmlns:a16="http://schemas.microsoft.com/office/drawing/2014/main" id="{6D67E704-A2E8-485B-8A72-640E80875994}"/>
              </a:ext>
            </a:extLst>
          </p:cNvPr>
          <p:cNvSpPr/>
          <p:nvPr userDrawn="1"/>
        </p:nvSpPr>
        <p:spPr>
          <a:xfrm>
            <a:off x="2228851" y="6580188"/>
            <a:ext cx="6915149" cy="276228"/>
          </a:xfrm>
          <a:prstGeom prst="rect">
            <a:avLst/>
          </a:prstGeom>
          <a:solidFill>
            <a:srgbClr val="6AB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6AB0D8"/>
              </a:solidFill>
            </a:endParaRPr>
          </a:p>
        </p:txBody>
      </p:sp>
      <p:sp>
        <p:nvSpPr>
          <p:cNvPr id="11" name="ZoneTexte 10">
            <a:extLst>
              <a:ext uri="{FF2B5EF4-FFF2-40B4-BE49-F238E27FC236}">
                <a16:creationId xmlns:a16="http://schemas.microsoft.com/office/drawing/2014/main" id="{7EAB7FBE-A57B-49A4-92E9-3B36298DBEDC}"/>
              </a:ext>
            </a:extLst>
          </p:cNvPr>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en-US" sz="1600" b="1" noProof="0" dirty="0">
                <a:solidFill>
                  <a:srgbClr val="263E65"/>
                </a:solidFill>
                <a:latin typeface="Arial" pitchFamily="34" charset="0"/>
                <a:cs typeface="Arial" pitchFamily="34" charset="0"/>
              </a:rPr>
              <a:t>Université de Mons</a:t>
            </a:r>
          </a:p>
        </p:txBody>
      </p:sp>
      <p:sp>
        <p:nvSpPr>
          <p:cNvPr id="12" name="Espace réservé du numéro de diapositive 7">
            <a:extLst>
              <a:ext uri="{FF2B5EF4-FFF2-40B4-BE49-F238E27FC236}">
                <a16:creationId xmlns:a16="http://schemas.microsoft.com/office/drawing/2014/main" id="{F358E5EA-AF22-4B13-9179-A7FBB90ED578}"/>
              </a:ext>
            </a:extLst>
          </p:cNvPr>
          <p:cNvSpPr>
            <a:spLocks noGrp="1"/>
          </p:cNvSpPr>
          <p:nvPr>
            <p:ph type="sldNum" sz="quarter" idx="10"/>
          </p:nvPr>
        </p:nvSpPr>
        <p:spPr>
          <a:xfrm>
            <a:off x="8629650" y="6580188"/>
            <a:ext cx="514350" cy="277812"/>
          </a:xfrm>
        </p:spPr>
        <p:txBody>
          <a:bodyPr/>
          <a:lstStyle>
            <a:lvl1pPr>
              <a:defRPr/>
            </a:lvl1pPr>
          </a:lstStyle>
          <a:p>
            <a:pPr>
              <a:defRPr/>
            </a:pPr>
            <a:fld id="{E84D0D07-BA6C-4CE2-85E1-215477AE30BF}" type="slidenum">
              <a:rPr lang="en-US" noProof="0" smtClean="0"/>
              <a:pPr>
                <a:defRPr/>
              </a:pPr>
              <a:t>‹N°›</a:t>
            </a:fld>
            <a:endParaRPr lang="en-US" noProof="0"/>
          </a:p>
        </p:txBody>
      </p:sp>
      <p:sp>
        <p:nvSpPr>
          <p:cNvPr id="13" name="Espace réservé du pied de page 13">
            <a:extLst>
              <a:ext uri="{FF2B5EF4-FFF2-40B4-BE49-F238E27FC236}">
                <a16:creationId xmlns:a16="http://schemas.microsoft.com/office/drawing/2014/main" id="{8E1743EE-13FA-493F-AEE7-9E25330D081B}"/>
              </a:ext>
            </a:extLst>
          </p:cNvPr>
          <p:cNvSpPr>
            <a:spLocks noGrp="1"/>
          </p:cNvSpPr>
          <p:nvPr>
            <p:ph type="ftr" sz="quarter" idx="11"/>
          </p:nvPr>
        </p:nvSpPr>
        <p:spPr>
          <a:xfrm>
            <a:off x="2228850" y="6581775"/>
            <a:ext cx="6400800" cy="276225"/>
          </a:xfrm>
        </p:spPr>
        <p:txBody>
          <a:bodyPr/>
          <a:lstStyle>
            <a:lvl1pPr>
              <a:defRPr/>
            </a:lvl1pPr>
          </a:lstStyle>
          <a:p>
            <a:pPr>
              <a:defRPr/>
            </a:pPr>
            <a:r>
              <a:rPr lang="en-US" noProof="0"/>
              <a:t>Prof. Untel     |     Service Untel     (voir pied de page dans le menu Powerpoint)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AE379A4-AE0E-4A6F-B19A-D182795C6972}"/>
              </a:ext>
            </a:extLst>
          </p:cNvPr>
          <p:cNvSpPr/>
          <p:nvPr userDrawn="1"/>
        </p:nvSpPr>
        <p:spPr>
          <a:xfrm>
            <a:off x="3" y="6580189"/>
            <a:ext cx="2228850" cy="276224"/>
          </a:xfrm>
          <a:prstGeom prst="rect">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8">
            <a:extLst>
              <a:ext uri="{FF2B5EF4-FFF2-40B4-BE49-F238E27FC236}">
                <a16:creationId xmlns:a16="http://schemas.microsoft.com/office/drawing/2014/main" id="{82F56DA2-2C8B-4DF3-951D-03F4F42CF21B}"/>
              </a:ext>
            </a:extLst>
          </p:cNvPr>
          <p:cNvSpPr/>
          <p:nvPr userDrawn="1"/>
        </p:nvSpPr>
        <p:spPr>
          <a:xfrm>
            <a:off x="2228851" y="6580188"/>
            <a:ext cx="6915149" cy="276228"/>
          </a:xfrm>
          <a:prstGeom prst="rect">
            <a:avLst/>
          </a:prstGeom>
          <a:solidFill>
            <a:srgbClr val="6AB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6AB0D8"/>
              </a:solidFill>
            </a:endParaRPr>
          </a:p>
        </p:txBody>
      </p:sp>
      <p:sp>
        <p:nvSpPr>
          <p:cNvPr id="5" name="ZoneTexte 4"/>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en-US" sz="1600" b="1" noProof="0" dirty="0">
                <a:solidFill>
                  <a:srgbClr val="263E65"/>
                </a:solidFill>
                <a:latin typeface="Arial" pitchFamily="34" charset="0"/>
                <a:cs typeface="Arial" pitchFamily="34" charset="0"/>
              </a:rPr>
              <a:t>Université de Mons</a:t>
            </a:r>
          </a:p>
        </p:txBody>
      </p:sp>
      <p:sp>
        <p:nvSpPr>
          <p:cNvPr id="3" name="Espace réservé du contenu 2"/>
          <p:cNvSpPr>
            <a:spLocks noGrp="1"/>
          </p:cNvSpPr>
          <p:nvPr>
            <p:ph idx="1"/>
          </p:nvPr>
        </p:nvSpPr>
        <p:spPr/>
        <p:txBody>
          <a:bodyPr/>
          <a:lstStyle>
            <a:lvl1pPr>
              <a:buFontTx/>
              <a:buNone/>
              <a:defRPr kumimoji="0" lang="fr-FR" sz="3200" b="0" i="0" u="none" strike="noStrike" kern="1200" cap="none" normalizeH="0" baseline="0" dirty="0" smtClean="0">
                <a:ln>
                  <a:noFill/>
                </a:ln>
                <a:solidFill>
                  <a:srgbClr val="8EBF8C"/>
                </a:solidFill>
                <a:effectLst/>
                <a:latin typeface="Tenor Sans" panose="02000000000000000000" pitchFamily="2" charset="0"/>
                <a:ea typeface="Tenor Sans" panose="02000000000000000000" pitchFamily="2" charset="0"/>
                <a:cs typeface="Times New Roman" pitchFamily="18" charset="0"/>
              </a:defRPr>
            </a:lvl1pPr>
            <a:lvl2pPr marL="180975" indent="-180975">
              <a:buClr>
                <a:srgbClr val="263E65"/>
              </a:buClr>
              <a:buFont typeface="Wingdings" pitchFamily="2" charset="2"/>
              <a:buChar char="§"/>
              <a:defRPr kumimoji="0" lang="fr-FR" sz="24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2pPr>
            <a:lvl3pPr marL="447675" indent="-180975">
              <a:buClr>
                <a:srgbClr val="8EBF8C"/>
              </a:buClr>
              <a:buFont typeface="Wingdings" panose="05000000000000000000" pitchFamily="2" charset="2"/>
              <a:buChar char="§"/>
              <a:defRPr kumimoji="0" lang="fr-FR" sz="20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3pPr>
            <a:lvl4pPr marL="714375" indent="-180975">
              <a:buClr>
                <a:srgbClr val="6AB0D8"/>
              </a:buClr>
              <a:buFont typeface="Wingdings" pitchFamily="2" charset="2"/>
              <a:buChar char="§"/>
              <a:defRPr sz="1800">
                <a:latin typeface="Tenor Sans" panose="02000000000000000000" pitchFamily="2" charset="0"/>
              </a:defRPr>
            </a:lvl4pPr>
            <a:lvl5pPr marL="990600" indent="-171450">
              <a:buClr>
                <a:srgbClr val="B3B3B3"/>
              </a:buClr>
              <a:buFont typeface="Wingdings" pitchFamily="2" charset="2"/>
              <a:buChar char="§"/>
              <a:defRPr sz="1600">
                <a:latin typeface="Tenor Sans" panose="02000000000000000000" pitchFamily="2" charset="0"/>
              </a:defRPr>
            </a:lvl5p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endParaRPr lang="en-US" noProof="0" dirty="0"/>
          </a:p>
        </p:txBody>
      </p:sp>
      <p:sp>
        <p:nvSpPr>
          <p:cNvPr id="11" name="Titre 10"/>
          <p:cNvSpPr>
            <a:spLocks noGrp="1"/>
          </p:cNvSpPr>
          <p:nvPr>
            <p:ph type="title"/>
          </p:nvPr>
        </p:nvSpPr>
        <p:spPr/>
        <p:txBody>
          <a:bodyPr/>
          <a:lstStyle>
            <a:lvl1pPr>
              <a:defRPr>
                <a:solidFill>
                  <a:srgbClr val="263E65"/>
                </a:solidFill>
              </a:defRPr>
            </a:lvl1pPr>
          </a:lstStyle>
          <a:p>
            <a:r>
              <a:rPr lang="fr-FR" noProof="0" dirty="0"/>
              <a:t>Modifiez le style du titre</a:t>
            </a:r>
            <a:endParaRPr lang="en-US" noProof="0" dirty="0"/>
          </a:p>
        </p:txBody>
      </p:sp>
      <p:sp>
        <p:nvSpPr>
          <p:cNvPr id="6" name="Espace réservé du numéro de diapositive 7"/>
          <p:cNvSpPr>
            <a:spLocks noGrp="1"/>
          </p:cNvSpPr>
          <p:nvPr>
            <p:ph type="sldNum" sz="quarter" idx="10"/>
          </p:nvPr>
        </p:nvSpPr>
        <p:spPr/>
        <p:txBody>
          <a:bodyPr/>
          <a:lstStyle>
            <a:lvl1pPr>
              <a:defRPr/>
            </a:lvl1pPr>
          </a:lstStyle>
          <a:p>
            <a:pPr>
              <a:defRPr/>
            </a:pPr>
            <a:fld id="{E84D0D07-BA6C-4CE2-85E1-215477AE30BF}" type="slidenum">
              <a:rPr lang="en-US" noProof="0" smtClean="0"/>
              <a:pPr>
                <a:defRPr/>
              </a:pPr>
              <a:t>‹N°›</a:t>
            </a:fld>
            <a:endParaRPr lang="en-US" noProof="0"/>
          </a:p>
        </p:txBody>
      </p:sp>
      <p:sp>
        <p:nvSpPr>
          <p:cNvPr id="7" name="Espace réservé du pied de page 13"/>
          <p:cNvSpPr>
            <a:spLocks noGrp="1"/>
          </p:cNvSpPr>
          <p:nvPr>
            <p:ph type="ftr" sz="quarter" idx="11"/>
          </p:nvPr>
        </p:nvSpPr>
        <p:spPr/>
        <p:txBody>
          <a:bodyPr/>
          <a:lstStyle>
            <a:lvl1pPr>
              <a:defRPr/>
            </a:lvl1pPr>
          </a:lstStyle>
          <a:p>
            <a:pPr>
              <a:defRPr/>
            </a:pPr>
            <a:r>
              <a:rPr lang="en-US" noProof="0"/>
              <a:t>Prof. Untel     |     Service Untel     (voir pied de page dans le menu Powerpoint)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n à gauche, 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419350" y="274638"/>
            <a:ext cx="6267450" cy="1143000"/>
          </a:xfrm>
        </p:spPr>
        <p:txBody>
          <a:bodyPr>
            <a:noAutofit/>
          </a:bodyPr>
          <a:lstStyle>
            <a:lvl1pPr>
              <a:defRPr kumimoji="0" lang="fr-BE" sz="4400" b="1" i="0" u="none" strike="noStrike" kern="1200" cap="none" spc="0" normalizeH="0" baseline="0" noProof="0" dirty="0" smtClean="0">
                <a:ln>
                  <a:noFill/>
                </a:ln>
                <a:solidFill>
                  <a:srgbClr val="263E65"/>
                </a:solidFill>
                <a:effectLst/>
                <a:uLnTx/>
                <a:uFillTx/>
                <a:latin typeface="Tenor Sans" panose="02000000000000000000" pitchFamily="2" charset="0"/>
                <a:ea typeface="Tenor Sans" panose="02000000000000000000" pitchFamily="2" charset="0"/>
                <a:cs typeface="Arial" pitchFamily="34" charset="0"/>
              </a:defRPr>
            </a:lvl1pPr>
          </a:lstStyle>
          <a:p>
            <a:pPr lvl="0"/>
            <a:r>
              <a:rPr lang="fr-FR" dirty="0"/>
              <a:t>Modifiez le style du titre</a:t>
            </a:r>
            <a:endParaRPr lang="fr-BE" dirty="0"/>
          </a:p>
        </p:txBody>
      </p:sp>
      <p:sp>
        <p:nvSpPr>
          <p:cNvPr id="3" name="Espace réservé du contenu 2"/>
          <p:cNvSpPr>
            <a:spLocks noGrp="1"/>
          </p:cNvSpPr>
          <p:nvPr>
            <p:ph idx="1"/>
          </p:nvPr>
        </p:nvSpPr>
        <p:spPr>
          <a:xfrm>
            <a:off x="2428875" y="1600200"/>
            <a:ext cx="6257924" cy="4525963"/>
          </a:xfrm>
        </p:spPr>
        <p:txBody>
          <a:bodyPr/>
          <a:lstStyle>
            <a:lvl1pPr>
              <a:buFontTx/>
              <a:buNone/>
              <a:defRPr kumimoji="0" lang="fr-FR" sz="3200" b="0" i="0" u="none" strike="noStrike" kern="1200" cap="none" normalizeH="0" baseline="0" dirty="0" smtClean="0">
                <a:ln>
                  <a:noFill/>
                </a:ln>
                <a:solidFill>
                  <a:srgbClr val="808080"/>
                </a:solidFill>
                <a:effectLst/>
                <a:latin typeface="Tenor Sans" panose="02000000000000000000" pitchFamily="2" charset="0"/>
                <a:ea typeface="Tenor Sans" panose="02000000000000000000" pitchFamily="2" charset="0"/>
                <a:cs typeface="Times New Roman" pitchFamily="18" charset="0"/>
              </a:defRPr>
            </a:lvl1pPr>
            <a:lvl2pPr marL="180975" indent="-180975">
              <a:buClr>
                <a:srgbClr val="263E65"/>
              </a:buClr>
              <a:buFont typeface="Wingdings" pitchFamily="2" charset="2"/>
              <a:buChar char="§"/>
              <a:defRPr kumimoji="0" lang="fr-FR" sz="24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2pPr>
            <a:lvl3pPr marL="447675" indent="-180975">
              <a:buClr>
                <a:srgbClr val="8EBF8C"/>
              </a:buClr>
              <a:buFont typeface="Wingdings" pitchFamily="2" charset="2"/>
              <a:buChar char="§"/>
              <a:defRPr kumimoji="0" lang="fr-FR" sz="20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3pPr>
            <a:lvl4pPr marL="714375" indent="-180975">
              <a:buClr>
                <a:srgbClr val="6AB0D8"/>
              </a:buClr>
              <a:buFont typeface="Wingdings" pitchFamily="2" charset="2"/>
              <a:buChar char="§"/>
              <a:defRPr sz="1800">
                <a:latin typeface="Tenor Sans" panose="02000000000000000000" pitchFamily="2" charset="0"/>
              </a:defRPr>
            </a:lvl4pPr>
            <a:lvl5pPr marL="990600" indent="-171450">
              <a:buClr>
                <a:srgbClr val="969696"/>
              </a:buClr>
              <a:buFont typeface="Wingdings" pitchFamily="2" charset="2"/>
              <a:buChar char="§"/>
              <a:defRPr sz="1600">
                <a:latin typeface="Tenor Sans" panose="02000000000000000000" pitchFamily="2" charset="0"/>
              </a:defRPr>
            </a:lvl5p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endParaRPr lang="en-US" noProof="0" dirty="0"/>
          </a:p>
        </p:txBody>
      </p:sp>
      <p:sp>
        <p:nvSpPr>
          <p:cNvPr id="14" name="Espace réservé du texte 13"/>
          <p:cNvSpPr>
            <a:spLocks noGrp="1"/>
          </p:cNvSpPr>
          <p:nvPr>
            <p:ph type="body" sz="quarter" idx="12"/>
          </p:nvPr>
        </p:nvSpPr>
        <p:spPr>
          <a:xfrm>
            <a:off x="114300" y="285750"/>
            <a:ext cx="2028825" cy="6057900"/>
          </a:xfrm>
        </p:spPr>
        <p:txBody>
          <a:bodyPr/>
          <a:lstStyle>
            <a:lvl2pPr marL="0" indent="0" algn="l">
              <a:buNone/>
              <a:defRPr sz="1300" b="1" cap="small" baseline="0">
                <a:solidFill>
                  <a:srgbClr val="6AB0D8"/>
                </a:solidFill>
                <a:latin typeface="Tenor Sans" panose="02000000000000000000" pitchFamily="2" charset="0"/>
              </a:defRPr>
            </a:lvl2pPr>
            <a:lvl3pPr marL="0" indent="0">
              <a:buClr>
                <a:srgbClr val="969696"/>
              </a:buClr>
              <a:buFontTx/>
              <a:buNone/>
              <a:defRPr sz="1300" cap="small">
                <a:solidFill>
                  <a:srgbClr val="969696"/>
                </a:solidFill>
                <a:latin typeface="Tenor Sans" panose="02000000000000000000" pitchFamily="2" charset="0"/>
              </a:defRPr>
            </a:lvl3pPr>
            <a:lvl4pPr marL="180975" indent="-180975">
              <a:buFont typeface="Wingdings" pitchFamily="2" charset="2"/>
              <a:buChar char="§"/>
              <a:defRPr sz="1300" b="1" cap="small">
                <a:solidFill>
                  <a:srgbClr val="6AB0D8"/>
                </a:solidFill>
                <a:latin typeface="Tenor Sans" panose="02000000000000000000" pitchFamily="2" charset="0"/>
              </a:defRPr>
            </a:lvl4pPr>
            <a:lvl5pPr marL="180975" marR="0" indent="-180975" algn="l" defTabSz="914400" rtl="0" eaLnBrk="1" fontAlgn="auto" latinLnBrk="0" hangingPunct="1">
              <a:lnSpc>
                <a:spcPct val="100000"/>
              </a:lnSpc>
              <a:spcBef>
                <a:spcPct val="20000"/>
              </a:spcBef>
              <a:spcAft>
                <a:spcPts val="0"/>
              </a:spcAft>
              <a:buClrTx/>
              <a:buSzTx/>
              <a:buFont typeface="Wingdings" pitchFamily="2" charset="2"/>
              <a:buChar char="§"/>
              <a:tabLst/>
              <a:defRPr sz="1300" cap="small" baseline="0">
                <a:solidFill>
                  <a:srgbClr val="969696"/>
                </a:solidFill>
                <a:latin typeface="Tenor Sans" panose="02000000000000000000" pitchFamily="2" charset="0"/>
              </a:defRPr>
            </a:lvl5pPr>
            <a:lvl6pPr marL="447675" indent="-228600">
              <a:buFont typeface="Wingdings" pitchFamily="2" charset="2"/>
              <a:buChar char="§"/>
              <a:defRPr sz="1300" b="1" cap="small">
                <a:solidFill>
                  <a:srgbClr val="C44C4C"/>
                </a:solidFill>
              </a:defRPr>
            </a:lvl6pPr>
            <a:lvl7pPr marL="447675" indent="-228600">
              <a:buFont typeface="Wingdings" pitchFamily="2" charset="2"/>
              <a:buChar char="§"/>
              <a:defRPr sz="1300" cap="small">
                <a:solidFill>
                  <a:srgbClr val="969696"/>
                </a:solidFill>
              </a:defRPr>
            </a:lvl7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9" name="Rectangle 8">
            <a:extLst>
              <a:ext uri="{FF2B5EF4-FFF2-40B4-BE49-F238E27FC236}">
                <a16:creationId xmlns:a16="http://schemas.microsoft.com/office/drawing/2014/main" id="{A8E8E1A8-01D3-4264-AD19-6A289813AE16}"/>
              </a:ext>
            </a:extLst>
          </p:cNvPr>
          <p:cNvSpPr/>
          <p:nvPr userDrawn="1"/>
        </p:nvSpPr>
        <p:spPr>
          <a:xfrm>
            <a:off x="3" y="6580189"/>
            <a:ext cx="2228850" cy="276224"/>
          </a:xfrm>
          <a:prstGeom prst="rect">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9">
            <a:extLst>
              <a:ext uri="{FF2B5EF4-FFF2-40B4-BE49-F238E27FC236}">
                <a16:creationId xmlns:a16="http://schemas.microsoft.com/office/drawing/2014/main" id="{79C0919B-60FB-4C7F-A4F1-1A25704B2E07}"/>
              </a:ext>
            </a:extLst>
          </p:cNvPr>
          <p:cNvSpPr/>
          <p:nvPr userDrawn="1"/>
        </p:nvSpPr>
        <p:spPr>
          <a:xfrm>
            <a:off x="2228851" y="6580188"/>
            <a:ext cx="6915149" cy="276228"/>
          </a:xfrm>
          <a:prstGeom prst="rect">
            <a:avLst/>
          </a:prstGeom>
          <a:solidFill>
            <a:srgbClr val="6AB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6AB0D8"/>
              </a:solidFill>
            </a:endParaRPr>
          </a:p>
        </p:txBody>
      </p:sp>
      <p:sp>
        <p:nvSpPr>
          <p:cNvPr id="11" name="ZoneTexte 10">
            <a:extLst>
              <a:ext uri="{FF2B5EF4-FFF2-40B4-BE49-F238E27FC236}">
                <a16:creationId xmlns:a16="http://schemas.microsoft.com/office/drawing/2014/main" id="{205CF604-5857-40A6-BA91-78FF338B5B5C}"/>
              </a:ext>
            </a:extLst>
          </p:cNvPr>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en-US" sz="1600" b="1" noProof="0" dirty="0">
                <a:solidFill>
                  <a:srgbClr val="263E65"/>
                </a:solidFill>
                <a:latin typeface="Arial" pitchFamily="34" charset="0"/>
                <a:cs typeface="Arial" pitchFamily="34" charset="0"/>
              </a:rPr>
              <a:t>Université de Mons</a:t>
            </a:r>
          </a:p>
        </p:txBody>
      </p:sp>
      <p:sp>
        <p:nvSpPr>
          <p:cNvPr id="12" name="Espace réservé du numéro de diapositive 7">
            <a:extLst>
              <a:ext uri="{FF2B5EF4-FFF2-40B4-BE49-F238E27FC236}">
                <a16:creationId xmlns:a16="http://schemas.microsoft.com/office/drawing/2014/main" id="{059703E5-1986-42C2-A0A3-A8FFF21FA20F}"/>
              </a:ext>
            </a:extLst>
          </p:cNvPr>
          <p:cNvSpPr>
            <a:spLocks noGrp="1"/>
          </p:cNvSpPr>
          <p:nvPr>
            <p:ph type="sldNum" sz="quarter" idx="10"/>
          </p:nvPr>
        </p:nvSpPr>
        <p:spPr>
          <a:xfrm>
            <a:off x="8629650" y="6580188"/>
            <a:ext cx="514350" cy="277812"/>
          </a:xfrm>
        </p:spPr>
        <p:txBody>
          <a:bodyPr/>
          <a:lstStyle>
            <a:lvl1pPr>
              <a:defRPr/>
            </a:lvl1pPr>
          </a:lstStyle>
          <a:p>
            <a:pPr>
              <a:defRPr/>
            </a:pPr>
            <a:fld id="{E84D0D07-BA6C-4CE2-85E1-215477AE30BF}" type="slidenum">
              <a:rPr lang="en-US" noProof="0" smtClean="0"/>
              <a:pPr>
                <a:defRPr/>
              </a:pPr>
              <a:t>‹N°›</a:t>
            </a:fld>
            <a:endParaRPr lang="en-US" noProof="0"/>
          </a:p>
        </p:txBody>
      </p:sp>
      <p:sp>
        <p:nvSpPr>
          <p:cNvPr id="13" name="Espace réservé du pied de page 13">
            <a:extLst>
              <a:ext uri="{FF2B5EF4-FFF2-40B4-BE49-F238E27FC236}">
                <a16:creationId xmlns:a16="http://schemas.microsoft.com/office/drawing/2014/main" id="{FD21A925-D87B-411D-9980-82A620D74730}"/>
              </a:ext>
            </a:extLst>
          </p:cNvPr>
          <p:cNvSpPr>
            <a:spLocks noGrp="1"/>
          </p:cNvSpPr>
          <p:nvPr>
            <p:ph type="ftr" sz="quarter" idx="11"/>
          </p:nvPr>
        </p:nvSpPr>
        <p:spPr>
          <a:xfrm>
            <a:off x="2228850" y="6581775"/>
            <a:ext cx="6400800" cy="276225"/>
          </a:xfrm>
        </p:spPr>
        <p:txBody>
          <a:bodyPr/>
          <a:lstStyle>
            <a:lvl1pPr>
              <a:defRPr/>
            </a:lvl1pPr>
          </a:lstStyle>
          <a:p>
            <a:pPr>
              <a:defRPr/>
            </a:pPr>
            <a:r>
              <a:rPr lang="en-US" noProof="0"/>
              <a:t>Prof. Untel     |     Service Untel     (voir pied de page dans le menu Powerpoint)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 au-dessus, titre et conenu">
    <p:spTree>
      <p:nvGrpSpPr>
        <p:cNvPr id="1" name=""/>
        <p:cNvGrpSpPr/>
        <p:nvPr/>
      </p:nvGrpSpPr>
      <p:grpSpPr>
        <a:xfrm>
          <a:off x="0" y="0"/>
          <a:ext cx="0" cy="0"/>
          <a:chOff x="0" y="0"/>
          <a:chExt cx="0" cy="0"/>
        </a:xfrm>
      </p:grpSpPr>
      <p:sp>
        <p:nvSpPr>
          <p:cNvPr id="11" name="Titre 10"/>
          <p:cNvSpPr>
            <a:spLocks noGrp="1"/>
          </p:cNvSpPr>
          <p:nvPr>
            <p:ph type="title"/>
          </p:nvPr>
        </p:nvSpPr>
        <p:spPr>
          <a:xfrm>
            <a:off x="457200" y="274638"/>
            <a:ext cx="8229600" cy="1143000"/>
          </a:xfrm>
        </p:spPr>
        <p:txBody>
          <a:bodyPr/>
          <a:lstStyle>
            <a:lvl1pPr>
              <a:defRPr>
                <a:solidFill>
                  <a:srgbClr val="263E65"/>
                </a:solidFill>
              </a:defRPr>
            </a:lvl1pPr>
          </a:lstStyle>
          <a:p>
            <a:r>
              <a:rPr lang="fr-FR" dirty="0"/>
              <a:t>Modifiez le style du titre</a:t>
            </a:r>
            <a:endParaRPr lang="fr-BE" dirty="0"/>
          </a:p>
        </p:txBody>
      </p:sp>
      <p:sp>
        <p:nvSpPr>
          <p:cNvPr id="9" name="Espace réservé du contenu 2">
            <a:extLst>
              <a:ext uri="{FF2B5EF4-FFF2-40B4-BE49-F238E27FC236}">
                <a16:creationId xmlns:a16="http://schemas.microsoft.com/office/drawing/2014/main" id="{741F3A0E-1B6B-446F-B678-992003A2E33B}"/>
              </a:ext>
            </a:extLst>
          </p:cNvPr>
          <p:cNvSpPr>
            <a:spLocks noGrp="1"/>
          </p:cNvSpPr>
          <p:nvPr>
            <p:ph idx="18"/>
          </p:nvPr>
        </p:nvSpPr>
        <p:spPr>
          <a:xfrm>
            <a:off x="457200" y="1600200"/>
            <a:ext cx="8229600" cy="4525963"/>
          </a:xfrm>
        </p:spPr>
        <p:txBody>
          <a:bodyPr/>
          <a:lstStyle>
            <a:lvl1pPr>
              <a:buFontTx/>
              <a:buNone/>
              <a:defRPr kumimoji="0" lang="fr-FR" sz="3200" b="0" i="0" u="none" strike="noStrike" kern="1200" cap="none" normalizeH="0" baseline="0" dirty="0" smtClean="0">
                <a:ln>
                  <a:noFill/>
                </a:ln>
                <a:solidFill>
                  <a:srgbClr val="8EBF8C"/>
                </a:solidFill>
                <a:effectLst/>
                <a:latin typeface="Tenor Sans" panose="02000000000000000000" pitchFamily="2" charset="0"/>
                <a:ea typeface="Tenor Sans" panose="02000000000000000000" pitchFamily="2" charset="0"/>
                <a:cs typeface="Times New Roman" pitchFamily="18" charset="0"/>
              </a:defRPr>
            </a:lvl1pPr>
            <a:lvl2pPr marL="180975" indent="-180975">
              <a:buClr>
                <a:srgbClr val="263E65"/>
              </a:buClr>
              <a:buFont typeface="Wingdings" pitchFamily="2" charset="2"/>
              <a:buChar char="§"/>
              <a:defRPr kumimoji="0" lang="fr-FR" sz="24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2pPr>
            <a:lvl3pPr marL="447675" indent="-180975">
              <a:buClr>
                <a:srgbClr val="8EBF8C"/>
              </a:buClr>
              <a:buFont typeface="Wingdings" panose="05000000000000000000" pitchFamily="2" charset="2"/>
              <a:buChar char="§"/>
              <a:defRPr kumimoji="0" lang="fr-FR" sz="20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3pPr>
            <a:lvl4pPr marL="714375" indent="-180975">
              <a:buClr>
                <a:srgbClr val="6AB0D8"/>
              </a:buClr>
              <a:buFont typeface="Wingdings" pitchFamily="2" charset="2"/>
              <a:buChar char="§"/>
              <a:defRPr sz="1800">
                <a:latin typeface="Tenor Sans" panose="02000000000000000000" pitchFamily="2" charset="0"/>
              </a:defRPr>
            </a:lvl4pPr>
            <a:lvl5pPr marL="990600" indent="-171450">
              <a:buClr>
                <a:srgbClr val="B3B3B3"/>
              </a:buClr>
              <a:buFont typeface="Wingdings" pitchFamily="2" charset="2"/>
              <a:buChar char="§"/>
              <a:defRPr sz="1600">
                <a:latin typeface="Tenor Sans" panose="02000000000000000000" pitchFamily="2" charset="0"/>
              </a:defRPr>
            </a:lvl5p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endParaRPr lang="en-US" noProof="0" dirty="0"/>
          </a:p>
        </p:txBody>
      </p:sp>
      <p:sp>
        <p:nvSpPr>
          <p:cNvPr id="17" name="Espace réservé du texte 22"/>
          <p:cNvSpPr>
            <a:spLocks noGrp="1"/>
          </p:cNvSpPr>
          <p:nvPr>
            <p:ph type="body" sz="quarter" idx="15"/>
          </p:nvPr>
        </p:nvSpPr>
        <p:spPr>
          <a:xfrm>
            <a:off x="0" y="0"/>
            <a:ext cx="9144000" cy="228600"/>
          </a:xfrm>
        </p:spPr>
        <p:txBody>
          <a:bodyPr>
            <a:noAutofit/>
          </a:bodyPr>
          <a:lstStyle>
            <a:lvl1pPr algn="ctr">
              <a:buNone/>
              <a:defRPr sz="1200" cap="small" baseline="0"/>
            </a:lvl1pPr>
          </a:lstStyle>
          <a:p>
            <a:pPr lvl="0"/>
            <a:r>
              <a:rPr lang="fr-FR"/>
              <a:t>Cliquez pour modifier les styles du texte du masque</a:t>
            </a:r>
          </a:p>
        </p:txBody>
      </p:sp>
      <p:sp>
        <p:nvSpPr>
          <p:cNvPr id="12" name="Rectangle 11">
            <a:extLst>
              <a:ext uri="{FF2B5EF4-FFF2-40B4-BE49-F238E27FC236}">
                <a16:creationId xmlns:a16="http://schemas.microsoft.com/office/drawing/2014/main" id="{14812E3E-48C6-40BC-B483-ACF0853662B2}"/>
              </a:ext>
            </a:extLst>
          </p:cNvPr>
          <p:cNvSpPr/>
          <p:nvPr userDrawn="1"/>
        </p:nvSpPr>
        <p:spPr>
          <a:xfrm>
            <a:off x="3" y="6580189"/>
            <a:ext cx="2228850" cy="276224"/>
          </a:xfrm>
          <a:prstGeom prst="rect">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Rectangle 12">
            <a:extLst>
              <a:ext uri="{FF2B5EF4-FFF2-40B4-BE49-F238E27FC236}">
                <a16:creationId xmlns:a16="http://schemas.microsoft.com/office/drawing/2014/main" id="{D5BBD9F6-A098-4EC1-B9EB-A48F2C048366}"/>
              </a:ext>
            </a:extLst>
          </p:cNvPr>
          <p:cNvSpPr/>
          <p:nvPr userDrawn="1"/>
        </p:nvSpPr>
        <p:spPr>
          <a:xfrm>
            <a:off x="2228851" y="6580188"/>
            <a:ext cx="6915149" cy="276228"/>
          </a:xfrm>
          <a:prstGeom prst="rect">
            <a:avLst/>
          </a:prstGeom>
          <a:solidFill>
            <a:srgbClr val="6AB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6AB0D8"/>
              </a:solidFill>
            </a:endParaRPr>
          </a:p>
        </p:txBody>
      </p:sp>
      <p:sp>
        <p:nvSpPr>
          <p:cNvPr id="14" name="ZoneTexte 13">
            <a:extLst>
              <a:ext uri="{FF2B5EF4-FFF2-40B4-BE49-F238E27FC236}">
                <a16:creationId xmlns:a16="http://schemas.microsoft.com/office/drawing/2014/main" id="{137A8AEF-BFD9-4254-9738-119394823B52}"/>
              </a:ext>
            </a:extLst>
          </p:cNvPr>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en-US" sz="1600" b="1" noProof="0" dirty="0">
                <a:solidFill>
                  <a:srgbClr val="263E65"/>
                </a:solidFill>
                <a:latin typeface="Arial" pitchFamily="34" charset="0"/>
                <a:cs typeface="Arial" pitchFamily="34" charset="0"/>
              </a:rPr>
              <a:t>Université de Mons</a:t>
            </a:r>
          </a:p>
        </p:txBody>
      </p:sp>
      <p:sp>
        <p:nvSpPr>
          <p:cNvPr id="15" name="Espace réservé du numéro de diapositive 7">
            <a:extLst>
              <a:ext uri="{FF2B5EF4-FFF2-40B4-BE49-F238E27FC236}">
                <a16:creationId xmlns:a16="http://schemas.microsoft.com/office/drawing/2014/main" id="{9DFAFB92-691D-4E32-AA6A-1A92FC3BCD21}"/>
              </a:ext>
            </a:extLst>
          </p:cNvPr>
          <p:cNvSpPr>
            <a:spLocks noGrp="1"/>
          </p:cNvSpPr>
          <p:nvPr>
            <p:ph type="sldNum" sz="quarter" idx="10"/>
          </p:nvPr>
        </p:nvSpPr>
        <p:spPr>
          <a:xfrm>
            <a:off x="8629650" y="6580188"/>
            <a:ext cx="514350" cy="277812"/>
          </a:xfrm>
        </p:spPr>
        <p:txBody>
          <a:bodyPr/>
          <a:lstStyle>
            <a:lvl1pPr>
              <a:defRPr/>
            </a:lvl1pPr>
          </a:lstStyle>
          <a:p>
            <a:pPr>
              <a:defRPr/>
            </a:pPr>
            <a:fld id="{E84D0D07-BA6C-4CE2-85E1-215477AE30BF}" type="slidenum">
              <a:rPr lang="en-US" noProof="0" smtClean="0"/>
              <a:pPr>
                <a:defRPr/>
              </a:pPr>
              <a:t>‹N°›</a:t>
            </a:fld>
            <a:endParaRPr lang="en-US" noProof="0"/>
          </a:p>
        </p:txBody>
      </p:sp>
      <p:sp>
        <p:nvSpPr>
          <p:cNvPr id="16" name="Espace réservé du pied de page 13">
            <a:extLst>
              <a:ext uri="{FF2B5EF4-FFF2-40B4-BE49-F238E27FC236}">
                <a16:creationId xmlns:a16="http://schemas.microsoft.com/office/drawing/2014/main" id="{84A5724B-D3E0-41BE-85B0-8CC59C500B4D}"/>
              </a:ext>
            </a:extLst>
          </p:cNvPr>
          <p:cNvSpPr>
            <a:spLocks noGrp="1"/>
          </p:cNvSpPr>
          <p:nvPr>
            <p:ph type="ftr" sz="quarter" idx="11"/>
          </p:nvPr>
        </p:nvSpPr>
        <p:spPr>
          <a:xfrm>
            <a:off x="2228850" y="6581775"/>
            <a:ext cx="6400800" cy="276225"/>
          </a:xfrm>
        </p:spPr>
        <p:txBody>
          <a:bodyPr/>
          <a:lstStyle>
            <a:lvl1pPr>
              <a:defRPr/>
            </a:lvl1pPr>
          </a:lstStyle>
          <a:p>
            <a:pPr>
              <a:defRPr/>
            </a:pPr>
            <a:r>
              <a:rPr lang="en-US" noProof="0"/>
              <a:t>Prof. Untel     |     Service Untel     (voir pied de page dans le menu Powerpoint)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titre et contenu">
    <p:spTree>
      <p:nvGrpSpPr>
        <p:cNvPr id="1" name=""/>
        <p:cNvGrpSpPr/>
        <p:nvPr/>
      </p:nvGrpSpPr>
      <p:grpSpPr>
        <a:xfrm>
          <a:off x="0" y="0"/>
          <a:ext cx="0" cy="0"/>
          <a:chOff x="0" y="0"/>
          <a:chExt cx="0" cy="0"/>
        </a:xfrm>
      </p:grpSpPr>
      <p:sp>
        <p:nvSpPr>
          <p:cNvPr id="9" name="Espace réservé du contenu 2">
            <a:extLst>
              <a:ext uri="{FF2B5EF4-FFF2-40B4-BE49-F238E27FC236}">
                <a16:creationId xmlns:a16="http://schemas.microsoft.com/office/drawing/2014/main" id="{A329F2A1-DA5A-483E-AF93-7D5F5C02AE7A}"/>
              </a:ext>
            </a:extLst>
          </p:cNvPr>
          <p:cNvSpPr>
            <a:spLocks noGrp="1"/>
          </p:cNvSpPr>
          <p:nvPr>
            <p:ph idx="15"/>
          </p:nvPr>
        </p:nvSpPr>
        <p:spPr>
          <a:xfrm>
            <a:off x="2428875" y="1600200"/>
            <a:ext cx="6257924" cy="4525963"/>
          </a:xfrm>
        </p:spPr>
        <p:txBody>
          <a:bodyPr/>
          <a:lstStyle>
            <a:lvl1pPr>
              <a:buFontTx/>
              <a:buNone/>
              <a:defRPr kumimoji="0" lang="fr-FR" sz="3200" b="0" i="0" u="none" strike="noStrike" kern="1200" cap="none" normalizeH="0" baseline="0" dirty="0" smtClean="0">
                <a:ln>
                  <a:noFill/>
                </a:ln>
                <a:solidFill>
                  <a:srgbClr val="808080"/>
                </a:solidFill>
                <a:effectLst/>
                <a:latin typeface="Tenor Sans" panose="02000000000000000000" pitchFamily="2" charset="0"/>
                <a:ea typeface="Tenor Sans" panose="02000000000000000000" pitchFamily="2" charset="0"/>
                <a:cs typeface="Times New Roman" pitchFamily="18" charset="0"/>
              </a:defRPr>
            </a:lvl1pPr>
            <a:lvl2pPr marL="180975" indent="-180975">
              <a:buClr>
                <a:srgbClr val="263E65"/>
              </a:buClr>
              <a:buFont typeface="Wingdings" pitchFamily="2" charset="2"/>
              <a:buChar char="§"/>
              <a:defRPr kumimoji="0" lang="fr-FR" sz="24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2pPr>
            <a:lvl3pPr marL="447675" indent="-180975">
              <a:buClr>
                <a:srgbClr val="8EBF8C"/>
              </a:buClr>
              <a:buFont typeface="Wingdings" pitchFamily="2" charset="2"/>
              <a:buChar char="§"/>
              <a:defRPr kumimoji="0" lang="fr-FR" sz="20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3pPr>
            <a:lvl4pPr marL="714375" indent="-180975">
              <a:buClr>
                <a:srgbClr val="6AB0D8"/>
              </a:buClr>
              <a:buFont typeface="Wingdings" pitchFamily="2" charset="2"/>
              <a:buChar char="§"/>
              <a:defRPr sz="1800">
                <a:latin typeface="Tenor Sans" panose="02000000000000000000" pitchFamily="2" charset="0"/>
              </a:defRPr>
            </a:lvl4pPr>
            <a:lvl5pPr marL="990600" indent="-171450">
              <a:buClr>
                <a:srgbClr val="969696"/>
              </a:buClr>
              <a:buFont typeface="Wingdings" pitchFamily="2" charset="2"/>
              <a:buChar char="§"/>
              <a:defRPr sz="1600">
                <a:latin typeface="Tenor Sans" panose="02000000000000000000" pitchFamily="2" charset="0"/>
              </a:defRPr>
            </a:lvl5p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endParaRPr lang="en-US" noProof="0" dirty="0"/>
          </a:p>
        </p:txBody>
      </p:sp>
      <p:sp>
        <p:nvSpPr>
          <p:cNvPr id="2" name="Titre 1"/>
          <p:cNvSpPr>
            <a:spLocks noGrp="1"/>
          </p:cNvSpPr>
          <p:nvPr>
            <p:ph type="title"/>
          </p:nvPr>
        </p:nvSpPr>
        <p:spPr>
          <a:xfrm>
            <a:off x="2419350" y="274638"/>
            <a:ext cx="6267450" cy="1143000"/>
          </a:xfrm>
        </p:spPr>
        <p:txBody>
          <a:bodyPr>
            <a:noAutofit/>
          </a:bodyPr>
          <a:lstStyle>
            <a:lvl1pPr>
              <a:defRPr kumimoji="0" lang="fr-BE" sz="4400" b="1" i="0" u="none" strike="noStrike" kern="1200" cap="none" spc="0" normalizeH="0" baseline="0" noProof="0" dirty="0" smtClean="0">
                <a:ln>
                  <a:noFill/>
                </a:ln>
                <a:solidFill>
                  <a:srgbClr val="263E65"/>
                </a:solidFill>
                <a:effectLst/>
                <a:uLnTx/>
                <a:uFillTx/>
                <a:latin typeface="Tenor Sans" panose="02000000000000000000" pitchFamily="2" charset="0"/>
                <a:ea typeface="Tenor Sans" panose="02000000000000000000" pitchFamily="2" charset="0"/>
                <a:cs typeface="Arial" pitchFamily="34" charset="0"/>
              </a:defRPr>
            </a:lvl1pPr>
          </a:lstStyle>
          <a:p>
            <a:pPr lvl="0"/>
            <a:r>
              <a:rPr lang="fr-FR" dirty="0"/>
              <a:t>Modifiez le style du titre</a:t>
            </a:r>
            <a:endParaRPr lang="fr-BE" dirty="0"/>
          </a:p>
        </p:txBody>
      </p:sp>
      <p:sp>
        <p:nvSpPr>
          <p:cNvPr id="13" name="Espace réservé pour une image  12"/>
          <p:cNvSpPr>
            <a:spLocks noGrp="1"/>
          </p:cNvSpPr>
          <p:nvPr>
            <p:ph type="pic" sz="quarter" idx="12"/>
          </p:nvPr>
        </p:nvSpPr>
        <p:spPr>
          <a:xfrm>
            <a:off x="1" y="76200"/>
            <a:ext cx="2227496" cy="6515100"/>
          </a:xfrm>
        </p:spPr>
        <p:txBody>
          <a:bodyPr/>
          <a:lstStyle/>
          <a:p>
            <a:pPr lvl="0"/>
            <a:r>
              <a:rPr lang="fr-FR" noProof="0"/>
              <a:t>Cliquez sur l'icône pour ajouter une image</a:t>
            </a:r>
            <a:endParaRPr lang="fr-BE" noProof="0" dirty="0"/>
          </a:p>
        </p:txBody>
      </p:sp>
      <p:sp>
        <p:nvSpPr>
          <p:cNvPr id="10" name="Rectangle 9">
            <a:extLst>
              <a:ext uri="{FF2B5EF4-FFF2-40B4-BE49-F238E27FC236}">
                <a16:creationId xmlns:a16="http://schemas.microsoft.com/office/drawing/2014/main" id="{FBD7E6CC-6A68-4717-9A3D-111BBC0CF7F7}"/>
              </a:ext>
            </a:extLst>
          </p:cNvPr>
          <p:cNvSpPr/>
          <p:nvPr userDrawn="1"/>
        </p:nvSpPr>
        <p:spPr>
          <a:xfrm>
            <a:off x="3" y="6580189"/>
            <a:ext cx="2228850" cy="276224"/>
          </a:xfrm>
          <a:prstGeom prst="rect">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Rectangle 10">
            <a:extLst>
              <a:ext uri="{FF2B5EF4-FFF2-40B4-BE49-F238E27FC236}">
                <a16:creationId xmlns:a16="http://schemas.microsoft.com/office/drawing/2014/main" id="{83701E62-3198-4431-A906-C842C6F0DC74}"/>
              </a:ext>
            </a:extLst>
          </p:cNvPr>
          <p:cNvSpPr/>
          <p:nvPr userDrawn="1"/>
        </p:nvSpPr>
        <p:spPr>
          <a:xfrm>
            <a:off x="2228851" y="6580188"/>
            <a:ext cx="6915149" cy="276228"/>
          </a:xfrm>
          <a:prstGeom prst="rect">
            <a:avLst/>
          </a:prstGeom>
          <a:solidFill>
            <a:srgbClr val="6AB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6AB0D8"/>
              </a:solidFill>
            </a:endParaRPr>
          </a:p>
        </p:txBody>
      </p:sp>
      <p:sp>
        <p:nvSpPr>
          <p:cNvPr id="12" name="ZoneTexte 11">
            <a:extLst>
              <a:ext uri="{FF2B5EF4-FFF2-40B4-BE49-F238E27FC236}">
                <a16:creationId xmlns:a16="http://schemas.microsoft.com/office/drawing/2014/main" id="{E0AD8AA0-FFD6-47E6-A55E-DCE12060A7D5}"/>
              </a:ext>
            </a:extLst>
          </p:cNvPr>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en-US" sz="1600" b="1" noProof="0" dirty="0">
                <a:solidFill>
                  <a:srgbClr val="263E65"/>
                </a:solidFill>
                <a:latin typeface="Arial" pitchFamily="34" charset="0"/>
                <a:cs typeface="Arial" pitchFamily="34" charset="0"/>
              </a:rPr>
              <a:t>Université de Mons</a:t>
            </a:r>
          </a:p>
        </p:txBody>
      </p:sp>
      <p:sp>
        <p:nvSpPr>
          <p:cNvPr id="14" name="Espace réservé du numéro de diapositive 7">
            <a:extLst>
              <a:ext uri="{FF2B5EF4-FFF2-40B4-BE49-F238E27FC236}">
                <a16:creationId xmlns:a16="http://schemas.microsoft.com/office/drawing/2014/main" id="{104A7BA8-DD25-4CD9-A812-7399DE14381B}"/>
              </a:ext>
            </a:extLst>
          </p:cNvPr>
          <p:cNvSpPr>
            <a:spLocks noGrp="1"/>
          </p:cNvSpPr>
          <p:nvPr>
            <p:ph type="sldNum" sz="quarter" idx="10"/>
          </p:nvPr>
        </p:nvSpPr>
        <p:spPr>
          <a:xfrm>
            <a:off x="8629650" y="6580188"/>
            <a:ext cx="514350" cy="277812"/>
          </a:xfrm>
        </p:spPr>
        <p:txBody>
          <a:bodyPr/>
          <a:lstStyle>
            <a:lvl1pPr>
              <a:defRPr/>
            </a:lvl1pPr>
          </a:lstStyle>
          <a:p>
            <a:pPr>
              <a:defRPr/>
            </a:pPr>
            <a:fld id="{E84D0D07-BA6C-4CE2-85E1-215477AE30BF}" type="slidenum">
              <a:rPr lang="en-US" noProof="0" smtClean="0"/>
              <a:pPr>
                <a:defRPr/>
              </a:pPr>
              <a:t>‹N°›</a:t>
            </a:fld>
            <a:endParaRPr lang="en-US" noProof="0"/>
          </a:p>
        </p:txBody>
      </p:sp>
      <p:sp>
        <p:nvSpPr>
          <p:cNvPr id="15" name="Espace réservé du pied de page 13">
            <a:extLst>
              <a:ext uri="{FF2B5EF4-FFF2-40B4-BE49-F238E27FC236}">
                <a16:creationId xmlns:a16="http://schemas.microsoft.com/office/drawing/2014/main" id="{5A5C2A56-10CB-418A-965D-28F19BA8720B}"/>
              </a:ext>
            </a:extLst>
          </p:cNvPr>
          <p:cNvSpPr>
            <a:spLocks noGrp="1"/>
          </p:cNvSpPr>
          <p:nvPr>
            <p:ph type="ftr" sz="quarter" idx="11"/>
          </p:nvPr>
        </p:nvSpPr>
        <p:spPr>
          <a:xfrm>
            <a:off x="2228850" y="6581775"/>
            <a:ext cx="6400800" cy="276225"/>
          </a:xfrm>
        </p:spPr>
        <p:txBody>
          <a:bodyPr/>
          <a:lstStyle>
            <a:lvl1pPr>
              <a:defRPr/>
            </a:lvl1pPr>
          </a:lstStyle>
          <a:p>
            <a:pPr>
              <a:defRPr/>
            </a:pPr>
            <a:r>
              <a:rPr lang="en-US" noProof="0"/>
              <a:t>Prof. Untel     |     Service Untel     (voir pied de page dans le menu Powerpoint)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lvl1pPr>
              <a:defRPr>
                <a:solidFill>
                  <a:srgbClr val="263E65"/>
                </a:solidFill>
              </a:defRPr>
            </a:lvl1pPr>
          </a:lstStyle>
          <a:p>
            <a:r>
              <a:rPr lang="fr-FR" dirty="0"/>
              <a:t>Modifiez le style du titre</a:t>
            </a:r>
            <a:endParaRPr lang="fr-BE" dirty="0"/>
          </a:p>
        </p:txBody>
      </p:sp>
      <p:sp>
        <p:nvSpPr>
          <p:cNvPr id="16" name="Espace réservé du contenu 15"/>
          <p:cNvSpPr>
            <a:spLocks noGrp="1"/>
          </p:cNvSpPr>
          <p:nvPr>
            <p:ph sz="quarter" idx="12"/>
          </p:nvPr>
        </p:nvSpPr>
        <p:spPr>
          <a:xfrm>
            <a:off x="466725" y="1609725"/>
            <a:ext cx="4057650" cy="4514850"/>
          </a:xfrm>
        </p:spPr>
        <p:txBody>
          <a:bodyPr/>
          <a:lstStyle>
            <a:lvl1pPr marL="0" indent="0">
              <a:buNone/>
              <a:defRPr sz="2800"/>
            </a:lvl1pPr>
            <a:lvl2pPr>
              <a:defRPr kumimoji="0" lang="fr-FR" sz="24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2pPr>
            <a:lvl3pPr>
              <a:defRPr kumimoji="0" lang="fr-FR" sz="20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3pPr>
            <a:lvl4pPr>
              <a:defRPr lang="fr-FR" sz="1800" kern="1200" dirty="0" smtClean="0">
                <a:solidFill>
                  <a:schemeClr val="tx1"/>
                </a:solidFill>
                <a:latin typeface="Tenor Sans" panose="02000000000000000000" pitchFamily="2" charset="0"/>
                <a:ea typeface="+mn-ea"/>
                <a:cs typeface="+mn-cs"/>
              </a:defRPr>
            </a:lvl4pPr>
            <a:lvl5pPr>
              <a:defRPr lang="fr-BE" sz="1600" kern="1200" dirty="0" smtClean="0">
                <a:solidFill>
                  <a:schemeClr val="tx1"/>
                </a:solidFill>
                <a:latin typeface="Tenor Sans" panose="02000000000000000000" pitchFamily="2" charset="0"/>
                <a:ea typeface="+mn-ea"/>
                <a:cs typeface="+mn-cs"/>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17" name="Espace réservé du contenu 15"/>
          <p:cNvSpPr>
            <a:spLocks noGrp="1"/>
          </p:cNvSpPr>
          <p:nvPr>
            <p:ph sz="quarter" idx="13"/>
          </p:nvPr>
        </p:nvSpPr>
        <p:spPr>
          <a:xfrm>
            <a:off x="4638675" y="1609725"/>
            <a:ext cx="4057650" cy="4514850"/>
          </a:xfrm>
        </p:spPr>
        <p:txBody>
          <a:bodyPr/>
          <a:lstStyle>
            <a:lvl1pPr marL="0" indent="0">
              <a:buNone/>
              <a:defRPr sz="2800"/>
            </a:lvl1pPr>
            <a:lvl2pPr>
              <a:defRPr kumimoji="0" lang="fr-FR" sz="24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2pPr>
            <a:lvl3pPr>
              <a:defRPr kumimoji="0" lang="fr-FR" sz="20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3pPr>
            <a:lvl4pPr>
              <a:defRPr lang="fr-FR" sz="1800" kern="1200" dirty="0" smtClean="0">
                <a:solidFill>
                  <a:schemeClr val="tx1"/>
                </a:solidFill>
                <a:latin typeface="Tenor Sans" panose="02000000000000000000" pitchFamily="2" charset="0"/>
                <a:ea typeface="+mn-ea"/>
                <a:cs typeface="+mn-cs"/>
              </a:defRPr>
            </a:lvl4pPr>
            <a:lvl5pPr>
              <a:defRPr lang="fr-BE" sz="1600" kern="1200" dirty="0" smtClean="0">
                <a:solidFill>
                  <a:schemeClr val="tx1"/>
                </a:solidFill>
                <a:latin typeface="Tenor Sans" panose="02000000000000000000" pitchFamily="2" charset="0"/>
                <a:ea typeface="+mn-ea"/>
                <a:cs typeface="+mn-cs"/>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9" name="Rectangle 8">
            <a:extLst>
              <a:ext uri="{FF2B5EF4-FFF2-40B4-BE49-F238E27FC236}">
                <a16:creationId xmlns:a16="http://schemas.microsoft.com/office/drawing/2014/main" id="{EB878AD7-A4E6-481A-82B1-D4011335E395}"/>
              </a:ext>
            </a:extLst>
          </p:cNvPr>
          <p:cNvSpPr/>
          <p:nvPr userDrawn="1"/>
        </p:nvSpPr>
        <p:spPr>
          <a:xfrm>
            <a:off x="3" y="6580189"/>
            <a:ext cx="2228850" cy="276224"/>
          </a:xfrm>
          <a:prstGeom prst="rect">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Rectangle 10">
            <a:extLst>
              <a:ext uri="{FF2B5EF4-FFF2-40B4-BE49-F238E27FC236}">
                <a16:creationId xmlns:a16="http://schemas.microsoft.com/office/drawing/2014/main" id="{34F26FBE-6F3B-4431-80AB-6D98C01972DB}"/>
              </a:ext>
            </a:extLst>
          </p:cNvPr>
          <p:cNvSpPr/>
          <p:nvPr userDrawn="1"/>
        </p:nvSpPr>
        <p:spPr>
          <a:xfrm>
            <a:off x="2228851" y="6580188"/>
            <a:ext cx="6915149" cy="276228"/>
          </a:xfrm>
          <a:prstGeom prst="rect">
            <a:avLst/>
          </a:prstGeom>
          <a:solidFill>
            <a:srgbClr val="6AB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6AB0D8"/>
              </a:solidFill>
            </a:endParaRPr>
          </a:p>
        </p:txBody>
      </p:sp>
      <p:sp>
        <p:nvSpPr>
          <p:cNvPr id="12" name="ZoneTexte 11">
            <a:extLst>
              <a:ext uri="{FF2B5EF4-FFF2-40B4-BE49-F238E27FC236}">
                <a16:creationId xmlns:a16="http://schemas.microsoft.com/office/drawing/2014/main" id="{81D73910-AA62-45EF-B914-19961954BC12}"/>
              </a:ext>
            </a:extLst>
          </p:cNvPr>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en-US" sz="1600" b="1" noProof="0" dirty="0">
                <a:solidFill>
                  <a:srgbClr val="263E65"/>
                </a:solidFill>
                <a:latin typeface="Arial" pitchFamily="34" charset="0"/>
                <a:cs typeface="Arial" pitchFamily="34" charset="0"/>
              </a:rPr>
              <a:t>Université de Mons</a:t>
            </a:r>
          </a:p>
        </p:txBody>
      </p:sp>
      <p:sp>
        <p:nvSpPr>
          <p:cNvPr id="13" name="Espace réservé du numéro de diapositive 7">
            <a:extLst>
              <a:ext uri="{FF2B5EF4-FFF2-40B4-BE49-F238E27FC236}">
                <a16:creationId xmlns:a16="http://schemas.microsoft.com/office/drawing/2014/main" id="{E388F336-1D73-4FE5-A124-CD9AE4DCACC4}"/>
              </a:ext>
            </a:extLst>
          </p:cNvPr>
          <p:cNvSpPr>
            <a:spLocks noGrp="1"/>
          </p:cNvSpPr>
          <p:nvPr>
            <p:ph type="sldNum" sz="quarter" idx="10"/>
          </p:nvPr>
        </p:nvSpPr>
        <p:spPr>
          <a:xfrm>
            <a:off x="8629650" y="6580188"/>
            <a:ext cx="514350" cy="277812"/>
          </a:xfrm>
        </p:spPr>
        <p:txBody>
          <a:bodyPr/>
          <a:lstStyle>
            <a:lvl1pPr>
              <a:defRPr/>
            </a:lvl1pPr>
          </a:lstStyle>
          <a:p>
            <a:pPr>
              <a:defRPr/>
            </a:pPr>
            <a:fld id="{E84D0D07-BA6C-4CE2-85E1-215477AE30BF}" type="slidenum">
              <a:rPr lang="en-US" noProof="0" smtClean="0"/>
              <a:pPr>
                <a:defRPr/>
              </a:pPr>
              <a:t>‹N°›</a:t>
            </a:fld>
            <a:endParaRPr lang="en-US" noProof="0"/>
          </a:p>
        </p:txBody>
      </p:sp>
      <p:sp>
        <p:nvSpPr>
          <p:cNvPr id="14" name="Espace réservé du pied de page 13">
            <a:extLst>
              <a:ext uri="{FF2B5EF4-FFF2-40B4-BE49-F238E27FC236}">
                <a16:creationId xmlns:a16="http://schemas.microsoft.com/office/drawing/2014/main" id="{DEC58914-50DF-4BF5-A286-7D73E71D2331}"/>
              </a:ext>
            </a:extLst>
          </p:cNvPr>
          <p:cNvSpPr>
            <a:spLocks noGrp="1"/>
          </p:cNvSpPr>
          <p:nvPr>
            <p:ph type="ftr" sz="quarter" idx="11"/>
          </p:nvPr>
        </p:nvSpPr>
        <p:spPr>
          <a:xfrm>
            <a:off x="2228850" y="6581775"/>
            <a:ext cx="6400800" cy="276225"/>
          </a:xfrm>
        </p:spPr>
        <p:txBody>
          <a:bodyPr/>
          <a:lstStyle>
            <a:lvl1pPr>
              <a:defRPr/>
            </a:lvl1pPr>
          </a:lstStyle>
          <a:p>
            <a:pPr>
              <a:defRPr/>
            </a:pPr>
            <a:r>
              <a:rPr lang="en-US" noProof="0"/>
              <a:t>Prof. Untel     |     Service Untel     (voir pied de page dans le menu Powerpoint)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263E65"/>
                </a:solidFill>
              </a:defRPr>
            </a:lvl1pPr>
          </a:lstStyle>
          <a:p>
            <a:r>
              <a:rPr lang="fr-FR" dirty="0"/>
              <a:t>Modifiez le style du titre</a:t>
            </a:r>
            <a:endParaRPr lang="fr-BE"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marL="0" indent="0">
              <a:buNone/>
              <a:defRPr sz="2400"/>
            </a:lvl1pPr>
            <a:lvl2pPr>
              <a:defRPr kumimoji="0" lang="fr-FR" sz="20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2pPr>
            <a:lvl3pPr>
              <a:defRPr kumimoji="0" lang="fr-FR" sz="18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3pPr>
            <a:lvl4pPr>
              <a:defRPr lang="fr-FR" sz="1800" kern="1200" dirty="0" smtClean="0">
                <a:solidFill>
                  <a:schemeClr val="tx1"/>
                </a:solidFill>
                <a:latin typeface="Tenor Sans" panose="02000000000000000000" pitchFamily="2" charset="0"/>
                <a:ea typeface="+mn-ea"/>
                <a:cs typeface="+mn-cs"/>
              </a:defRPr>
            </a:lvl4pPr>
            <a:lvl5pPr>
              <a:defRPr lang="fr-BE" sz="1600" kern="1200" dirty="0" smtClean="0">
                <a:solidFill>
                  <a:schemeClr val="tx1"/>
                </a:solidFill>
                <a:latin typeface="Tenor Sans" panose="02000000000000000000" pitchFamily="2" charset="0"/>
                <a:ea typeface="+mn-ea"/>
                <a:cs typeface="+mn-cs"/>
              </a:defRPr>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marL="0" indent="0">
              <a:buNone/>
              <a:defRPr sz="2400"/>
            </a:lvl1pPr>
            <a:lvl2pPr>
              <a:defRPr kumimoji="0" lang="fr-FR" sz="20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2pPr>
            <a:lvl3pPr>
              <a:defRPr kumimoji="0" lang="fr-FR" sz="18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3pPr>
            <a:lvl4pPr>
              <a:defRPr lang="fr-FR" sz="1800" kern="1200" dirty="0" smtClean="0">
                <a:solidFill>
                  <a:schemeClr val="tx1"/>
                </a:solidFill>
                <a:latin typeface="Tenor Sans" panose="02000000000000000000" pitchFamily="2" charset="0"/>
                <a:ea typeface="+mn-ea"/>
                <a:cs typeface="+mn-cs"/>
              </a:defRPr>
            </a:lvl4pPr>
            <a:lvl5pPr>
              <a:defRPr lang="fr-BE" sz="1600" kern="1200" dirty="0" smtClean="0">
                <a:solidFill>
                  <a:schemeClr val="tx1"/>
                </a:solidFill>
                <a:latin typeface="Tenor Sans" panose="02000000000000000000" pitchFamily="2" charset="0"/>
                <a:ea typeface="+mn-ea"/>
                <a:cs typeface="+mn-cs"/>
              </a:defRPr>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11" name="Rectangle 10">
            <a:extLst>
              <a:ext uri="{FF2B5EF4-FFF2-40B4-BE49-F238E27FC236}">
                <a16:creationId xmlns:a16="http://schemas.microsoft.com/office/drawing/2014/main" id="{6B868E2C-5D34-430B-837D-D1C56349C61D}"/>
              </a:ext>
            </a:extLst>
          </p:cNvPr>
          <p:cNvSpPr/>
          <p:nvPr userDrawn="1"/>
        </p:nvSpPr>
        <p:spPr>
          <a:xfrm>
            <a:off x="3" y="6580189"/>
            <a:ext cx="2228850" cy="276224"/>
          </a:xfrm>
          <a:prstGeom prst="rect">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Rectangle 11">
            <a:extLst>
              <a:ext uri="{FF2B5EF4-FFF2-40B4-BE49-F238E27FC236}">
                <a16:creationId xmlns:a16="http://schemas.microsoft.com/office/drawing/2014/main" id="{D4BF8332-5C75-4043-A58D-FB77B9504370}"/>
              </a:ext>
            </a:extLst>
          </p:cNvPr>
          <p:cNvSpPr/>
          <p:nvPr userDrawn="1"/>
        </p:nvSpPr>
        <p:spPr>
          <a:xfrm>
            <a:off x="2228851" y="6580188"/>
            <a:ext cx="6915149" cy="276228"/>
          </a:xfrm>
          <a:prstGeom prst="rect">
            <a:avLst/>
          </a:prstGeom>
          <a:solidFill>
            <a:srgbClr val="6AB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6AB0D8"/>
              </a:solidFill>
            </a:endParaRPr>
          </a:p>
        </p:txBody>
      </p:sp>
      <p:sp>
        <p:nvSpPr>
          <p:cNvPr id="13" name="ZoneTexte 12">
            <a:extLst>
              <a:ext uri="{FF2B5EF4-FFF2-40B4-BE49-F238E27FC236}">
                <a16:creationId xmlns:a16="http://schemas.microsoft.com/office/drawing/2014/main" id="{6E014584-E0FE-4BC2-BC68-667678DFE19C}"/>
              </a:ext>
            </a:extLst>
          </p:cNvPr>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en-US" sz="1600" b="1" noProof="0" dirty="0">
                <a:solidFill>
                  <a:srgbClr val="263E65"/>
                </a:solidFill>
                <a:latin typeface="Arial" pitchFamily="34" charset="0"/>
                <a:cs typeface="Arial" pitchFamily="34" charset="0"/>
              </a:rPr>
              <a:t>Université de Mons</a:t>
            </a:r>
          </a:p>
        </p:txBody>
      </p:sp>
      <p:sp>
        <p:nvSpPr>
          <p:cNvPr id="14" name="Espace réservé du numéro de diapositive 7">
            <a:extLst>
              <a:ext uri="{FF2B5EF4-FFF2-40B4-BE49-F238E27FC236}">
                <a16:creationId xmlns:a16="http://schemas.microsoft.com/office/drawing/2014/main" id="{A9EF54D3-45EC-4C1E-A105-5D54BD9B3696}"/>
              </a:ext>
            </a:extLst>
          </p:cNvPr>
          <p:cNvSpPr>
            <a:spLocks noGrp="1"/>
          </p:cNvSpPr>
          <p:nvPr>
            <p:ph type="sldNum" sz="quarter" idx="10"/>
          </p:nvPr>
        </p:nvSpPr>
        <p:spPr>
          <a:xfrm>
            <a:off x="8629650" y="6580188"/>
            <a:ext cx="514350" cy="277812"/>
          </a:xfrm>
        </p:spPr>
        <p:txBody>
          <a:bodyPr/>
          <a:lstStyle>
            <a:lvl1pPr>
              <a:defRPr/>
            </a:lvl1pPr>
          </a:lstStyle>
          <a:p>
            <a:pPr>
              <a:defRPr/>
            </a:pPr>
            <a:fld id="{E84D0D07-BA6C-4CE2-85E1-215477AE30BF}" type="slidenum">
              <a:rPr lang="en-US" noProof="0" smtClean="0"/>
              <a:pPr>
                <a:defRPr/>
              </a:pPr>
              <a:t>‹N°›</a:t>
            </a:fld>
            <a:endParaRPr lang="en-US" noProof="0"/>
          </a:p>
        </p:txBody>
      </p:sp>
      <p:sp>
        <p:nvSpPr>
          <p:cNvPr id="15" name="Espace réservé du pied de page 13">
            <a:extLst>
              <a:ext uri="{FF2B5EF4-FFF2-40B4-BE49-F238E27FC236}">
                <a16:creationId xmlns:a16="http://schemas.microsoft.com/office/drawing/2014/main" id="{6B361943-CDB2-43B3-9813-6A213957FF40}"/>
              </a:ext>
            </a:extLst>
          </p:cNvPr>
          <p:cNvSpPr>
            <a:spLocks noGrp="1"/>
          </p:cNvSpPr>
          <p:nvPr>
            <p:ph type="ftr" sz="quarter" idx="11"/>
          </p:nvPr>
        </p:nvSpPr>
        <p:spPr>
          <a:xfrm>
            <a:off x="2228850" y="6581775"/>
            <a:ext cx="6400800" cy="276225"/>
          </a:xfrm>
        </p:spPr>
        <p:txBody>
          <a:bodyPr/>
          <a:lstStyle>
            <a:lvl1pPr>
              <a:defRPr/>
            </a:lvl1pPr>
          </a:lstStyle>
          <a:p>
            <a:pPr>
              <a:defRPr/>
            </a:pPr>
            <a:r>
              <a:rPr lang="en-US" noProof="0"/>
              <a:t>Prof. Untel     |     Service Untel     (voir pied de page dans le menu Powerpoint)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263E65"/>
                </a:solidFill>
              </a:defRPr>
            </a:lvl1pPr>
          </a:lstStyle>
          <a:p>
            <a:r>
              <a:rPr lang="fr-FR" dirty="0"/>
              <a:t>Modifiez le style du titre</a:t>
            </a:r>
            <a:endParaRPr lang="fr-BE" dirty="0"/>
          </a:p>
        </p:txBody>
      </p:sp>
      <p:sp>
        <p:nvSpPr>
          <p:cNvPr id="7" name="Rectangle 6">
            <a:extLst>
              <a:ext uri="{FF2B5EF4-FFF2-40B4-BE49-F238E27FC236}">
                <a16:creationId xmlns:a16="http://schemas.microsoft.com/office/drawing/2014/main" id="{0AAFD24D-5E58-456E-98A5-DD91831A9643}"/>
              </a:ext>
            </a:extLst>
          </p:cNvPr>
          <p:cNvSpPr/>
          <p:nvPr userDrawn="1"/>
        </p:nvSpPr>
        <p:spPr>
          <a:xfrm>
            <a:off x="3" y="6580189"/>
            <a:ext cx="2228850" cy="276224"/>
          </a:xfrm>
          <a:prstGeom prst="rect">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Rectangle 7">
            <a:extLst>
              <a:ext uri="{FF2B5EF4-FFF2-40B4-BE49-F238E27FC236}">
                <a16:creationId xmlns:a16="http://schemas.microsoft.com/office/drawing/2014/main" id="{550B57EA-DE7B-4653-B07C-24299A8CED3B}"/>
              </a:ext>
            </a:extLst>
          </p:cNvPr>
          <p:cNvSpPr/>
          <p:nvPr userDrawn="1"/>
        </p:nvSpPr>
        <p:spPr>
          <a:xfrm>
            <a:off x="2228851" y="6580188"/>
            <a:ext cx="6915149" cy="276228"/>
          </a:xfrm>
          <a:prstGeom prst="rect">
            <a:avLst/>
          </a:prstGeom>
          <a:solidFill>
            <a:srgbClr val="6AB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6AB0D8"/>
              </a:solidFill>
            </a:endParaRPr>
          </a:p>
        </p:txBody>
      </p:sp>
      <p:sp>
        <p:nvSpPr>
          <p:cNvPr id="9" name="ZoneTexte 8">
            <a:extLst>
              <a:ext uri="{FF2B5EF4-FFF2-40B4-BE49-F238E27FC236}">
                <a16:creationId xmlns:a16="http://schemas.microsoft.com/office/drawing/2014/main" id="{166A488A-1538-4ECF-8489-49D12CAC7E09}"/>
              </a:ext>
            </a:extLst>
          </p:cNvPr>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en-US" sz="1600" b="1" noProof="0" dirty="0">
                <a:solidFill>
                  <a:srgbClr val="263E65"/>
                </a:solidFill>
                <a:latin typeface="Arial" pitchFamily="34" charset="0"/>
                <a:cs typeface="Arial" pitchFamily="34" charset="0"/>
              </a:rPr>
              <a:t>Université de Mons</a:t>
            </a:r>
          </a:p>
        </p:txBody>
      </p:sp>
      <p:sp>
        <p:nvSpPr>
          <p:cNvPr id="10" name="Espace réservé du numéro de diapositive 7">
            <a:extLst>
              <a:ext uri="{FF2B5EF4-FFF2-40B4-BE49-F238E27FC236}">
                <a16:creationId xmlns:a16="http://schemas.microsoft.com/office/drawing/2014/main" id="{2658DEEE-0347-444D-BC4A-AA4F5FA70B74}"/>
              </a:ext>
            </a:extLst>
          </p:cNvPr>
          <p:cNvSpPr>
            <a:spLocks noGrp="1"/>
          </p:cNvSpPr>
          <p:nvPr>
            <p:ph type="sldNum" sz="quarter" idx="10"/>
          </p:nvPr>
        </p:nvSpPr>
        <p:spPr>
          <a:xfrm>
            <a:off x="8629650" y="6580188"/>
            <a:ext cx="514350" cy="277812"/>
          </a:xfrm>
        </p:spPr>
        <p:txBody>
          <a:bodyPr/>
          <a:lstStyle>
            <a:lvl1pPr>
              <a:defRPr/>
            </a:lvl1pPr>
          </a:lstStyle>
          <a:p>
            <a:pPr>
              <a:defRPr/>
            </a:pPr>
            <a:fld id="{E84D0D07-BA6C-4CE2-85E1-215477AE30BF}" type="slidenum">
              <a:rPr lang="en-US" noProof="0" smtClean="0"/>
              <a:pPr>
                <a:defRPr/>
              </a:pPr>
              <a:t>‹N°›</a:t>
            </a:fld>
            <a:endParaRPr lang="en-US" noProof="0"/>
          </a:p>
        </p:txBody>
      </p:sp>
      <p:sp>
        <p:nvSpPr>
          <p:cNvPr id="11" name="Espace réservé du pied de page 13">
            <a:extLst>
              <a:ext uri="{FF2B5EF4-FFF2-40B4-BE49-F238E27FC236}">
                <a16:creationId xmlns:a16="http://schemas.microsoft.com/office/drawing/2014/main" id="{66E493C3-9505-4722-86CD-DD7BF69EC1E0}"/>
              </a:ext>
            </a:extLst>
          </p:cNvPr>
          <p:cNvSpPr>
            <a:spLocks noGrp="1"/>
          </p:cNvSpPr>
          <p:nvPr>
            <p:ph type="ftr" sz="quarter" idx="11"/>
          </p:nvPr>
        </p:nvSpPr>
        <p:spPr>
          <a:xfrm>
            <a:off x="2228850" y="6581775"/>
            <a:ext cx="6400800" cy="276225"/>
          </a:xfrm>
        </p:spPr>
        <p:txBody>
          <a:bodyPr/>
          <a:lstStyle>
            <a:lvl1pPr>
              <a:defRPr/>
            </a:lvl1pPr>
          </a:lstStyle>
          <a:p>
            <a:pPr>
              <a:defRPr/>
            </a:pPr>
            <a:r>
              <a:rPr lang="en-US" noProof="0"/>
              <a:t>Prof. Untel     |     Service Untel     (voir pied de page dans le menu Powerpoint)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48F9D3-D867-4BF1-BF58-5DECF357BFAA}"/>
              </a:ext>
            </a:extLst>
          </p:cNvPr>
          <p:cNvSpPr/>
          <p:nvPr userDrawn="1"/>
        </p:nvSpPr>
        <p:spPr>
          <a:xfrm>
            <a:off x="3" y="6580189"/>
            <a:ext cx="2228850" cy="276224"/>
          </a:xfrm>
          <a:prstGeom prst="rect">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Rectangle 6">
            <a:extLst>
              <a:ext uri="{FF2B5EF4-FFF2-40B4-BE49-F238E27FC236}">
                <a16:creationId xmlns:a16="http://schemas.microsoft.com/office/drawing/2014/main" id="{1275883F-A07A-4B56-BB33-379CC88D1957}"/>
              </a:ext>
            </a:extLst>
          </p:cNvPr>
          <p:cNvSpPr/>
          <p:nvPr userDrawn="1"/>
        </p:nvSpPr>
        <p:spPr>
          <a:xfrm>
            <a:off x="2228851" y="6580188"/>
            <a:ext cx="6915149" cy="276228"/>
          </a:xfrm>
          <a:prstGeom prst="rect">
            <a:avLst/>
          </a:prstGeom>
          <a:solidFill>
            <a:srgbClr val="6AB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6AB0D8"/>
              </a:solidFill>
            </a:endParaRPr>
          </a:p>
        </p:txBody>
      </p:sp>
      <p:sp>
        <p:nvSpPr>
          <p:cNvPr id="8" name="ZoneTexte 7">
            <a:extLst>
              <a:ext uri="{FF2B5EF4-FFF2-40B4-BE49-F238E27FC236}">
                <a16:creationId xmlns:a16="http://schemas.microsoft.com/office/drawing/2014/main" id="{B16A147D-D7FF-4101-A5B3-77A5120E9B28}"/>
              </a:ext>
            </a:extLst>
          </p:cNvPr>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en-US" sz="1600" b="1" noProof="0" dirty="0">
                <a:solidFill>
                  <a:srgbClr val="263E65"/>
                </a:solidFill>
                <a:latin typeface="Arial" pitchFamily="34" charset="0"/>
                <a:cs typeface="Arial" pitchFamily="34" charset="0"/>
              </a:rPr>
              <a:t>Université de Mons</a:t>
            </a:r>
          </a:p>
        </p:txBody>
      </p:sp>
      <p:sp>
        <p:nvSpPr>
          <p:cNvPr id="9" name="Espace réservé du numéro de diapositive 7">
            <a:extLst>
              <a:ext uri="{FF2B5EF4-FFF2-40B4-BE49-F238E27FC236}">
                <a16:creationId xmlns:a16="http://schemas.microsoft.com/office/drawing/2014/main" id="{3F7AD50D-2D46-49AA-A919-60C970C61623}"/>
              </a:ext>
            </a:extLst>
          </p:cNvPr>
          <p:cNvSpPr>
            <a:spLocks noGrp="1"/>
          </p:cNvSpPr>
          <p:nvPr>
            <p:ph type="sldNum" sz="quarter" idx="10"/>
          </p:nvPr>
        </p:nvSpPr>
        <p:spPr>
          <a:xfrm>
            <a:off x="8629650" y="6580188"/>
            <a:ext cx="514350" cy="277812"/>
          </a:xfrm>
        </p:spPr>
        <p:txBody>
          <a:bodyPr/>
          <a:lstStyle>
            <a:lvl1pPr>
              <a:defRPr/>
            </a:lvl1pPr>
          </a:lstStyle>
          <a:p>
            <a:pPr>
              <a:defRPr/>
            </a:pPr>
            <a:fld id="{E84D0D07-BA6C-4CE2-85E1-215477AE30BF}" type="slidenum">
              <a:rPr lang="en-US" noProof="0" smtClean="0"/>
              <a:pPr>
                <a:defRPr/>
              </a:pPr>
              <a:t>‹N°›</a:t>
            </a:fld>
            <a:endParaRPr lang="en-US" noProof="0"/>
          </a:p>
        </p:txBody>
      </p:sp>
      <p:sp>
        <p:nvSpPr>
          <p:cNvPr id="10" name="Espace réservé du pied de page 13">
            <a:extLst>
              <a:ext uri="{FF2B5EF4-FFF2-40B4-BE49-F238E27FC236}">
                <a16:creationId xmlns:a16="http://schemas.microsoft.com/office/drawing/2014/main" id="{10DF5F24-ABB4-49A2-B4FD-F1E1137D5194}"/>
              </a:ext>
            </a:extLst>
          </p:cNvPr>
          <p:cNvSpPr>
            <a:spLocks noGrp="1"/>
          </p:cNvSpPr>
          <p:nvPr>
            <p:ph type="ftr" sz="quarter" idx="11"/>
          </p:nvPr>
        </p:nvSpPr>
        <p:spPr>
          <a:xfrm>
            <a:off x="2228850" y="6581775"/>
            <a:ext cx="6400800" cy="276225"/>
          </a:xfrm>
        </p:spPr>
        <p:txBody>
          <a:bodyPr/>
          <a:lstStyle>
            <a:lvl1pPr>
              <a:defRPr/>
            </a:lvl1pPr>
          </a:lstStyle>
          <a:p>
            <a:pPr>
              <a:defRPr/>
            </a:pPr>
            <a:r>
              <a:rPr lang="en-US" noProof="0"/>
              <a:t>Prof. Untel     |     Service Untel     (voir pied de page dans le menu Powerpoint)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noProof="0" dirty="0" err="1"/>
              <a:t>Cliquez</a:t>
            </a:r>
            <a:r>
              <a:rPr lang="en-US" noProof="0" dirty="0"/>
              <a:t> pour modifier le style du </a:t>
            </a:r>
            <a:r>
              <a:rPr lang="en-US" noProof="0" dirty="0" err="1"/>
              <a:t>titre</a:t>
            </a:r>
            <a:endParaRPr lang="en-US" noProof="0"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noProof="0" dirty="0" err="1"/>
              <a:t>Cliquez</a:t>
            </a:r>
            <a:r>
              <a:rPr lang="en-US" noProof="0" dirty="0"/>
              <a:t> pour 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6" name="Espace réservé du pied de page 5"/>
          <p:cNvSpPr>
            <a:spLocks noGrp="1"/>
          </p:cNvSpPr>
          <p:nvPr>
            <p:ph type="ftr" sz="quarter" idx="3"/>
          </p:nvPr>
        </p:nvSpPr>
        <p:spPr>
          <a:xfrm>
            <a:off x="2228850" y="6581775"/>
            <a:ext cx="6400800" cy="2762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solidFill>
                <a:latin typeface="Tenor Sans" panose="02000000000000000000" pitchFamily="2" charset="0"/>
                <a:cs typeface="+mn-cs"/>
              </a:defRPr>
            </a:lvl1pPr>
          </a:lstStyle>
          <a:p>
            <a:pPr>
              <a:defRPr/>
            </a:pPr>
            <a:r>
              <a:rPr lang="en-US" dirty="0"/>
              <a:t>Prof. </a:t>
            </a:r>
            <a:r>
              <a:rPr lang="en-US" dirty="0" err="1"/>
              <a:t>Untel</a:t>
            </a:r>
            <a:r>
              <a:rPr lang="en-US" dirty="0"/>
              <a:t>     |     Service </a:t>
            </a:r>
            <a:r>
              <a:rPr lang="en-US" dirty="0" err="1"/>
              <a:t>Untel</a:t>
            </a:r>
            <a:r>
              <a:rPr lang="en-US" dirty="0"/>
              <a:t>     (</a:t>
            </a:r>
            <a:r>
              <a:rPr lang="en-US" dirty="0" err="1"/>
              <a:t>voir</a:t>
            </a:r>
            <a:r>
              <a:rPr lang="en-US" dirty="0"/>
              <a:t> pied de page dans le menu </a:t>
            </a:r>
            <a:r>
              <a:rPr lang="en-US" dirty="0" err="1"/>
              <a:t>Powerpoint</a:t>
            </a:r>
            <a:r>
              <a:rPr lang="en-US" dirty="0"/>
              <a:t>)</a:t>
            </a:r>
          </a:p>
        </p:txBody>
      </p:sp>
      <p:sp>
        <p:nvSpPr>
          <p:cNvPr id="7" name="Espace réservé du numéro de diapositive 6"/>
          <p:cNvSpPr>
            <a:spLocks noGrp="1"/>
          </p:cNvSpPr>
          <p:nvPr>
            <p:ph type="sldNum" sz="quarter" idx="4"/>
          </p:nvPr>
        </p:nvSpPr>
        <p:spPr>
          <a:xfrm>
            <a:off x="8629650" y="6580188"/>
            <a:ext cx="514350" cy="277812"/>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solidFill>
                <a:latin typeface="Tenor Sans" panose="02000000000000000000" pitchFamily="2" charset="0"/>
                <a:cs typeface="+mn-cs"/>
              </a:defRPr>
            </a:lvl1pPr>
          </a:lstStyle>
          <a:p>
            <a:pPr>
              <a:defRPr/>
            </a:pPr>
            <a:fld id="{B2788E00-F875-4D77-9ED4-63F826220AA2}" type="slidenum">
              <a:rPr lang="en-US" smtClean="0"/>
              <a:pPr>
                <a:defRPr/>
              </a:pPr>
              <a:t>‹N°›</a:t>
            </a:fld>
            <a:endParaRPr lang="en-US" dirty="0"/>
          </a:p>
        </p:txBody>
      </p:sp>
      <p:sp>
        <p:nvSpPr>
          <p:cNvPr id="2" name="Rectangle 1">
            <a:extLst>
              <a:ext uri="{FF2B5EF4-FFF2-40B4-BE49-F238E27FC236}">
                <a16:creationId xmlns:a16="http://schemas.microsoft.com/office/drawing/2014/main" id="{196BE58E-95BE-45B9-90D2-EA70CAB23DAA}"/>
              </a:ext>
            </a:extLst>
          </p:cNvPr>
          <p:cNvSpPr/>
          <p:nvPr userDrawn="1"/>
        </p:nvSpPr>
        <p:spPr>
          <a:xfrm>
            <a:off x="1" y="1"/>
            <a:ext cx="2228850" cy="77788"/>
          </a:xfrm>
          <a:prstGeom prst="rect">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8">
            <a:extLst>
              <a:ext uri="{FF2B5EF4-FFF2-40B4-BE49-F238E27FC236}">
                <a16:creationId xmlns:a16="http://schemas.microsoft.com/office/drawing/2014/main" id="{942419E1-6C2F-450E-8F0B-050F544099E2}"/>
              </a:ext>
            </a:extLst>
          </p:cNvPr>
          <p:cNvSpPr/>
          <p:nvPr userDrawn="1"/>
        </p:nvSpPr>
        <p:spPr>
          <a:xfrm>
            <a:off x="2228849" y="0"/>
            <a:ext cx="6915149" cy="77789"/>
          </a:xfrm>
          <a:prstGeom prst="rect">
            <a:avLst/>
          </a:prstGeom>
          <a:solidFill>
            <a:srgbClr val="6AB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6AB0D8"/>
              </a:solidFill>
            </a:endParaRPr>
          </a:p>
        </p:txBody>
      </p:sp>
      <p:sp>
        <p:nvSpPr>
          <p:cNvPr id="10" name="Rectangle 9">
            <a:extLst>
              <a:ext uri="{FF2B5EF4-FFF2-40B4-BE49-F238E27FC236}">
                <a16:creationId xmlns:a16="http://schemas.microsoft.com/office/drawing/2014/main" id="{E9B623EA-77E5-4ACC-88A2-F0EDE85E1A0B}"/>
              </a:ext>
            </a:extLst>
          </p:cNvPr>
          <p:cNvSpPr/>
          <p:nvPr userDrawn="1"/>
        </p:nvSpPr>
        <p:spPr>
          <a:xfrm>
            <a:off x="-1" y="6780212"/>
            <a:ext cx="2228850" cy="77788"/>
          </a:xfrm>
          <a:prstGeom prst="rect">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Rectangle 10">
            <a:extLst>
              <a:ext uri="{FF2B5EF4-FFF2-40B4-BE49-F238E27FC236}">
                <a16:creationId xmlns:a16="http://schemas.microsoft.com/office/drawing/2014/main" id="{54486959-5AF5-4EBF-A8B0-6AE9F54D6045}"/>
              </a:ext>
            </a:extLst>
          </p:cNvPr>
          <p:cNvSpPr/>
          <p:nvPr userDrawn="1"/>
        </p:nvSpPr>
        <p:spPr>
          <a:xfrm>
            <a:off x="2228847" y="6780211"/>
            <a:ext cx="6915149" cy="77789"/>
          </a:xfrm>
          <a:prstGeom prst="rect">
            <a:avLst/>
          </a:prstGeom>
          <a:solidFill>
            <a:srgbClr val="6AB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6AB0D8"/>
              </a:solidFill>
            </a:endParaRPr>
          </a:p>
        </p:txBody>
      </p:sp>
    </p:spTree>
  </p:cSld>
  <p:clrMap bg1="lt1" tx1="dk1" bg2="lt2" tx2="dk2" accent1="accent1" accent2="accent2" accent3="accent3" accent4="accent4" accent5="accent5" accent6="accent6" hlink="hlink" folHlink="folHlink"/>
  <p:sldLayoutIdLst>
    <p:sldLayoutId id="2147483691"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dt="0"/>
  <p:txStyles>
    <p:titleStyle>
      <a:lvl1pPr algn="ctr" rtl="0" eaLnBrk="1" fontAlgn="base" hangingPunct="1">
        <a:spcBef>
          <a:spcPct val="0"/>
        </a:spcBef>
        <a:spcAft>
          <a:spcPct val="0"/>
        </a:spcAft>
        <a:defRPr lang="fr-BE" sz="4400" b="1" kern="1200" dirty="0">
          <a:solidFill>
            <a:srgbClr val="263E65"/>
          </a:solidFill>
          <a:latin typeface="Tenor Sans" panose="02000000000000000000" pitchFamily="2" charset="0"/>
          <a:ea typeface="+mj-ea"/>
          <a:cs typeface="Arial" pitchFamily="34" charset="0"/>
        </a:defRPr>
      </a:lvl1pPr>
      <a:lvl2pPr algn="ctr" rtl="0" eaLnBrk="1" fontAlgn="base" hangingPunct="1">
        <a:spcBef>
          <a:spcPct val="0"/>
        </a:spcBef>
        <a:spcAft>
          <a:spcPct val="0"/>
        </a:spcAft>
        <a:defRPr sz="4400" b="1">
          <a:solidFill>
            <a:srgbClr val="C44C4C"/>
          </a:solidFill>
          <a:latin typeface="Calibri" pitchFamily="34" charset="0"/>
          <a:cs typeface="Arial" charset="0"/>
        </a:defRPr>
      </a:lvl2pPr>
      <a:lvl3pPr algn="ctr" rtl="0" eaLnBrk="1" fontAlgn="base" hangingPunct="1">
        <a:spcBef>
          <a:spcPct val="0"/>
        </a:spcBef>
        <a:spcAft>
          <a:spcPct val="0"/>
        </a:spcAft>
        <a:defRPr sz="4400" b="1">
          <a:solidFill>
            <a:srgbClr val="C44C4C"/>
          </a:solidFill>
          <a:latin typeface="Calibri" pitchFamily="34" charset="0"/>
          <a:cs typeface="Arial" charset="0"/>
        </a:defRPr>
      </a:lvl3pPr>
      <a:lvl4pPr algn="ctr" rtl="0" eaLnBrk="1" fontAlgn="base" hangingPunct="1">
        <a:spcBef>
          <a:spcPct val="0"/>
        </a:spcBef>
        <a:spcAft>
          <a:spcPct val="0"/>
        </a:spcAft>
        <a:defRPr sz="4400" b="1">
          <a:solidFill>
            <a:srgbClr val="C44C4C"/>
          </a:solidFill>
          <a:latin typeface="Calibri" pitchFamily="34" charset="0"/>
          <a:cs typeface="Arial" charset="0"/>
        </a:defRPr>
      </a:lvl4pPr>
      <a:lvl5pPr algn="ctr" rtl="0" eaLnBrk="1" fontAlgn="base" hangingPunct="1">
        <a:spcBef>
          <a:spcPct val="0"/>
        </a:spcBef>
        <a:spcAft>
          <a:spcPct val="0"/>
        </a:spcAft>
        <a:defRPr sz="4400" b="1">
          <a:solidFill>
            <a:srgbClr val="C44C4C"/>
          </a:solidFill>
          <a:latin typeface="Calibri" pitchFamily="34" charset="0"/>
          <a:cs typeface="Arial" charset="0"/>
        </a:defRPr>
      </a:lvl5pPr>
      <a:lvl6pPr marL="457200" algn="ctr" rtl="0" eaLnBrk="1" fontAlgn="base" hangingPunct="1">
        <a:spcBef>
          <a:spcPct val="0"/>
        </a:spcBef>
        <a:spcAft>
          <a:spcPct val="0"/>
        </a:spcAft>
        <a:defRPr sz="4400" b="1">
          <a:solidFill>
            <a:srgbClr val="C44C4C"/>
          </a:solidFill>
          <a:latin typeface="Calibri" pitchFamily="34" charset="0"/>
          <a:cs typeface="Arial" charset="0"/>
        </a:defRPr>
      </a:lvl6pPr>
      <a:lvl7pPr marL="914400" algn="ctr" rtl="0" eaLnBrk="1" fontAlgn="base" hangingPunct="1">
        <a:spcBef>
          <a:spcPct val="0"/>
        </a:spcBef>
        <a:spcAft>
          <a:spcPct val="0"/>
        </a:spcAft>
        <a:defRPr sz="4400" b="1">
          <a:solidFill>
            <a:srgbClr val="C44C4C"/>
          </a:solidFill>
          <a:latin typeface="Calibri" pitchFamily="34" charset="0"/>
          <a:cs typeface="Arial" charset="0"/>
        </a:defRPr>
      </a:lvl7pPr>
      <a:lvl8pPr marL="1371600" algn="ctr" rtl="0" eaLnBrk="1" fontAlgn="base" hangingPunct="1">
        <a:spcBef>
          <a:spcPct val="0"/>
        </a:spcBef>
        <a:spcAft>
          <a:spcPct val="0"/>
        </a:spcAft>
        <a:defRPr sz="4400" b="1">
          <a:solidFill>
            <a:srgbClr val="C44C4C"/>
          </a:solidFill>
          <a:latin typeface="Calibri" pitchFamily="34" charset="0"/>
          <a:cs typeface="Arial" charset="0"/>
        </a:defRPr>
      </a:lvl8pPr>
      <a:lvl9pPr marL="1828800" algn="ctr" rtl="0" eaLnBrk="1" fontAlgn="base" hangingPunct="1">
        <a:spcBef>
          <a:spcPct val="0"/>
        </a:spcBef>
        <a:spcAft>
          <a:spcPct val="0"/>
        </a:spcAft>
        <a:defRPr sz="4400" b="1">
          <a:solidFill>
            <a:srgbClr val="C44C4C"/>
          </a:solidFill>
          <a:latin typeface="Calibri" pitchFamily="34" charset="0"/>
          <a:cs typeface="Arial" charset="0"/>
        </a:defRPr>
      </a:lvl9pPr>
    </p:titleStyle>
    <p:bodyStyle>
      <a:lvl1pPr marL="0" indent="0" algn="l" rtl="0" eaLnBrk="1" fontAlgn="base" hangingPunct="1">
        <a:spcBef>
          <a:spcPct val="20000"/>
        </a:spcBef>
        <a:spcAft>
          <a:spcPct val="0"/>
        </a:spcAft>
        <a:buFont typeface="Arial" charset="0"/>
        <a:buNone/>
        <a:defRPr lang="fr-FR" sz="3200" kern="1200" dirty="0">
          <a:solidFill>
            <a:srgbClr val="8EBF8C"/>
          </a:solidFill>
          <a:latin typeface="Tenor Sans" panose="02000000000000000000" pitchFamily="2" charset="0"/>
          <a:ea typeface="+mn-ea"/>
          <a:cs typeface="Times New Roman" pitchFamily="18" charset="0"/>
        </a:defRPr>
      </a:lvl1pPr>
      <a:lvl2pPr marL="742950" indent="-285750" algn="l" rtl="0" eaLnBrk="1" fontAlgn="base" hangingPunct="1">
        <a:spcBef>
          <a:spcPct val="20000"/>
        </a:spcBef>
        <a:spcAft>
          <a:spcPct val="0"/>
        </a:spcAft>
        <a:buFont typeface="Arial" charset="0"/>
        <a:buChar char="–"/>
        <a:defRPr lang="fr-FR" sz="2400" kern="1200" dirty="0">
          <a:solidFill>
            <a:schemeClr val="tx1"/>
          </a:solidFill>
          <a:latin typeface="Tenor Sans" panose="02000000000000000000" pitchFamily="2"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lang="fr-FR" sz="2000" kern="1200" dirty="0">
          <a:solidFill>
            <a:schemeClr val="tx1"/>
          </a:solidFill>
          <a:latin typeface="Tenor Sans" panose="02000000000000000000" pitchFamily="2"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lang="fr-BE" sz="2000" kern="1200" dirty="0">
          <a:solidFill>
            <a:schemeClr val="tx1"/>
          </a:solidFill>
          <a:latin typeface="Tenor Sans" panose="02000000000000000000" pitchFamily="2" charset="0"/>
          <a:ea typeface="+mn-ea"/>
          <a:cs typeface="Arial" charset="0"/>
        </a:defRPr>
      </a:lvl4pPr>
      <a:lvl5pPr marL="2057400" indent="-228600" algn="l" rtl="0" eaLnBrk="1" fontAlgn="base" hangingPunct="1">
        <a:spcBef>
          <a:spcPct val="20000"/>
        </a:spcBef>
        <a:spcAft>
          <a:spcPct val="0"/>
        </a:spcAft>
        <a:buFont typeface="Arial" charset="0"/>
        <a:buChar char="»"/>
        <a:defRPr lang="fr-BE" kern="1200" dirty="0">
          <a:solidFill>
            <a:schemeClr val="tx1"/>
          </a:solidFill>
          <a:latin typeface="Tenor Sans" panose="02000000000000000000" pitchFamily="2" charset="0"/>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hal.archives-ouvertes.fr/hal-03114732/document" TargetMode="External"/><Relationship Id="rId2" Type="http://schemas.openxmlformats.org/officeDocument/2006/relationships/hyperlink" Target="https://doi.org/10.4000/rechercheformation.2650" TargetMode="External"/><Relationship Id="rId1" Type="http://schemas.openxmlformats.org/officeDocument/2006/relationships/slideLayout" Target="../slideLayouts/slideLayout2.xml"/><Relationship Id="rId5" Type="http://schemas.openxmlformats.org/officeDocument/2006/relationships/hyperlink" Target="https://doi.org/10.3917/ta.005.0127" TargetMode="External"/><Relationship Id="rId4" Type="http://schemas.openxmlformats.org/officeDocument/2006/relationships/hyperlink" Target="https://www.jstor.org/stable/40657105"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re 2"/>
          <p:cNvSpPr>
            <a:spLocks noGrp="1"/>
          </p:cNvSpPr>
          <p:nvPr>
            <p:ph type="title"/>
          </p:nvPr>
        </p:nvSpPr>
        <p:spPr>
          <a:xfrm>
            <a:off x="266700" y="3287949"/>
            <a:ext cx="8785896" cy="1642571"/>
          </a:xfrm>
        </p:spPr>
        <p:txBody>
          <a:bodyPr/>
          <a:lstStyle/>
          <a:p>
            <a:r>
              <a:rPr lang="fr-BE" sz="5000" cap="small" dirty="0">
                <a:latin typeface="+mj-lt"/>
              </a:rPr>
              <a:t>La simulation dans la formation professionnelle</a:t>
            </a:r>
            <a:endParaRPr lang="en-US" sz="5000" cap="small" dirty="0">
              <a:latin typeface="+mj-lt"/>
            </a:endParaRPr>
          </a:p>
        </p:txBody>
      </p:sp>
      <p:sp>
        <p:nvSpPr>
          <p:cNvPr id="23556" name="Espace réservé du texte 3"/>
          <p:cNvSpPr>
            <a:spLocks noGrp="1"/>
          </p:cNvSpPr>
          <p:nvPr>
            <p:ph type="body" sz="quarter" idx="10"/>
          </p:nvPr>
        </p:nvSpPr>
        <p:spPr bwMode="auto"/>
        <p:txBody>
          <a:bodyPr wrap="square" numCol="1" anchor="t" anchorCtr="0" compatLnSpc="1">
            <a:prstTxWarp prst="textNoShape">
              <a:avLst/>
            </a:prstTxWarp>
          </a:bodyPr>
          <a:lstStyle/>
          <a:p>
            <a:endParaRPr lang="en-US" dirty="0"/>
          </a:p>
        </p:txBody>
      </p:sp>
      <p:sp>
        <p:nvSpPr>
          <p:cNvPr id="23557" name="Espace réservé du texte 4"/>
          <p:cNvSpPr>
            <a:spLocks noGrp="1"/>
          </p:cNvSpPr>
          <p:nvPr>
            <p:ph type="body" sz="quarter" idx="11"/>
          </p:nvPr>
        </p:nvSpPr>
        <p:spPr bwMode="auto">
          <a:xfrm>
            <a:off x="515566" y="4520946"/>
            <a:ext cx="8478669" cy="409575"/>
          </a:xfrm>
        </p:spPr>
        <p:txBody>
          <a:bodyPr wrap="square" numCol="1" anchor="t" anchorCtr="0" compatLnSpc="1">
            <a:prstTxWarp prst="textNoShape">
              <a:avLst/>
            </a:prstTxWarp>
          </a:bodyPr>
          <a:lstStyle/>
          <a:p>
            <a:endParaRPr lang="en-US" dirty="0"/>
          </a:p>
        </p:txBody>
      </p:sp>
      <p:sp>
        <p:nvSpPr>
          <p:cNvPr id="2" name="ZoneTexte 1"/>
          <p:cNvSpPr txBox="1"/>
          <p:nvPr/>
        </p:nvSpPr>
        <p:spPr>
          <a:xfrm>
            <a:off x="266700" y="984250"/>
            <a:ext cx="1758950" cy="488950"/>
          </a:xfrm>
          <a:prstGeom prst="rect">
            <a:avLst/>
          </a:prstGeom>
        </p:spPr>
        <p:txBody>
          <a:bodyPr vert="horz" wrap="square" lIns="91440" tIns="45720" rIns="91440" bIns="45720" rtlCol="0">
            <a:normAutofit lnSpcReduction="1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BE" sz="2800" b="0" i="0" u="none" strike="noStrike" kern="1200" cap="none" spc="0" normalizeH="0" baseline="0" noProof="0" dirty="0">
              <a:ln>
                <a:noFill/>
              </a:ln>
              <a:solidFill>
                <a:srgbClr val="808080"/>
              </a:solidFill>
              <a:effectLst/>
              <a:uLnTx/>
              <a:uFillTx/>
              <a:latin typeface="Georgia" pitchFamily="18" charset="0"/>
              <a:ea typeface="Calibri" pitchFamily="34"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F8FDA20-5A5C-A0A4-D97F-3CD8A42C6448}"/>
              </a:ext>
            </a:extLst>
          </p:cNvPr>
          <p:cNvSpPr>
            <a:spLocks noGrp="1"/>
          </p:cNvSpPr>
          <p:nvPr>
            <p:ph idx="1"/>
          </p:nvPr>
        </p:nvSpPr>
        <p:spPr>
          <a:xfrm>
            <a:off x="457200" y="1060315"/>
            <a:ext cx="8229600" cy="5256595"/>
          </a:xfrm>
        </p:spPr>
        <p:txBody>
          <a:bodyPr>
            <a:normAutofit fontScale="92500" lnSpcReduction="20000"/>
          </a:bodyPr>
          <a:lstStyle/>
          <a:p>
            <a:pPr lvl="1" algn="just" fontAlgn="auto">
              <a:spcBef>
                <a:spcPts val="1200"/>
              </a:spcBef>
              <a:spcAft>
                <a:spcPts val="1200"/>
              </a:spcAft>
              <a:buClr>
                <a:schemeClr val="accent5"/>
              </a:buClr>
              <a:defRPr/>
            </a:pPr>
            <a:r>
              <a:rPr lang="fr-FR" sz="2400" u="sng" dirty="0">
                <a:effectLst/>
                <a:latin typeface="Calibri" panose="020F0502020204030204" pitchFamily="34" charset="0"/>
                <a:ea typeface="Calibri" panose="020F0502020204030204" pitchFamily="34" charset="0"/>
                <a:cs typeface="Times New Roman" panose="02020603050405020304" pitchFamily="18" charset="0"/>
              </a:rPr>
              <a:t>Apprendre à faire</a:t>
            </a:r>
            <a:r>
              <a:rPr lang="fr-FR" sz="2400" dirty="0">
                <a:effectLst/>
                <a:latin typeface="Calibri" panose="020F0502020204030204" pitchFamily="34" charset="0"/>
                <a:ea typeface="Calibri" panose="020F0502020204030204" pitchFamily="34" charset="0"/>
                <a:cs typeface="Times New Roman" panose="02020603050405020304" pitchFamily="18" charset="0"/>
              </a:rPr>
              <a:t> ou apprendre à améliorer sa pratique / répondre à la question : « que faire en situation ? »  (&lt; apprendre par l’action (+ feedbacks), centré sur l’activité (réussir) / agir sur la performance des apprenants) // Construire des compétences opérationnelles en situation. </a:t>
            </a:r>
            <a:r>
              <a:rPr lang="fr-FR" dirty="0">
                <a:latin typeface="Calibri" panose="020F0502020204030204" pitchFamily="34" charset="0"/>
                <a:ea typeface="Calibri" panose="020F0502020204030204" pitchFamily="34" charset="0"/>
                <a:cs typeface="Times New Roman" panose="02020603050405020304" pitchFamily="18" charset="0"/>
              </a:rPr>
              <a:t>E</a:t>
            </a:r>
            <a:r>
              <a:rPr lang="fr-FR" sz="2400" dirty="0">
                <a:effectLst/>
                <a:latin typeface="Calibri" panose="020F0502020204030204" pitchFamily="34" charset="0"/>
                <a:ea typeface="Calibri" panose="020F0502020204030204" pitchFamily="34" charset="0"/>
                <a:cs typeface="Times New Roman" panose="02020603050405020304" pitchFamily="18" charset="0"/>
              </a:rPr>
              <a:t>n transformant le réel, le sujet modifie ses représentations et son organisation de l’activité, en orientant ses représentations par l’action.  </a:t>
            </a:r>
            <a:endParaRPr lang="fr-BE" sz="2400" dirty="0">
              <a:effectLst/>
              <a:latin typeface="Calibri" panose="020F0502020204030204" pitchFamily="34" charset="0"/>
              <a:ea typeface="Calibri" panose="020F0502020204030204" pitchFamily="34" charset="0"/>
              <a:cs typeface="Times New Roman" panose="02020603050405020304" pitchFamily="18" charset="0"/>
            </a:endParaRPr>
          </a:p>
          <a:p>
            <a:pPr lvl="1" algn="just" fontAlgn="auto">
              <a:spcBef>
                <a:spcPts val="1200"/>
              </a:spcBef>
              <a:spcAft>
                <a:spcPts val="1200"/>
              </a:spcAft>
              <a:buClr>
                <a:schemeClr val="accent5"/>
              </a:buClr>
              <a:defRPr/>
            </a:pPr>
            <a:r>
              <a:rPr lang="fr-FR" sz="2400" u="sng" dirty="0">
                <a:effectLst/>
                <a:latin typeface="Calibri" panose="020F0502020204030204" pitchFamily="34" charset="0"/>
                <a:ea typeface="Calibri" panose="020F0502020204030204" pitchFamily="34" charset="0"/>
                <a:cs typeface="Times New Roman" panose="02020603050405020304" pitchFamily="18" charset="0"/>
              </a:rPr>
              <a:t>Apprendre à savoir ce qu’il faut faire en situation </a:t>
            </a:r>
            <a:r>
              <a:rPr lang="fr-FR" sz="2400" dirty="0">
                <a:effectLst/>
                <a:latin typeface="Calibri" panose="020F0502020204030204" pitchFamily="34" charset="0"/>
                <a:ea typeface="Calibri" panose="020F0502020204030204" pitchFamily="34" charset="0"/>
                <a:cs typeface="Times New Roman" panose="02020603050405020304" pitchFamily="18" charset="0"/>
              </a:rPr>
              <a:t>/ répondre à la question : « comment ça fonctionne ? »  (&lt; apprendre par la prise de conscience et la réflexion sur l’activité réalisée,  centré sur ce qui la génère (compréhension des réussites (ou des échecs)), conceptualiser les situations / agir sur les compétences des apprenants). On dépasse le niveau de réussite (immédiate) de l’action et on vise l’acquisition de compétences (savoirs agir en situation) permettant ultérieurement et dans d’autres situations, d’agir de manière adaptée. </a:t>
            </a:r>
            <a:endParaRPr lang="fr-BE"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endParaRPr lang="fr-FR" sz="2400" cap="smal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1" indent="0" algn="just" fontAlgn="auto">
              <a:spcBef>
                <a:spcPts val="1200"/>
              </a:spcBef>
              <a:spcAft>
                <a:spcPts val="1200"/>
              </a:spcAft>
              <a:buClr>
                <a:schemeClr val="accent5"/>
              </a:buClr>
              <a:buNone/>
              <a:defRPr/>
            </a:pPr>
            <a:endParaRPr kumimoji="0" lang="fr-BE" sz="2300" b="0" i="0" u="none" strike="noStrike" kern="1200" cap="none" spc="0" normalizeH="0" baseline="0" noProof="0" dirty="0">
              <a:ln>
                <a:noFill/>
              </a:ln>
              <a:effectLst/>
              <a:uLnTx/>
              <a:uFillTx/>
              <a:latin typeface="Calibri" pitchFamily="34" charset="0"/>
              <a:cs typeface="Times New Roman" pitchFamily="18" charset="0"/>
            </a:endParaRPr>
          </a:p>
        </p:txBody>
      </p:sp>
      <p:sp>
        <p:nvSpPr>
          <p:cNvPr id="3" name="Titre 2">
            <a:extLst>
              <a:ext uri="{FF2B5EF4-FFF2-40B4-BE49-F238E27FC236}">
                <a16:creationId xmlns:a16="http://schemas.microsoft.com/office/drawing/2014/main" id="{8422603C-A572-7BC3-4006-A978A8776B0A}"/>
              </a:ext>
            </a:extLst>
          </p:cNvPr>
          <p:cNvSpPr>
            <a:spLocks noGrp="1"/>
          </p:cNvSpPr>
          <p:nvPr>
            <p:ph type="title"/>
          </p:nvPr>
        </p:nvSpPr>
        <p:spPr>
          <a:xfrm>
            <a:off x="457200" y="274638"/>
            <a:ext cx="8229600" cy="574448"/>
          </a:xfrm>
        </p:spPr>
        <p:txBody>
          <a:bodyPr/>
          <a:lstStyle/>
          <a:p>
            <a:br>
              <a:rPr lang="fr-FR" sz="3200" cap="small" dirty="0">
                <a:effectLst/>
                <a:latin typeface="+mj-lt"/>
                <a:ea typeface="Calibri" panose="020F0502020204030204" pitchFamily="34" charset="0"/>
                <a:cs typeface="Times New Roman" panose="02020603050405020304" pitchFamily="18" charset="0"/>
              </a:rPr>
            </a:br>
            <a:r>
              <a:rPr lang="fr-FR" sz="3200" cap="small" dirty="0">
                <a:effectLst/>
                <a:latin typeface="+mj-lt"/>
                <a:ea typeface="Calibri" panose="020F0502020204030204" pitchFamily="34" charset="0"/>
                <a:cs typeface="Times New Roman" panose="02020603050405020304" pitchFamily="18" charset="0"/>
              </a:rPr>
              <a:t>Buts de l’apprentissage par la simulation  </a:t>
            </a:r>
            <a:br>
              <a:rPr lang="fr-BE" sz="3200" cap="small" dirty="0">
                <a:effectLst/>
                <a:latin typeface="+mj-lt"/>
                <a:ea typeface="Calibri" panose="020F0502020204030204" pitchFamily="34" charset="0"/>
                <a:cs typeface="Times New Roman" panose="02020603050405020304" pitchFamily="18" charset="0"/>
              </a:rPr>
            </a:br>
            <a:endParaRPr lang="fr-BE" sz="3200" cap="small" dirty="0"/>
          </a:p>
        </p:txBody>
      </p:sp>
      <p:sp>
        <p:nvSpPr>
          <p:cNvPr id="4" name="Espace réservé du numéro de diapositive 3">
            <a:extLst>
              <a:ext uri="{FF2B5EF4-FFF2-40B4-BE49-F238E27FC236}">
                <a16:creationId xmlns:a16="http://schemas.microsoft.com/office/drawing/2014/main" id="{62C2AF37-DAA0-FF7E-77BD-8803F1EE0ED1}"/>
              </a:ext>
            </a:extLst>
          </p:cNvPr>
          <p:cNvSpPr>
            <a:spLocks noGrp="1"/>
          </p:cNvSpPr>
          <p:nvPr>
            <p:ph type="sldNum" sz="quarter" idx="10"/>
          </p:nvPr>
        </p:nvSpPr>
        <p:spPr/>
        <p:txBody>
          <a:bodyPr/>
          <a:lstStyle/>
          <a:p>
            <a:pPr>
              <a:defRPr/>
            </a:pPr>
            <a:fld id="{E84D0D07-BA6C-4CE2-85E1-215477AE30BF}" type="slidenum">
              <a:rPr lang="en-US" noProof="0" smtClean="0"/>
              <a:pPr>
                <a:defRPr/>
              </a:pPr>
              <a:t>10</a:t>
            </a:fld>
            <a:endParaRPr lang="en-US" noProof="0"/>
          </a:p>
        </p:txBody>
      </p:sp>
    </p:spTree>
    <p:extLst>
      <p:ext uri="{BB962C8B-B14F-4D97-AF65-F5344CB8AC3E}">
        <p14:creationId xmlns:p14="http://schemas.microsoft.com/office/powerpoint/2010/main" val="356865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DE53152-FD58-6FD1-635B-B3A9BDD85890}"/>
              </a:ext>
            </a:extLst>
          </p:cNvPr>
          <p:cNvSpPr>
            <a:spLocks noGrp="1"/>
          </p:cNvSpPr>
          <p:nvPr>
            <p:ph idx="1"/>
          </p:nvPr>
        </p:nvSpPr>
        <p:spPr>
          <a:xfrm>
            <a:off x="175098" y="1113244"/>
            <a:ext cx="8793804" cy="5248645"/>
          </a:xfrm>
        </p:spPr>
        <p:txBody>
          <a:bodyPr>
            <a:normAutofit fontScale="25000" lnSpcReduction="20000"/>
          </a:bodyPr>
          <a:lstStyle/>
          <a:p>
            <a:pPr marL="449580" indent="-449580" algn="just">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fr-FR" sz="9600" b="1" dirty="0">
                <a:solidFill>
                  <a:srgbClr val="C00000"/>
                </a:solidFill>
                <a:effectLst/>
                <a:latin typeface="+mn-lt"/>
                <a:ea typeface="Calibri" panose="020F0502020204030204" pitchFamily="34" charset="0"/>
                <a:cs typeface="Times New Roman" panose="02020603050405020304" pitchFamily="18" charset="0"/>
              </a:rPr>
              <a:t>Intérêt de la notion de fidélité (en particulier, celle de haute-fidélité) pour répondre à cette question ?</a:t>
            </a:r>
          </a:p>
          <a:p>
            <a:pPr marL="449580" algn="just">
              <a:lnSpc>
                <a:spcPct val="107000"/>
              </a:lnSpc>
              <a:spcAft>
                <a:spcPts val="800"/>
              </a:spcAft>
            </a:pPr>
            <a:r>
              <a:rPr lang="fr-FR" sz="8000" u="sng" dirty="0">
                <a:solidFill>
                  <a:schemeClr val="tx1"/>
                </a:solidFill>
                <a:effectLst/>
                <a:latin typeface="+mn-lt"/>
                <a:ea typeface="Calibri" panose="020F0502020204030204" pitchFamily="34" charset="0"/>
                <a:cs typeface="Times New Roman" panose="02020603050405020304" pitchFamily="18" charset="0"/>
              </a:rPr>
              <a:t>Fidélité sous l’angle figuratif</a:t>
            </a:r>
            <a:r>
              <a:rPr lang="fr-FR" sz="8000" dirty="0">
                <a:solidFill>
                  <a:schemeClr val="tx1"/>
                </a:solidFill>
                <a:effectLst/>
                <a:latin typeface="+mn-lt"/>
                <a:ea typeface="Calibri" panose="020F0502020204030204" pitchFamily="34" charset="0"/>
                <a:cs typeface="Times New Roman" panose="02020603050405020304" pitchFamily="18" charset="0"/>
              </a:rPr>
              <a:t> </a:t>
            </a:r>
            <a:r>
              <a:rPr lang="fr-FR" sz="7200" dirty="0">
                <a:solidFill>
                  <a:schemeClr val="tx1"/>
                </a:solidFill>
                <a:effectLst/>
                <a:latin typeface="+mn-lt"/>
                <a:ea typeface="Calibri" panose="020F0502020204030204" pitchFamily="34" charset="0"/>
                <a:cs typeface="Times New Roman" panose="02020603050405020304" pitchFamily="18" charset="0"/>
              </a:rPr>
              <a:t>(cf. fidélités physique et fonctionnelle) </a:t>
            </a:r>
            <a:endParaRPr lang="fr-BE" sz="7200" dirty="0">
              <a:solidFill>
                <a:schemeClr val="tx1"/>
              </a:solidFill>
              <a:effectLst/>
              <a:latin typeface="+mn-lt"/>
              <a:ea typeface="Calibri" panose="020F0502020204030204" pitchFamily="34" charset="0"/>
              <a:cs typeface="Times New Roman" panose="02020603050405020304" pitchFamily="18" charset="0"/>
            </a:endParaRPr>
          </a:p>
          <a:p>
            <a:pPr marL="449580" algn="just">
              <a:lnSpc>
                <a:spcPct val="107000"/>
              </a:lnSpc>
              <a:spcAft>
                <a:spcPts val="800"/>
              </a:spcAft>
            </a:pPr>
            <a:r>
              <a:rPr lang="fr-FR" sz="8000" u="sng" dirty="0">
                <a:solidFill>
                  <a:schemeClr val="tx1"/>
                </a:solidFill>
                <a:effectLst/>
                <a:latin typeface="+mn-lt"/>
                <a:ea typeface="Calibri" panose="020F0502020204030204" pitchFamily="34" charset="0"/>
                <a:cs typeface="Times New Roman" panose="02020603050405020304" pitchFamily="18" charset="0"/>
              </a:rPr>
              <a:t>Fidélité sous l’angle opératif</a:t>
            </a:r>
            <a:r>
              <a:rPr lang="fr-FR" sz="8000" dirty="0">
                <a:solidFill>
                  <a:schemeClr val="tx1"/>
                </a:solidFill>
                <a:effectLst/>
                <a:latin typeface="+mn-lt"/>
                <a:ea typeface="Calibri" panose="020F0502020204030204" pitchFamily="34" charset="0"/>
                <a:cs typeface="Times New Roman" panose="02020603050405020304" pitchFamily="18" charset="0"/>
              </a:rPr>
              <a:t> </a:t>
            </a:r>
            <a:r>
              <a:rPr lang="fr-FR" sz="7200" dirty="0">
                <a:solidFill>
                  <a:schemeClr val="tx1"/>
                </a:solidFill>
                <a:effectLst/>
                <a:latin typeface="+mn-lt"/>
                <a:ea typeface="Calibri" panose="020F0502020204030204" pitchFamily="34" charset="0"/>
                <a:cs typeface="Times New Roman" panose="02020603050405020304" pitchFamily="18" charset="0"/>
              </a:rPr>
              <a:t>(fidélité opérative (similitude entre la tâche en situation simulée et la tâche en situation de travail) </a:t>
            </a:r>
            <a:r>
              <a:rPr lang="fr-FR" sz="7200" dirty="0">
                <a:solidFill>
                  <a:schemeClr val="tx1"/>
                </a:solidFill>
                <a:latin typeface="+mn-lt"/>
                <a:ea typeface="Calibri" panose="020F0502020204030204" pitchFamily="34" charset="0"/>
              </a:rPr>
              <a:t>ou fidélité </a:t>
            </a:r>
            <a:r>
              <a:rPr lang="fr-FR" sz="7200" dirty="0">
                <a:solidFill>
                  <a:schemeClr val="tx1"/>
                </a:solidFill>
                <a:effectLst/>
                <a:latin typeface="+mn-lt"/>
                <a:ea typeface="Calibri" panose="020F0502020204030204" pitchFamily="34" charset="0"/>
                <a:cs typeface="Times New Roman" panose="02020603050405020304" pitchFamily="18" charset="0"/>
              </a:rPr>
              <a:t>psychologique (similitude entre expérience vécue par les </a:t>
            </a:r>
            <a:r>
              <a:rPr lang="fr-FR" sz="7200" dirty="0">
                <a:solidFill>
                  <a:schemeClr val="tx1"/>
                </a:solidFill>
                <a:latin typeface="+mn-lt"/>
                <a:ea typeface="Calibri" panose="020F0502020204030204" pitchFamily="34" charset="0"/>
              </a:rPr>
              <a:t>apprenants</a:t>
            </a:r>
            <a:r>
              <a:rPr lang="fr-FR" sz="7200" dirty="0">
                <a:solidFill>
                  <a:schemeClr val="tx1"/>
                </a:solidFill>
                <a:effectLst/>
                <a:latin typeface="+mn-lt"/>
                <a:ea typeface="Calibri" panose="020F0502020204030204" pitchFamily="34" charset="0"/>
                <a:cs typeface="Times New Roman" panose="02020603050405020304" pitchFamily="18" charset="0"/>
              </a:rPr>
              <a:t> en situation de simulation et expérience vécue en situation de travail (ou qu’ils seraient censés faire en situation de travail)). </a:t>
            </a:r>
            <a:endParaRPr lang="fr-BE" sz="7200" dirty="0">
              <a:solidFill>
                <a:schemeClr val="tx1"/>
              </a:solidFill>
              <a:effectLst/>
              <a:latin typeface="+mn-lt"/>
              <a:ea typeface="Calibri" panose="020F0502020204030204" pitchFamily="34" charset="0"/>
              <a:cs typeface="Times New Roman" panose="02020603050405020304" pitchFamily="18" charset="0"/>
            </a:endParaRPr>
          </a:p>
          <a:p>
            <a:pPr algn="ctr">
              <a:lnSpc>
                <a:spcPct val="107000"/>
              </a:lnSpc>
              <a:spcAft>
                <a:spcPts val="800"/>
              </a:spcAft>
            </a:pPr>
            <a:endParaRPr lang="fr-FR" sz="4800" dirty="0">
              <a:solidFill>
                <a:srgbClr val="263E65"/>
              </a:solidFill>
              <a:effectLst/>
              <a:latin typeface="+mn-lt"/>
              <a:ea typeface="Calibri" panose="020F0502020204030204" pitchFamily="34" charset="0"/>
              <a:cs typeface="Times New Roman" panose="02020603050405020304" pitchFamily="18" charset="0"/>
            </a:endParaRPr>
          </a:p>
          <a:p>
            <a:pPr algn="ctr">
              <a:lnSpc>
                <a:spcPct val="107000"/>
              </a:lnSpc>
              <a:spcAft>
                <a:spcPts val="800"/>
              </a:spcAft>
            </a:pPr>
            <a:r>
              <a:rPr lang="fr-FR" sz="9600" b="1" dirty="0">
                <a:solidFill>
                  <a:srgbClr val="263E65"/>
                </a:solidFill>
                <a:latin typeface="+mn-lt"/>
                <a:ea typeface="Calibri" panose="020F0502020204030204" pitchFamily="34" charset="0"/>
              </a:rPr>
              <a:t>Idée</a:t>
            </a:r>
            <a:r>
              <a:rPr lang="fr-FR" sz="9600" b="1" dirty="0">
                <a:solidFill>
                  <a:srgbClr val="263E65"/>
                </a:solidFill>
                <a:effectLst/>
                <a:latin typeface="+mn-lt"/>
                <a:ea typeface="Calibri" panose="020F0502020204030204" pitchFamily="34" charset="0"/>
              </a:rPr>
              <a:t> très répandue  </a:t>
            </a:r>
            <a:r>
              <a:rPr lang="fr-FR" sz="9600" b="1" dirty="0">
                <a:solidFill>
                  <a:srgbClr val="263E65"/>
                </a:solidFill>
                <a:effectLst/>
                <a:latin typeface="+mn-lt"/>
                <a:ea typeface="Calibri" panose="020F0502020204030204" pitchFamily="34" charset="0"/>
                <a:cs typeface="Calibri" panose="020F0502020204030204" pitchFamily="34" charset="0"/>
              </a:rPr>
              <a:t>→</a:t>
            </a:r>
            <a:r>
              <a:rPr lang="fr-FR" sz="9600" b="1" dirty="0">
                <a:solidFill>
                  <a:srgbClr val="263E65"/>
                </a:solidFill>
                <a:latin typeface="+mn-lt"/>
                <a:ea typeface="Calibri" panose="020F0502020204030204" pitchFamily="34" charset="0"/>
                <a:cs typeface="Calibri" panose="020F0502020204030204" pitchFamily="34" charset="0"/>
              </a:rPr>
              <a:t> </a:t>
            </a:r>
            <a:r>
              <a:rPr lang="fr-FR" sz="9600" b="1" dirty="0">
                <a:solidFill>
                  <a:srgbClr val="263E65"/>
                </a:solidFill>
                <a:effectLst/>
                <a:latin typeface="+mn-lt"/>
                <a:ea typeface="Calibri" panose="020F0502020204030204" pitchFamily="34" charset="0"/>
              </a:rPr>
              <a:t> </a:t>
            </a:r>
          </a:p>
          <a:p>
            <a:pPr algn="ctr">
              <a:lnSpc>
                <a:spcPct val="107000"/>
              </a:lnSpc>
              <a:spcAft>
                <a:spcPts val="800"/>
              </a:spcAft>
            </a:pPr>
            <a:r>
              <a:rPr lang="fr-FR" sz="8000" dirty="0">
                <a:solidFill>
                  <a:srgbClr val="263E65"/>
                </a:solidFill>
                <a:latin typeface="+mn-lt"/>
                <a:ea typeface="Calibri" panose="020F0502020204030204" pitchFamily="34" charset="0"/>
              </a:rPr>
              <a:t>L</a:t>
            </a:r>
            <a:r>
              <a:rPr lang="fr-FR" sz="8000" dirty="0">
                <a:solidFill>
                  <a:srgbClr val="263E65"/>
                </a:solidFill>
                <a:effectLst/>
                <a:latin typeface="+mn-lt"/>
                <a:ea typeface="Calibri" panose="020F0502020204030204" pitchFamily="34" charset="0"/>
              </a:rPr>
              <a:t>es pratiques de simulation (et leur efficacité) s’améliorent proportionnellement </a:t>
            </a:r>
            <a:br>
              <a:rPr lang="fr-FR" sz="8000" dirty="0">
                <a:solidFill>
                  <a:srgbClr val="263E65"/>
                </a:solidFill>
                <a:effectLst/>
                <a:latin typeface="+mn-lt"/>
                <a:ea typeface="Calibri" panose="020F0502020204030204" pitchFamily="34" charset="0"/>
              </a:rPr>
            </a:br>
            <a:r>
              <a:rPr lang="fr-FR" sz="8000" dirty="0">
                <a:solidFill>
                  <a:srgbClr val="263E65"/>
                </a:solidFill>
                <a:effectLst/>
                <a:latin typeface="+mn-lt"/>
                <a:ea typeface="Calibri" panose="020F0502020204030204" pitchFamily="34" charset="0"/>
              </a:rPr>
              <a:t>au degré de fidélité des simulations.</a:t>
            </a:r>
            <a:r>
              <a:rPr lang="fr-FR" sz="8000" dirty="0">
                <a:solidFill>
                  <a:srgbClr val="263E65"/>
                </a:solidFill>
                <a:latin typeface="+mn-lt"/>
                <a:ea typeface="Calibri" panose="020F0502020204030204" pitchFamily="34" charset="0"/>
              </a:rPr>
              <a:t> </a:t>
            </a:r>
            <a:r>
              <a:rPr lang="fr-FR" sz="8000" dirty="0">
                <a:solidFill>
                  <a:srgbClr val="263E65"/>
                </a:solidFill>
                <a:effectLst/>
                <a:latin typeface="+mn-lt"/>
                <a:ea typeface="Calibri" panose="020F0502020204030204" pitchFamily="34" charset="0"/>
              </a:rPr>
              <a:t>La haute-fidélité apparait  comme le garant </a:t>
            </a:r>
            <a:br>
              <a:rPr lang="fr-FR" sz="8000" dirty="0">
                <a:solidFill>
                  <a:srgbClr val="263E65"/>
                </a:solidFill>
                <a:effectLst/>
                <a:latin typeface="+mn-lt"/>
                <a:ea typeface="Calibri" panose="020F0502020204030204" pitchFamily="34" charset="0"/>
              </a:rPr>
            </a:br>
            <a:r>
              <a:rPr lang="fr-FR" sz="8000" dirty="0">
                <a:solidFill>
                  <a:srgbClr val="263E65"/>
                </a:solidFill>
                <a:effectLst/>
                <a:latin typeface="+mn-lt"/>
                <a:ea typeface="Calibri" panose="020F0502020204030204" pitchFamily="34" charset="0"/>
              </a:rPr>
              <a:t>de la qualité des formations par simulation. Le réalisme des simulations est </a:t>
            </a:r>
            <a:br>
              <a:rPr lang="fr-FR" sz="8000" dirty="0">
                <a:solidFill>
                  <a:srgbClr val="263E65"/>
                </a:solidFill>
                <a:effectLst/>
                <a:latin typeface="+mn-lt"/>
                <a:ea typeface="Calibri" panose="020F0502020204030204" pitchFamily="34" charset="0"/>
              </a:rPr>
            </a:br>
            <a:r>
              <a:rPr lang="fr-FR" sz="8000" dirty="0">
                <a:solidFill>
                  <a:srgbClr val="263E65"/>
                </a:solidFill>
                <a:effectLst/>
                <a:latin typeface="+mn-lt"/>
                <a:ea typeface="Calibri" panose="020F0502020204030204" pitchFamily="34" charset="0"/>
              </a:rPr>
              <a:t>la règle d’or. </a:t>
            </a:r>
          </a:p>
          <a:p>
            <a:r>
              <a:rPr lang="fr-FR" sz="7200" dirty="0">
                <a:solidFill>
                  <a:srgbClr val="263E65"/>
                </a:solidFill>
                <a:effectLst/>
                <a:latin typeface="+mn-lt"/>
                <a:ea typeface="Calibri" panose="020F0502020204030204" pitchFamily="34" charset="0"/>
                <a:cs typeface="Times New Roman" panose="02020603050405020304" pitchFamily="18" charset="0"/>
              </a:rPr>
              <a:t> </a:t>
            </a:r>
            <a:endParaRPr lang="fr-BE" sz="7200" dirty="0">
              <a:solidFill>
                <a:srgbClr val="263E65"/>
              </a:solidFill>
              <a:effectLst/>
              <a:latin typeface="+mn-lt"/>
              <a:ea typeface="Calibri" panose="020F0502020204030204" pitchFamily="34" charset="0"/>
              <a:cs typeface="Times New Roman" panose="02020603050405020304" pitchFamily="18" charset="0"/>
            </a:endParaRPr>
          </a:p>
          <a:p>
            <a:pPr marL="457200" indent="-457200">
              <a:buFont typeface="Wingdings" panose="05000000000000000000" pitchFamily="2" charset="2"/>
              <a:buChar char="§"/>
            </a:pPr>
            <a:endParaRPr lang="fr-BE" dirty="0"/>
          </a:p>
        </p:txBody>
      </p:sp>
      <p:sp>
        <p:nvSpPr>
          <p:cNvPr id="3" name="Titre 2">
            <a:extLst>
              <a:ext uri="{FF2B5EF4-FFF2-40B4-BE49-F238E27FC236}">
                <a16:creationId xmlns:a16="http://schemas.microsoft.com/office/drawing/2014/main" id="{644BAD52-6BB8-1F89-D4F7-D41067C44CB4}"/>
              </a:ext>
            </a:extLst>
          </p:cNvPr>
          <p:cNvSpPr>
            <a:spLocks noGrp="1"/>
          </p:cNvSpPr>
          <p:nvPr>
            <p:ph type="title"/>
          </p:nvPr>
        </p:nvSpPr>
        <p:spPr>
          <a:xfrm>
            <a:off x="457200" y="97278"/>
            <a:ext cx="8229600" cy="1015966"/>
          </a:xfrm>
        </p:spPr>
        <p:txBody>
          <a:bodyPr/>
          <a:lstStyle/>
          <a:p>
            <a:r>
              <a:rPr lang="fr-FR" sz="3200" cap="small" dirty="0">
                <a:latin typeface="Calibri" panose="020F0502020204030204" pitchFamily="34" charset="0"/>
                <a:ea typeface="Calibri" panose="020F0502020204030204" pitchFamily="34" charset="0"/>
                <a:cs typeface="Calibri" panose="020F0502020204030204" pitchFamily="34" charset="0"/>
              </a:rPr>
              <a:t>U</a:t>
            </a:r>
            <a:r>
              <a:rPr lang="fr-FR" sz="3200" b="1" cap="small" dirty="0">
                <a:effectLst/>
                <a:latin typeface="Calibri" panose="020F0502020204030204" pitchFamily="34" charset="0"/>
                <a:ea typeface="Calibri" panose="020F0502020204030204" pitchFamily="34" charset="0"/>
                <a:cs typeface="Calibri" panose="020F0502020204030204" pitchFamily="34" charset="0"/>
              </a:rPr>
              <a:t>ne question fondamentale : quelle qualité (efficacité) de ces pratiques de formation ? </a:t>
            </a:r>
            <a:endParaRPr lang="fr-BE" dirty="0"/>
          </a:p>
        </p:txBody>
      </p:sp>
      <p:sp>
        <p:nvSpPr>
          <p:cNvPr id="4" name="Espace réservé du numéro de diapositive 3">
            <a:extLst>
              <a:ext uri="{FF2B5EF4-FFF2-40B4-BE49-F238E27FC236}">
                <a16:creationId xmlns:a16="http://schemas.microsoft.com/office/drawing/2014/main" id="{25FA4F29-5A0D-A22C-C758-FF2AB48082AB}"/>
              </a:ext>
            </a:extLst>
          </p:cNvPr>
          <p:cNvSpPr>
            <a:spLocks noGrp="1"/>
          </p:cNvSpPr>
          <p:nvPr>
            <p:ph type="sldNum" sz="quarter" idx="10"/>
          </p:nvPr>
        </p:nvSpPr>
        <p:spPr/>
        <p:txBody>
          <a:bodyPr/>
          <a:lstStyle/>
          <a:p>
            <a:pPr>
              <a:defRPr/>
            </a:pPr>
            <a:fld id="{E84D0D07-BA6C-4CE2-85E1-215477AE30BF}" type="slidenum">
              <a:rPr lang="en-US" noProof="0" smtClean="0"/>
              <a:pPr>
                <a:defRPr/>
              </a:pPr>
              <a:t>11</a:t>
            </a:fld>
            <a:endParaRPr lang="en-US" noProof="0"/>
          </a:p>
        </p:txBody>
      </p:sp>
      <p:sp>
        <p:nvSpPr>
          <p:cNvPr id="5" name="Espace réservé du pied de page 4">
            <a:extLst>
              <a:ext uri="{FF2B5EF4-FFF2-40B4-BE49-F238E27FC236}">
                <a16:creationId xmlns:a16="http://schemas.microsoft.com/office/drawing/2014/main" id="{3AE2C075-7805-727D-4730-246E71FE459E}"/>
              </a:ext>
            </a:extLst>
          </p:cNvPr>
          <p:cNvSpPr>
            <a:spLocks noGrp="1"/>
          </p:cNvSpPr>
          <p:nvPr>
            <p:ph type="ftr" sz="quarter" idx="11"/>
          </p:nvPr>
        </p:nvSpPr>
        <p:spPr/>
        <p:txBody>
          <a:bodyPr/>
          <a:lstStyle/>
          <a:p>
            <a:pPr>
              <a:defRPr/>
            </a:pPr>
            <a:endParaRPr lang="en-US" noProof="0" dirty="0"/>
          </a:p>
        </p:txBody>
      </p:sp>
      <p:sp>
        <p:nvSpPr>
          <p:cNvPr id="6" name="Rectangle : coins arrondis 5">
            <a:extLst>
              <a:ext uri="{FF2B5EF4-FFF2-40B4-BE49-F238E27FC236}">
                <a16:creationId xmlns:a16="http://schemas.microsoft.com/office/drawing/2014/main" id="{8C66AD5A-41B8-EAA2-12EE-60CDD1519D30}"/>
              </a:ext>
            </a:extLst>
          </p:cNvPr>
          <p:cNvSpPr/>
          <p:nvPr/>
        </p:nvSpPr>
        <p:spPr>
          <a:xfrm>
            <a:off x="311286" y="3949431"/>
            <a:ext cx="8521430" cy="17953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15940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FDB7DCE-0053-8CA4-89A5-AE1F004B99FE}"/>
              </a:ext>
            </a:extLst>
          </p:cNvPr>
          <p:cNvSpPr>
            <a:spLocks noGrp="1"/>
          </p:cNvSpPr>
          <p:nvPr>
            <p:ph idx="1"/>
          </p:nvPr>
        </p:nvSpPr>
        <p:spPr>
          <a:xfrm>
            <a:off x="223737" y="87549"/>
            <a:ext cx="8784076" cy="6916365"/>
          </a:xfrm>
        </p:spPr>
        <p:txBody>
          <a:bodyPr>
            <a:normAutofit fontScale="40000" lnSpcReduction="20000"/>
          </a:bodyPr>
          <a:lstStyle/>
          <a:p>
            <a:pPr algn="just">
              <a:lnSpc>
                <a:spcPct val="107000"/>
              </a:lnSpc>
              <a:spcAft>
                <a:spcPts val="800"/>
              </a:spcAft>
            </a:pPr>
            <a:endParaRPr lang="fr-FR" sz="5600" dirty="0">
              <a:solidFill>
                <a:schemeClr val="tx1"/>
              </a:solidFill>
              <a:effectLst/>
              <a:latin typeface="+mn-lt"/>
              <a:ea typeface="Calibri" panose="020F0502020204030204" pitchFamily="34" charset="0"/>
              <a:cs typeface="Times New Roman" panose="02020603050405020304" pitchFamily="18" charset="0"/>
            </a:endParaRPr>
          </a:p>
          <a:p>
            <a:pPr algn="ctr">
              <a:lnSpc>
                <a:spcPct val="107000"/>
              </a:lnSpc>
              <a:spcAft>
                <a:spcPts val="800"/>
              </a:spcAft>
            </a:pPr>
            <a:r>
              <a:rPr lang="fr-FR" sz="7000" b="1" dirty="0">
                <a:solidFill>
                  <a:srgbClr val="C00000"/>
                </a:solidFill>
                <a:effectLst/>
                <a:latin typeface="+mn-lt"/>
                <a:ea typeface="Calibri" panose="020F0502020204030204" pitchFamily="34" charset="0"/>
                <a:cs typeface="Times New Roman" panose="02020603050405020304" pitchFamily="18" charset="0"/>
              </a:rPr>
              <a:t>Un nombre non négligeable de résultats de recherche </a:t>
            </a:r>
            <a:br>
              <a:rPr lang="fr-FR" sz="7000" b="1" dirty="0">
                <a:solidFill>
                  <a:srgbClr val="C00000"/>
                </a:solidFill>
                <a:effectLst/>
                <a:latin typeface="+mn-lt"/>
                <a:ea typeface="Calibri" panose="020F0502020204030204" pitchFamily="34" charset="0"/>
                <a:cs typeface="Times New Roman" panose="02020603050405020304" pitchFamily="18" charset="0"/>
              </a:rPr>
            </a:br>
            <a:r>
              <a:rPr lang="fr-FR" sz="7000" b="1" dirty="0">
                <a:solidFill>
                  <a:srgbClr val="C00000"/>
                </a:solidFill>
                <a:effectLst/>
                <a:latin typeface="+mn-lt"/>
                <a:ea typeface="Calibri" panose="020F0502020204030204" pitchFamily="34" charset="0"/>
                <a:cs typeface="Times New Roman" panose="02020603050405020304" pitchFamily="18" charset="0"/>
              </a:rPr>
              <a:t>remettent en question cet idéal de haute-fidélité ! </a:t>
            </a:r>
            <a:endParaRPr lang="fr-BE" sz="7000" b="1" dirty="0">
              <a:solidFill>
                <a:srgbClr val="C00000"/>
              </a:solidFill>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endParaRPr lang="fr-FR" sz="1800" dirty="0">
              <a:solidFill>
                <a:schemeClr val="tx1"/>
              </a:solidFill>
              <a:effectLst/>
              <a:latin typeface="+mn-lt"/>
              <a:ea typeface="Calibri" panose="020F0502020204030204" pitchFamily="34" charset="0"/>
              <a:cs typeface="Times New Roman" panose="02020603050405020304" pitchFamily="18" charset="0"/>
            </a:endParaRPr>
          </a:p>
          <a:p>
            <a:pPr marL="866775" lvl="1" indent="-685800" algn="just">
              <a:lnSpc>
                <a:spcPct val="107000"/>
              </a:lnSpc>
              <a:spcAft>
                <a:spcPts val="800"/>
              </a:spcAft>
            </a:pPr>
            <a:r>
              <a:rPr lang="fr-FR" sz="6000" dirty="0">
                <a:solidFill>
                  <a:schemeClr val="tx1"/>
                </a:solidFill>
                <a:effectLst/>
                <a:latin typeface="+mn-lt"/>
                <a:ea typeface="Calibri" panose="020F0502020204030204" pitchFamily="34" charset="0"/>
                <a:cs typeface="Times New Roman" panose="02020603050405020304" pitchFamily="18" charset="0"/>
              </a:rPr>
              <a:t>Un niveau précis de </a:t>
            </a:r>
            <a:r>
              <a:rPr lang="fr-FR" sz="6000" u="sng" dirty="0">
                <a:solidFill>
                  <a:schemeClr val="tx1"/>
                </a:solidFill>
                <a:effectLst/>
                <a:latin typeface="+mn-lt"/>
                <a:ea typeface="Calibri" panose="020F0502020204030204" pitchFamily="34" charset="0"/>
                <a:cs typeface="Times New Roman" panose="02020603050405020304" pitchFamily="18" charset="0"/>
              </a:rPr>
              <a:t>fidélité (physique) </a:t>
            </a:r>
            <a:r>
              <a:rPr lang="fr-FR" sz="6000" dirty="0">
                <a:solidFill>
                  <a:schemeClr val="tx1"/>
                </a:solidFill>
                <a:effectLst/>
                <a:latin typeface="+mn-lt"/>
                <a:ea typeface="Calibri" panose="020F0502020204030204" pitchFamily="34" charset="0"/>
                <a:cs typeface="Times New Roman" panose="02020603050405020304" pitchFamily="18" charset="0"/>
              </a:rPr>
              <a:t>peut ne pas être en lien direct avec le niveau de performance des apprenants. Pas de différence significative entre des apprenants confrontés à un simulateur « pleine échelle » ou à un simulateur partiel. </a:t>
            </a:r>
          </a:p>
          <a:p>
            <a:pPr algn="just">
              <a:lnSpc>
                <a:spcPct val="107000"/>
              </a:lnSpc>
              <a:spcAft>
                <a:spcPts val="800"/>
              </a:spcAft>
            </a:pPr>
            <a:r>
              <a:rPr lang="fr-FR" sz="5800" dirty="0">
                <a:solidFill>
                  <a:schemeClr val="tx1"/>
                </a:solidFill>
                <a:latin typeface="+mn-lt"/>
                <a:ea typeface="Calibri" panose="020F0502020204030204" pitchFamily="34" charset="0"/>
              </a:rPr>
              <a:t>	</a:t>
            </a:r>
            <a:r>
              <a:rPr lang="fr-FR" sz="5800" dirty="0">
                <a:solidFill>
                  <a:schemeClr val="tx1"/>
                </a:solidFill>
                <a:effectLst/>
                <a:latin typeface="+mn-lt"/>
                <a:ea typeface="Calibri" panose="020F0502020204030204" pitchFamily="34" charset="0"/>
                <a:cs typeface="Times New Roman" panose="02020603050405020304" pitchFamily="18" charset="0"/>
              </a:rPr>
              <a:t>Par ailleurs, un simulateur très réaliste peut favoriser la 	construction de </a:t>
            </a:r>
            <a:r>
              <a:rPr lang="fr-FR" sz="5800" u="sng" dirty="0">
                <a:solidFill>
                  <a:schemeClr val="tx1"/>
                </a:solidFill>
                <a:effectLst/>
                <a:latin typeface="+mn-lt"/>
                <a:ea typeface="Calibri" panose="020F0502020204030204" pitchFamily="34" charset="0"/>
                <a:cs typeface="Times New Roman" panose="02020603050405020304" pitchFamily="18" charset="0"/>
              </a:rPr>
              <a:t>représentations fausses </a:t>
            </a:r>
            <a:r>
              <a:rPr lang="fr-FR" sz="5800" dirty="0">
                <a:solidFill>
                  <a:schemeClr val="tx1"/>
                </a:solidFill>
                <a:effectLst/>
                <a:latin typeface="+mn-lt"/>
                <a:ea typeface="Calibri" panose="020F0502020204030204" pitchFamily="34" charset="0"/>
                <a:cs typeface="Times New Roman" panose="02020603050405020304" pitchFamily="18" charset="0"/>
              </a:rPr>
              <a:t>sur le monde réel ou 	sur la distance entre le monde réel et le simulateur. Par exemple, 	en confrontant fréquemment les apprenants à des « situations 	 rares », cela peut favoriser un biais de représentativité et 	conduire à des diagnostics erronés en situation réelle de travail.  </a:t>
            </a:r>
          </a:p>
          <a:p>
            <a:pPr algn="just">
              <a:lnSpc>
                <a:spcPct val="107000"/>
              </a:lnSpc>
              <a:spcAft>
                <a:spcPts val="800"/>
              </a:spcAft>
            </a:pPr>
            <a:r>
              <a:rPr lang="fr-FR" sz="5800" dirty="0">
                <a:solidFill>
                  <a:schemeClr val="tx1"/>
                </a:solidFill>
                <a:latin typeface="+mn-lt"/>
                <a:ea typeface="Calibri" panose="020F0502020204030204" pitchFamily="34" charset="0"/>
              </a:rPr>
              <a:t>	</a:t>
            </a:r>
            <a:r>
              <a:rPr lang="fr-FR" sz="5800" dirty="0">
                <a:solidFill>
                  <a:schemeClr val="tx1"/>
                </a:solidFill>
                <a:effectLst/>
                <a:latin typeface="+mn-lt"/>
                <a:ea typeface="Calibri" panose="020F0502020204030204" pitchFamily="34" charset="0"/>
                <a:cs typeface="Times New Roman" panose="02020603050405020304" pitchFamily="18" charset="0"/>
              </a:rPr>
              <a:t>+ risque de banalisation, risque de normalisation (quand les 	incidents simulés sont toujours gérables par procédures 	préétablies, par exemple</a:t>
            </a:r>
            <a:r>
              <a:rPr lang="fr-FR" sz="5600" dirty="0">
                <a:solidFill>
                  <a:schemeClr val="tx1"/>
                </a:solidFill>
                <a:effectLst/>
                <a:latin typeface="+mn-lt"/>
                <a:ea typeface="Calibri" panose="020F0502020204030204" pitchFamily="34" charset="0"/>
                <a:cs typeface="Times New Roman" panose="02020603050405020304" pitchFamily="18" charset="0"/>
              </a:rPr>
              <a:t>). </a:t>
            </a:r>
            <a:endParaRPr lang="fr-BE" sz="1500" dirty="0">
              <a:solidFill>
                <a:schemeClr val="tx1"/>
              </a:solidFill>
              <a:effectLst/>
              <a:latin typeface="+mn-lt"/>
              <a:ea typeface="Calibri" panose="020F0502020204030204" pitchFamily="34" charset="0"/>
              <a:cs typeface="Times New Roman" panose="02020603050405020304" pitchFamily="18" charset="0"/>
            </a:endParaRPr>
          </a:p>
          <a:p>
            <a:endParaRPr lang="fr-BE" sz="4000" dirty="0">
              <a:solidFill>
                <a:schemeClr val="tx1"/>
              </a:solidFill>
              <a:effectLst/>
              <a:latin typeface="+mn-lt"/>
              <a:ea typeface="Calibri" panose="020F0502020204030204" pitchFamily="34" charset="0"/>
              <a:cs typeface="Times New Roman" panose="02020603050405020304" pitchFamily="18" charset="0"/>
            </a:endParaRPr>
          </a:p>
        </p:txBody>
      </p:sp>
      <p:sp>
        <p:nvSpPr>
          <p:cNvPr id="3" name="Titre 2">
            <a:extLst>
              <a:ext uri="{FF2B5EF4-FFF2-40B4-BE49-F238E27FC236}">
                <a16:creationId xmlns:a16="http://schemas.microsoft.com/office/drawing/2014/main" id="{65056168-8554-F79E-8DFB-951267F37423}"/>
              </a:ext>
            </a:extLst>
          </p:cNvPr>
          <p:cNvSpPr>
            <a:spLocks noGrp="1"/>
          </p:cNvSpPr>
          <p:nvPr>
            <p:ph type="title"/>
          </p:nvPr>
        </p:nvSpPr>
        <p:spPr>
          <a:xfrm>
            <a:off x="457200" y="87550"/>
            <a:ext cx="8229600" cy="136186"/>
          </a:xfrm>
        </p:spPr>
        <p:txBody>
          <a:bodyPr/>
          <a:lstStyle/>
          <a:p>
            <a:endParaRPr lang="fr-BE" dirty="0"/>
          </a:p>
        </p:txBody>
      </p:sp>
      <p:sp>
        <p:nvSpPr>
          <p:cNvPr id="4" name="Espace réservé du numéro de diapositive 3">
            <a:extLst>
              <a:ext uri="{FF2B5EF4-FFF2-40B4-BE49-F238E27FC236}">
                <a16:creationId xmlns:a16="http://schemas.microsoft.com/office/drawing/2014/main" id="{2B01FC0A-39B1-D318-8ED5-70A77DCD91C5}"/>
              </a:ext>
            </a:extLst>
          </p:cNvPr>
          <p:cNvSpPr>
            <a:spLocks noGrp="1"/>
          </p:cNvSpPr>
          <p:nvPr>
            <p:ph type="sldNum" sz="quarter" idx="10"/>
          </p:nvPr>
        </p:nvSpPr>
        <p:spPr/>
        <p:txBody>
          <a:bodyPr/>
          <a:lstStyle/>
          <a:p>
            <a:pPr>
              <a:defRPr/>
            </a:pPr>
            <a:fld id="{E84D0D07-BA6C-4CE2-85E1-215477AE30BF}" type="slidenum">
              <a:rPr lang="en-US" noProof="0" smtClean="0"/>
              <a:pPr>
                <a:defRPr/>
              </a:pPr>
              <a:t>12</a:t>
            </a:fld>
            <a:endParaRPr lang="en-US" noProof="0"/>
          </a:p>
        </p:txBody>
      </p:sp>
      <p:sp>
        <p:nvSpPr>
          <p:cNvPr id="5" name="Espace réservé du pied de page 4">
            <a:extLst>
              <a:ext uri="{FF2B5EF4-FFF2-40B4-BE49-F238E27FC236}">
                <a16:creationId xmlns:a16="http://schemas.microsoft.com/office/drawing/2014/main" id="{7A335172-65A4-4FA3-A4C5-8EC8E564EC04}"/>
              </a:ext>
            </a:extLst>
          </p:cNvPr>
          <p:cNvSpPr>
            <a:spLocks noGrp="1"/>
          </p:cNvSpPr>
          <p:nvPr>
            <p:ph type="ftr" sz="quarter" idx="11"/>
          </p:nvPr>
        </p:nvSpPr>
        <p:spPr/>
        <p:txBody>
          <a:bodyPr/>
          <a:lstStyle/>
          <a:p>
            <a:pPr>
              <a:defRPr/>
            </a:pPr>
            <a:endParaRPr lang="en-US" noProof="0" dirty="0"/>
          </a:p>
        </p:txBody>
      </p:sp>
    </p:spTree>
    <p:extLst>
      <p:ext uri="{BB962C8B-B14F-4D97-AF65-F5344CB8AC3E}">
        <p14:creationId xmlns:p14="http://schemas.microsoft.com/office/powerpoint/2010/main" val="277760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DC9881C-4156-DAA7-D106-24981A360347}"/>
              </a:ext>
            </a:extLst>
          </p:cNvPr>
          <p:cNvSpPr>
            <a:spLocks noGrp="1"/>
          </p:cNvSpPr>
          <p:nvPr>
            <p:ph idx="1"/>
          </p:nvPr>
        </p:nvSpPr>
        <p:spPr>
          <a:xfrm>
            <a:off x="457200" y="710120"/>
            <a:ext cx="8229600" cy="5416044"/>
          </a:xfrm>
        </p:spPr>
        <p:txBody>
          <a:bodyPr>
            <a:normAutofit fontScale="70000" lnSpcReduction="20000"/>
          </a:bodyPr>
          <a:lstStyle/>
          <a:p>
            <a:pPr marL="457200" indent="-457200" algn="just">
              <a:buFont typeface="Wingdings" panose="05000000000000000000" pitchFamily="2" charset="2"/>
              <a:buChar char="§"/>
            </a:pPr>
            <a:r>
              <a:rPr lang="fr-FR" sz="3200" dirty="0">
                <a:solidFill>
                  <a:schemeClr val="tx1"/>
                </a:solidFill>
                <a:effectLst/>
                <a:latin typeface="+mn-lt"/>
                <a:ea typeface="Calibri" panose="020F0502020204030204" pitchFamily="34" charset="0"/>
                <a:cs typeface="Times New Roman" panose="02020603050405020304" pitchFamily="18" charset="0"/>
              </a:rPr>
              <a:t>La recherche d’une grande </a:t>
            </a:r>
            <a:r>
              <a:rPr lang="fr-FR" sz="3200" u="sng" dirty="0">
                <a:solidFill>
                  <a:schemeClr val="tx1"/>
                </a:solidFill>
                <a:effectLst/>
                <a:latin typeface="+mn-lt"/>
                <a:ea typeface="Calibri" panose="020F0502020204030204" pitchFamily="34" charset="0"/>
                <a:cs typeface="Times New Roman" panose="02020603050405020304" pitchFamily="18" charset="0"/>
              </a:rPr>
              <a:t>fidélité fonctionnelle</a:t>
            </a:r>
            <a:r>
              <a:rPr lang="fr-FR" sz="3200" dirty="0">
                <a:solidFill>
                  <a:schemeClr val="tx1"/>
                </a:solidFill>
                <a:effectLst/>
                <a:latin typeface="+mn-lt"/>
                <a:ea typeface="Calibri" panose="020F0502020204030204" pitchFamily="34" charset="0"/>
                <a:cs typeface="Times New Roman" panose="02020603050405020304" pitchFamily="18" charset="0"/>
              </a:rPr>
              <a:t> comporte des limites, en particulier sur le plan temporel.       </a:t>
            </a:r>
          </a:p>
          <a:p>
            <a:pPr algn="just" defTabSz="447675"/>
            <a:r>
              <a:rPr lang="fr-FR" sz="3200" dirty="0">
                <a:solidFill>
                  <a:schemeClr val="tx1"/>
                </a:solidFill>
                <a:effectLst/>
                <a:latin typeface="+mn-lt"/>
                <a:ea typeface="Calibri" panose="020F0502020204030204" pitchFamily="34" charset="0"/>
                <a:cs typeface="Times New Roman" panose="02020603050405020304" pitchFamily="18" charset="0"/>
              </a:rPr>
              <a:t>	Distorsions temporelles : contraction du temps (avec 	densification 	des événements), dynamique programmée moins 	rattrapable qu’en situation réelle, perspective temporelle ? (pas 	de passé, pas de futur), quid des imprévus ?, mode de contrôle 	réactif 	(au détriment du mode anticipatif ). </a:t>
            </a:r>
          </a:p>
          <a:p>
            <a:pPr algn="just" defTabSz="447675"/>
            <a:r>
              <a:rPr lang="fr-FR" dirty="0">
                <a:solidFill>
                  <a:schemeClr val="tx1"/>
                </a:solidFill>
                <a:latin typeface="+mn-lt"/>
                <a:ea typeface="Calibri" panose="020F0502020204030204" pitchFamily="34" charset="0"/>
              </a:rPr>
              <a:t>	</a:t>
            </a:r>
            <a:r>
              <a:rPr lang="fr-FR" sz="3200" dirty="0">
                <a:solidFill>
                  <a:schemeClr val="tx1"/>
                </a:solidFill>
                <a:effectLst/>
                <a:latin typeface="+mn-lt"/>
                <a:ea typeface="Calibri" panose="020F0502020204030204" pitchFamily="34" charset="0"/>
                <a:cs typeface="Times New Roman" panose="02020603050405020304" pitchFamily="18" charset="0"/>
              </a:rPr>
              <a:t>Par ailleurs, un rythme plus lent (offrant des occasions de 	</a:t>
            </a:r>
            <a:r>
              <a:rPr lang="fr-FR" dirty="0">
                <a:solidFill>
                  <a:schemeClr val="tx1"/>
                </a:solidFill>
                <a:latin typeface="+mn-lt"/>
                <a:ea typeface="Calibri" panose="020F0502020204030204" pitchFamily="34" charset="0"/>
              </a:rPr>
              <a:t>« </a:t>
            </a:r>
            <a:r>
              <a:rPr lang="fr-FR" sz="3200" dirty="0">
                <a:solidFill>
                  <a:schemeClr val="tx1"/>
                </a:solidFill>
                <a:effectLst/>
                <a:latin typeface="+mn-lt"/>
                <a:ea typeface="Calibri" panose="020F0502020204030204" pitchFamily="34" charset="0"/>
                <a:cs typeface="Times New Roman" panose="02020603050405020304" pitchFamily="18" charset="0"/>
              </a:rPr>
              <a:t>présent 	réfléchi » en cours de séance) n’est pas 	nécessairement contre 	productif (surtout pour des novices). </a:t>
            </a:r>
          </a:p>
          <a:p>
            <a:pPr defTabSz="447675"/>
            <a:endParaRPr lang="fr-FR" sz="3200" dirty="0">
              <a:solidFill>
                <a:schemeClr val="tx1"/>
              </a:solidFill>
              <a:effectLst/>
              <a:latin typeface="+mn-lt"/>
              <a:ea typeface="Calibri" panose="020F0502020204030204" pitchFamily="34" charset="0"/>
              <a:cs typeface="Times New Roman" panose="02020603050405020304" pitchFamily="18" charset="0"/>
            </a:endParaRPr>
          </a:p>
          <a:p>
            <a:pPr marL="457200" indent="-457200" algn="just">
              <a:buFont typeface="Wingdings" panose="05000000000000000000" pitchFamily="2" charset="2"/>
              <a:buChar char="§"/>
            </a:pPr>
            <a:r>
              <a:rPr lang="fr-FR" sz="3200" dirty="0">
                <a:solidFill>
                  <a:schemeClr val="tx1"/>
                </a:solidFill>
                <a:effectLst/>
                <a:latin typeface="+mn-lt"/>
                <a:ea typeface="Calibri" panose="020F0502020204030204" pitchFamily="34" charset="0"/>
                <a:cs typeface="Times New Roman" panose="02020603050405020304" pitchFamily="18" charset="0"/>
              </a:rPr>
              <a:t>Une </a:t>
            </a:r>
            <a:r>
              <a:rPr lang="fr-FR" sz="3200" u="sng" dirty="0">
                <a:solidFill>
                  <a:schemeClr val="tx1"/>
                </a:solidFill>
                <a:effectLst/>
                <a:latin typeface="+mn-lt"/>
                <a:ea typeface="Calibri" panose="020F0502020204030204" pitchFamily="34" charset="0"/>
                <a:cs typeface="Times New Roman" panose="02020603050405020304" pitchFamily="18" charset="0"/>
              </a:rPr>
              <a:t>haute-fidélité opérative </a:t>
            </a:r>
            <a:r>
              <a:rPr lang="fr-FR" sz="3200" dirty="0">
                <a:solidFill>
                  <a:schemeClr val="tx1"/>
                </a:solidFill>
                <a:effectLst/>
                <a:latin typeface="+mn-lt"/>
                <a:ea typeface="Calibri" panose="020F0502020204030204" pitchFamily="34" charset="0"/>
                <a:cs typeface="Times New Roman" panose="02020603050405020304" pitchFamily="18" charset="0"/>
              </a:rPr>
              <a:t>consiste à concevoir des situations simulées qui ressemblent aux situations-cibles par une forte similitude des tâches. </a:t>
            </a:r>
          </a:p>
          <a:p>
            <a:pPr algn="just" defTabSz="447675"/>
            <a:r>
              <a:rPr lang="fr-FR" dirty="0">
                <a:solidFill>
                  <a:schemeClr val="tx1"/>
                </a:solidFill>
                <a:latin typeface="+mn-lt"/>
                <a:ea typeface="Calibri" panose="020F0502020204030204" pitchFamily="34" charset="0"/>
              </a:rPr>
              <a:t>	</a:t>
            </a:r>
            <a:r>
              <a:rPr lang="fr-FR" sz="3200" dirty="0">
                <a:solidFill>
                  <a:schemeClr val="tx1"/>
                </a:solidFill>
                <a:effectLst/>
                <a:latin typeface="+mn-lt"/>
                <a:ea typeface="Calibri" panose="020F0502020204030204" pitchFamily="34" charset="0"/>
                <a:cs typeface="Times New Roman" panose="02020603050405020304" pitchFamily="18" charset="0"/>
              </a:rPr>
              <a:t>Ok si procédures préétablies. Mais quid si invention de nouvelles 	dispositions d’agir </a:t>
            </a:r>
            <a:r>
              <a:rPr lang="fr-FR" dirty="0">
                <a:solidFill>
                  <a:schemeClr val="tx1"/>
                </a:solidFill>
                <a:latin typeface="+mn-lt"/>
                <a:ea typeface="Calibri" panose="020F0502020204030204" pitchFamily="34" charset="0"/>
              </a:rPr>
              <a:t>en cas d’</a:t>
            </a:r>
            <a:r>
              <a:rPr lang="fr-FR" sz="3200" dirty="0">
                <a:solidFill>
                  <a:schemeClr val="tx1"/>
                </a:solidFill>
                <a:effectLst/>
                <a:latin typeface="+mn-lt"/>
                <a:ea typeface="Calibri" panose="020F0502020204030204" pitchFamily="34" charset="0"/>
                <a:cs typeface="Times New Roman" panose="02020603050405020304" pitchFamily="18" charset="0"/>
              </a:rPr>
              <a:t>imprévus menaçants inconnus ? </a:t>
            </a:r>
          </a:p>
          <a:p>
            <a:pPr marL="457200" indent="-457200" algn="just">
              <a:buFont typeface="Wingdings" panose="05000000000000000000" pitchFamily="2" charset="2"/>
              <a:buChar char="§"/>
            </a:pPr>
            <a:endParaRPr lang="fr-BE" sz="3200" dirty="0">
              <a:solidFill>
                <a:schemeClr val="tx1"/>
              </a:solidFill>
              <a:effectLst/>
              <a:latin typeface="+mn-lt"/>
              <a:ea typeface="Calibri" panose="020F0502020204030204" pitchFamily="34" charset="0"/>
              <a:cs typeface="Times New Roman" panose="02020603050405020304" pitchFamily="18" charset="0"/>
            </a:endParaRPr>
          </a:p>
          <a:p>
            <a:endParaRPr lang="fr-BE" dirty="0"/>
          </a:p>
        </p:txBody>
      </p:sp>
      <p:sp>
        <p:nvSpPr>
          <p:cNvPr id="3" name="Titre 2">
            <a:extLst>
              <a:ext uri="{FF2B5EF4-FFF2-40B4-BE49-F238E27FC236}">
                <a16:creationId xmlns:a16="http://schemas.microsoft.com/office/drawing/2014/main" id="{188AB66B-87B6-B527-E1FC-D28802159F18}"/>
              </a:ext>
            </a:extLst>
          </p:cNvPr>
          <p:cNvSpPr>
            <a:spLocks noGrp="1"/>
          </p:cNvSpPr>
          <p:nvPr>
            <p:ph type="title"/>
          </p:nvPr>
        </p:nvSpPr>
        <p:spPr>
          <a:xfrm>
            <a:off x="457200" y="155643"/>
            <a:ext cx="8229600" cy="410149"/>
          </a:xfrm>
        </p:spPr>
        <p:txBody>
          <a:bodyPr/>
          <a:lstStyle/>
          <a:p>
            <a:endParaRPr lang="fr-BE" dirty="0"/>
          </a:p>
        </p:txBody>
      </p:sp>
      <p:sp>
        <p:nvSpPr>
          <p:cNvPr id="4" name="Espace réservé du numéro de diapositive 3">
            <a:extLst>
              <a:ext uri="{FF2B5EF4-FFF2-40B4-BE49-F238E27FC236}">
                <a16:creationId xmlns:a16="http://schemas.microsoft.com/office/drawing/2014/main" id="{ABF3A4C5-7C4F-4C16-7391-5C1E33BE0220}"/>
              </a:ext>
            </a:extLst>
          </p:cNvPr>
          <p:cNvSpPr>
            <a:spLocks noGrp="1"/>
          </p:cNvSpPr>
          <p:nvPr>
            <p:ph type="sldNum" sz="quarter" idx="10"/>
          </p:nvPr>
        </p:nvSpPr>
        <p:spPr/>
        <p:txBody>
          <a:bodyPr/>
          <a:lstStyle/>
          <a:p>
            <a:pPr>
              <a:defRPr/>
            </a:pPr>
            <a:fld id="{E84D0D07-BA6C-4CE2-85E1-215477AE30BF}" type="slidenum">
              <a:rPr lang="en-US" noProof="0" smtClean="0"/>
              <a:pPr>
                <a:defRPr/>
              </a:pPr>
              <a:t>13</a:t>
            </a:fld>
            <a:endParaRPr lang="en-US" noProof="0"/>
          </a:p>
        </p:txBody>
      </p:sp>
      <p:sp>
        <p:nvSpPr>
          <p:cNvPr id="5" name="Espace réservé du pied de page 4">
            <a:extLst>
              <a:ext uri="{FF2B5EF4-FFF2-40B4-BE49-F238E27FC236}">
                <a16:creationId xmlns:a16="http://schemas.microsoft.com/office/drawing/2014/main" id="{BFEB49B8-D3A2-57B5-B251-2085EC5D7C5E}"/>
              </a:ext>
            </a:extLst>
          </p:cNvPr>
          <p:cNvSpPr>
            <a:spLocks noGrp="1"/>
          </p:cNvSpPr>
          <p:nvPr>
            <p:ph type="ftr" sz="quarter" idx="11"/>
          </p:nvPr>
        </p:nvSpPr>
        <p:spPr/>
        <p:txBody>
          <a:bodyPr/>
          <a:lstStyle/>
          <a:p>
            <a:pPr>
              <a:defRPr/>
            </a:pPr>
            <a:endParaRPr lang="en-US" noProof="0" dirty="0"/>
          </a:p>
        </p:txBody>
      </p:sp>
    </p:spTree>
    <p:extLst>
      <p:ext uri="{BB962C8B-B14F-4D97-AF65-F5344CB8AC3E}">
        <p14:creationId xmlns:p14="http://schemas.microsoft.com/office/powerpoint/2010/main" val="308252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DC9881C-4156-DAA7-D106-24981A360347}"/>
              </a:ext>
            </a:extLst>
          </p:cNvPr>
          <p:cNvSpPr>
            <a:spLocks noGrp="1"/>
          </p:cNvSpPr>
          <p:nvPr>
            <p:ph idx="1"/>
          </p:nvPr>
        </p:nvSpPr>
        <p:spPr>
          <a:xfrm>
            <a:off x="457200" y="447472"/>
            <a:ext cx="8229600" cy="5943600"/>
          </a:xfrm>
        </p:spPr>
        <p:txBody>
          <a:bodyPr>
            <a:normAutofit fontScale="70000" lnSpcReduction="20000"/>
          </a:bodyPr>
          <a:lstStyle/>
          <a:p>
            <a:pPr algn="just">
              <a:lnSpc>
                <a:spcPct val="107000"/>
              </a:lnSpc>
              <a:spcAft>
                <a:spcPts val="800"/>
              </a:spcAft>
            </a:pPr>
            <a:endParaRPr lang="fr-BE" sz="1000" dirty="0">
              <a:solidFill>
                <a:schemeClr val="tx1"/>
              </a:solidFill>
              <a:effectLst/>
              <a:latin typeface="+mn-lt"/>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Wingdings" panose="05000000000000000000" pitchFamily="2" charset="2"/>
              <a:buChar char="§"/>
            </a:pPr>
            <a:r>
              <a:rPr lang="fr-FR" sz="3200" dirty="0">
                <a:solidFill>
                  <a:schemeClr val="tx1"/>
                </a:solidFill>
                <a:effectLst/>
                <a:latin typeface="+mn-lt"/>
                <a:ea typeface="Calibri" panose="020F0502020204030204" pitchFamily="34" charset="0"/>
                <a:cs typeface="Times New Roman" panose="02020603050405020304" pitchFamily="18" charset="0"/>
              </a:rPr>
              <a:t>Une </a:t>
            </a:r>
            <a:r>
              <a:rPr lang="fr-FR" sz="3200" u="sng" dirty="0">
                <a:solidFill>
                  <a:schemeClr val="tx1"/>
                </a:solidFill>
                <a:effectLst/>
                <a:latin typeface="+mn-lt"/>
                <a:ea typeface="Calibri" panose="020F0502020204030204" pitchFamily="34" charset="0"/>
                <a:cs typeface="Times New Roman" panose="02020603050405020304" pitchFamily="18" charset="0"/>
              </a:rPr>
              <a:t>haute-fidélité psychologique </a:t>
            </a:r>
            <a:r>
              <a:rPr lang="fr-FR" sz="3200" dirty="0">
                <a:solidFill>
                  <a:schemeClr val="tx1"/>
                </a:solidFill>
                <a:effectLst/>
                <a:latin typeface="+mn-lt"/>
                <a:ea typeface="Calibri" panose="020F0502020204030204" pitchFamily="34" charset="0"/>
                <a:cs typeface="Times New Roman" panose="02020603050405020304" pitchFamily="18" charset="0"/>
              </a:rPr>
              <a:t>renvoie à la recherche de similitude d’expériences entre les situations simulées et les situations-cibles (source d’authenticité et facteur d’engagement). </a:t>
            </a:r>
            <a:r>
              <a:rPr lang="fr-BE" dirty="0">
                <a:solidFill>
                  <a:schemeClr val="tx1"/>
                </a:solidFill>
                <a:latin typeface="+mn-lt"/>
                <a:ea typeface="Calibri" panose="020F0502020204030204" pitchFamily="34" charset="0"/>
              </a:rPr>
              <a:t>« </a:t>
            </a:r>
            <a:r>
              <a:rPr lang="fr-FR" sz="3200" dirty="0">
                <a:solidFill>
                  <a:schemeClr val="tx1"/>
                </a:solidFill>
                <a:effectLst/>
                <a:latin typeface="+mn-lt"/>
                <a:ea typeface="Calibri" panose="020F0502020204030204" pitchFamily="34" charset="0"/>
                <a:cs typeface="Times New Roman" panose="02020603050405020304" pitchFamily="18" charset="0"/>
              </a:rPr>
              <a:t>Plus la simulation est fidèle sur le plan expérientiel, plus c’est efficace ». </a:t>
            </a:r>
          </a:p>
          <a:p>
            <a:pPr algn="just" defTabSz="447675">
              <a:lnSpc>
                <a:spcPct val="107000"/>
              </a:lnSpc>
              <a:spcAft>
                <a:spcPts val="800"/>
              </a:spcAft>
            </a:pPr>
            <a:r>
              <a:rPr lang="fr-FR" sz="3200" dirty="0">
                <a:solidFill>
                  <a:schemeClr val="tx1"/>
                </a:solidFill>
                <a:effectLst/>
                <a:latin typeface="+mn-lt"/>
                <a:ea typeface="Calibri" panose="020F0502020204030204" pitchFamily="34" charset="0"/>
                <a:cs typeface="Times New Roman" panose="02020603050405020304" pitchFamily="18" charset="0"/>
              </a:rPr>
              <a:t>	Mais sous-estimation d’une « double intentionnalité » chez les 	participants en simulation : préoccupations centrées sur la 	situation-cible 	(« faire comme si c’était vrai ») et préoccupations 	centrées sur la 	situation simulée (non-oubli du caractère 	fictionnel) </a:t>
            </a:r>
            <a:r>
              <a:rPr lang="fr-FR" sz="3200" dirty="0">
                <a:solidFill>
                  <a:schemeClr val="tx1"/>
                </a:solidFill>
                <a:effectLst/>
                <a:latin typeface="+mn-lt"/>
                <a:ea typeface="Calibri" panose="020F0502020204030204" pitchFamily="34" charset="0"/>
                <a:cs typeface="Calibri" panose="020F0502020204030204" pitchFamily="34" charset="0"/>
              </a:rPr>
              <a:t>→</a:t>
            </a:r>
            <a:r>
              <a:rPr lang="fr-FR" sz="3200" dirty="0">
                <a:solidFill>
                  <a:schemeClr val="tx1"/>
                </a:solidFill>
                <a:effectLst/>
                <a:latin typeface="+mn-lt"/>
                <a:ea typeface="Calibri" panose="020F0502020204030204" pitchFamily="34" charset="0"/>
                <a:cs typeface="Times New Roman" panose="02020603050405020304" pitchFamily="18" charset="0"/>
              </a:rPr>
              <a:t> </a:t>
            </a:r>
            <a:r>
              <a:rPr lang="fr-FR" sz="3200" u="sng" dirty="0">
                <a:solidFill>
                  <a:schemeClr val="tx1"/>
                </a:solidFill>
                <a:effectLst/>
                <a:latin typeface="+mn-lt"/>
                <a:ea typeface="Calibri" panose="020F0502020204030204" pitchFamily="34" charset="0"/>
                <a:cs typeface="Times New Roman" panose="02020603050405020304" pitchFamily="18" charset="0"/>
              </a:rPr>
              <a:t>pas d’immersion 	totale et univoque</a:t>
            </a:r>
            <a:r>
              <a:rPr lang="fr-FR" sz="3200" dirty="0">
                <a:solidFill>
                  <a:schemeClr val="tx1"/>
                </a:solidFill>
                <a:effectLst/>
                <a:latin typeface="+mn-lt"/>
                <a:ea typeface="Calibri" panose="020F0502020204030204" pitchFamily="34" charset="0"/>
                <a:cs typeface="Times New Roman" panose="02020603050405020304" pitchFamily="18" charset="0"/>
              </a:rPr>
              <a:t>. </a:t>
            </a:r>
          </a:p>
          <a:p>
            <a:pPr algn="just" defTabSz="447675">
              <a:lnSpc>
                <a:spcPct val="107000"/>
              </a:lnSpc>
              <a:spcAft>
                <a:spcPts val="800"/>
              </a:spcAft>
            </a:pPr>
            <a:r>
              <a:rPr lang="fr-FR" sz="3200" dirty="0">
                <a:solidFill>
                  <a:schemeClr val="tx1"/>
                </a:solidFill>
                <a:effectLst/>
                <a:latin typeface="+mn-lt"/>
                <a:ea typeface="Calibri" panose="020F0502020204030204" pitchFamily="34" charset="0"/>
                <a:cs typeface="Times New Roman" panose="02020603050405020304" pitchFamily="18" charset="0"/>
              </a:rPr>
              <a:t>	De plus, l’apprentissage en simulation n’est pas strictement 	subordonné au degré d’engagement immersif. </a:t>
            </a:r>
          </a:p>
          <a:p>
            <a:pPr algn="just" defTabSz="447675">
              <a:lnSpc>
                <a:spcPct val="107000"/>
              </a:lnSpc>
              <a:spcAft>
                <a:spcPts val="800"/>
              </a:spcAft>
              <a:tabLst>
                <a:tab pos="447675" algn="l"/>
              </a:tabLst>
            </a:pPr>
            <a:r>
              <a:rPr lang="fr-FR" sz="3200" dirty="0">
                <a:solidFill>
                  <a:schemeClr val="tx1"/>
                </a:solidFill>
                <a:effectLst/>
                <a:latin typeface="+mn-lt"/>
                <a:ea typeface="Calibri" panose="020F0502020204030204" pitchFamily="34" charset="0"/>
                <a:cs typeface="Times New Roman" panose="02020603050405020304" pitchFamily="18" charset="0"/>
              </a:rPr>
              <a:t>	+ Croyance que les apprenants ont sur les expériences qu’ils 	feraient en 	situation simulée si « bonne simulation ». Si cet aspect 	est laissé implicite 	→ malentendus sur la fonction (utilité) du 	dispositif de formation.  </a:t>
            </a:r>
            <a:endParaRPr lang="fr-BE" sz="3200" dirty="0">
              <a:solidFill>
                <a:schemeClr val="tx1"/>
              </a:solidFill>
              <a:effectLst/>
              <a:latin typeface="+mn-lt"/>
              <a:ea typeface="Calibri" panose="020F0502020204030204" pitchFamily="34" charset="0"/>
              <a:cs typeface="Times New Roman" panose="02020603050405020304" pitchFamily="18" charset="0"/>
            </a:endParaRPr>
          </a:p>
          <a:p>
            <a:endParaRPr lang="fr-BE" dirty="0"/>
          </a:p>
        </p:txBody>
      </p:sp>
      <p:sp>
        <p:nvSpPr>
          <p:cNvPr id="3" name="Titre 2">
            <a:extLst>
              <a:ext uri="{FF2B5EF4-FFF2-40B4-BE49-F238E27FC236}">
                <a16:creationId xmlns:a16="http://schemas.microsoft.com/office/drawing/2014/main" id="{188AB66B-87B6-B527-E1FC-D28802159F18}"/>
              </a:ext>
            </a:extLst>
          </p:cNvPr>
          <p:cNvSpPr>
            <a:spLocks noGrp="1"/>
          </p:cNvSpPr>
          <p:nvPr>
            <p:ph type="title"/>
          </p:nvPr>
        </p:nvSpPr>
        <p:spPr>
          <a:xfrm>
            <a:off x="457200" y="274639"/>
            <a:ext cx="8229600" cy="291154"/>
          </a:xfrm>
        </p:spPr>
        <p:txBody>
          <a:bodyPr/>
          <a:lstStyle/>
          <a:p>
            <a:endParaRPr lang="fr-BE" dirty="0"/>
          </a:p>
        </p:txBody>
      </p:sp>
      <p:sp>
        <p:nvSpPr>
          <p:cNvPr id="4" name="Espace réservé du numéro de diapositive 3">
            <a:extLst>
              <a:ext uri="{FF2B5EF4-FFF2-40B4-BE49-F238E27FC236}">
                <a16:creationId xmlns:a16="http://schemas.microsoft.com/office/drawing/2014/main" id="{ABF3A4C5-7C4F-4C16-7391-5C1E33BE0220}"/>
              </a:ext>
            </a:extLst>
          </p:cNvPr>
          <p:cNvSpPr>
            <a:spLocks noGrp="1"/>
          </p:cNvSpPr>
          <p:nvPr>
            <p:ph type="sldNum" sz="quarter" idx="10"/>
          </p:nvPr>
        </p:nvSpPr>
        <p:spPr/>
        <p:txBody>
          <a:bodyPr/>
          <a:lstStyle/>
          <a:p>
            <a:pPr>
              <a:defRPr/>
            </a:pPr>
            <a:fld id="{E84D0D07-BA6C-4CE2-85E1-215477AE30BF}" type="slidenum">
              <a:rPr lang="en-US" noProof="0" smtClean="0"/>
              <a:pPr>
                <a:defRPr/>
              </a:pPr>
              <a:t>14</a:t>
            </a:fld>
            <a:endParaRPr lang="en-US" noProof="0"/>
          </a:p>
        </p:txBody>
      </p:sp>
      <p:sp>
        <p:nvSpPr>
          <p:cNvPr id="5" name="Espace réservé du pied de page 4">
            <a:extLst>
              <a:ext uri="{FF2B5EF4-FFF2-40B4-BE49-F238E27FC236}">
                <a16:creationId xmlns:a16="http://schemas.microsoft.com/office/drawing/2014/main" id="{BFEB49B8-D3A2-57B5-B251-2085EC5D7C5E}"/>
              </a:ext>
            </a:extLst>
          </p:cNvPr>
          <p:cNvSpPr>
            <a:spLocks noGrp="1"/>
          </p:cNvSpPr>
          <p:nvPr>
            <p:ph type="ftr" sz="quarter" idx="11"/>
          </p:nvPr>
        </p:nvSpPr>
        <p:spPr/>
        <p:txBody>
          <a:bodyPr/>
          <a:lstStyle/>
          <a:p>
            <a:pPr>
              <a:defRPr/>
            </a:pPr>
            <a:endParaRPr lang="en-US" noProof="0" dirty="0"/>
          </a:p>
        </p:txBody>
      </p:sp>
    </p:spTree>
    <p:extLst>
      <p:ext uri="{BB962C8B-B14F-4D97-AF65-F5344CB8AC3E}">
        <p14:creationId xmlns:p14="http://schemas.microsoft.com/office/powerpoint/2010/main" val="357246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4C418C5-2AE4-20CD-3291-2DAFEAAE3A7F}"/>
              </a:ext>
            </a:extLst>
          </p:cNvPr>
          <p:cNvSpPr>
            <a:spLocks noGrp="1"/>
          </p:cNvSpPr>
          <p:nvPr>
            <p:ph idx="1"/>
          </p:nvPr>
        </p:nvSpPr>
        <p:spPr>
          <a:xfrm>
            <a:off x="447472" y="1144588"/>
            <a:ext cx="8229600" cy="4981575"/>
          </a:xfrm>
          <a:noFill/>
        </p:spPr>
        <p:txBody>
          <a:bodyPr/>
          <a:lstStyle/>
          <a:p>
            <a:endParaRPr lang="fr-FR" dirty="0"/>
          </a:p>
          <a:p>
            <a:pPr algn="ctr">
              <a:lnSpc>
                <a:spcPct val="107000"/>
              </a:lnSpc>
              <a:spcAft>
                <a:spcPts val="800"/>
              </a:spcAft>
            </a:pPr>
            <a:r>
              <a:rPr lang="fr-FR" sz="2800" b="1" cap="small"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Centrer la conception des formations sur :  </a:t>
            </a:r>
          </a:p>
          <a:p>
            <a:pPr algn="ctr">
              <a:lnSpc>
                <a:spcPct val="107000"/>
              </a:lnSpc>
              <a:spcAft>
                <a:spcPts val="800"/>
              </a:spcAft>
            </a:pPr>
            <a:endParaRPr lang="fr-B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l’apprentissage et les transformations de l’activité (de travail) en simulation </a:t>
            </a:r>
            <a:endParaRPr lang="fr-BE"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fr-FR" sz="2400" dirty="0">
                <a:solidFill>
                  <a:schemeClr val="tx1"/>
                </a:solidFill>
                <a:latin typeface="Calibri" panose="020F0502020204030204" pitchFamily="34" charset="0"/>
                <a:ea typeface="Calibri" panose="020F0502020204030204" pitchFamily="34" charset="0"/>
              </a:rPr>
              <a:t>e</a:t>
            </a:r>
            <a:r>
              <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 son transfert et son maintien en en situation(s) naturelle(s) de travail </a:t>
            </a:r>
            <a:endParaRPr lang="fr-BE"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BE" dirty="0"/>
          </a:p>
        </p:txBody>
      </p:sp>
      <p:sp>
        <p:nvSpPr>
          <p:cNvPr id="3" name="Titre 2">
            <a:extLst>
              <a:ext uri="{FF2B5EF4-FFF2-40B4-BE49-F238E27FC236}">
                <a16:creationId xmlns:a16="http://schemas.microsoft.com/office/drawing/2014/main" id="{28686B5D-EEEA-3922-38AB-FEA236B2E50D}"/>
              </a:ext>
            </a:extLst>
          </p:cNvPr>
          <p:cNvSpPr>
            <a:spLocks noGrp="1"/>
          </p:cNvSpPr>
          <p:nvPr>
            <p:ph type="title"/>
          </p:nvPr>
        </p:nvSpPr>
        <p:spPr>
          <a:xfrm>
            <a:off x="457200" y="274638"/>
            <a:ext cx="8229600" cy="869950"/>
          </a:xfrm>
        </p:spPr>
        <p:txBody>
          <a:bodyPr/>
          <a:lstStyle/>
          <a:p>
            <a:br>
              <a:rPr lang="fr-FR"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br>
            <a:br>
              <a:rPr lang="fr-FR"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br>
            <a:r>
              <a:rPr lang="fr-FR" sz="3200" b="1" cap="small" dirty="0">
                <a:effectLst/>
                <a:latin typeface="Calibri" panose="020F0502020204030204" pitchFamily="34" charset="0"/>
                <a:ea typeface="Calibri" panose="020F0502020204030204" pitchFamily="34" charset="0"/>
                <a:cs typeface="Times New Roman" panose="02020603050405020304" pitchFamily="18" charset="0"/>
              </a:rPr>
              <a:t>Intérêt du cadre de l’exploitation </a:t>
            </a:r>
            <a:br>
              <a:rPr lang="fr-FR" sz="3200" b="1" cap="small" dirty="0">
                <a:effectLst/>
                <a:latin typeface="Calibri" panose="020F0502020204030204" pitchFamily="34" charset="0"/>
                <a:ea typeface="Calibri" panose="020F0502020204030204" pitchFamily="34" charset="0"/>
                <a:cs typeface="Times New Roman" panose="02020603050405020304" pitchFamily="18" charset="0"/>
              </a:rPr>
            </a:br>
            <a:r>
              <a:rPr lang="fr-FR" sz="3200" b="1" cap="small" dirty="0">
                <a:effectLst/>
                <a:latin typeface="Calibri" panose="020F0502020204030204" pitchFamily="34" charset="0"/>
                <a:ea typeface="Calibri" panose="020F0502020204030204" pitchFamily="34" charset="0"/>
                <a:cs typeface="Times New Roman" panose="02020603050405020304" pitchFamily="18" charset="0"/>
              </a:rPr>
              <a:t>didactique des simulations </a:t>
            </a:r>
            <a:br>
              <a:rPr lang="fr-BE" sz="2800" cap="small" dirty="0">
                <a:effectLst/>
                <a:latin typeface="Calibri" panose="020F0502020204030204" pitchFamily="34" charset="0"/>
                <a:ea typeface="Calibri" panose="020F0502020204030204" pitchFamily="34" charset="0"/>
                <a:cs typeface="Times New Roman" panose="02020603050405020304" pitchFamily="18" charset="0"/>
              </a:rPr>
            </a:br>
            <a:endParaRPr lang="fr-BE" cap="small" dirty="0"/>
          </a:p>
        </p:txBody>
      </p:sp>
      <p:sp>
        <p:nvSpPr>
          <p:cNvPr id="4" name="Espace réservé du numéro de diapositive 3">
            <a:extLst>
              <a:ext uri="{FF2B5EF4-FFF2-40B4-BE49-F238E27FC236}">
                <a16:creationId xmlns:a16="http://schemas.microsoft.com/office/drawing/2014/main" id="{DA7C220E-89B7-2544-ED88-C94FF5075347}"/>
              </a:ext>
            </a:extLst>
          </p:cNvPr>
          <p:cNvSpPr>
            <a:spLocks noGrp="1"/>
          </p:cNvSpPr>
          <p:nvPr>
            <p:ph type="sldNum" sz="quarter" idx="10"/>
          </p:nvPr>
        </p:nvSpPr>
        <p:spPr/>
        <p:txBody>
          <a:bodyPr/>
          <a:lstStyle/>
          <a:p>
            <a:pPr>
              <a:defRPr/>
            </a:pPr>
            <a:fld id="{E84D0D07-BA6C-4CE2-85E1-215477AE30BF}" type="slidenum">
              <a:rPr lang="en-US" noProof="0" smtClean="0"/>
              <a:pPr>
                <a:defRPr/>
              </a:pPr>
              <a:t>15</a:t>
            </a:fld>
            <a:endParaRPr lang="en-US" noProof="0"/>
          </a:p>
        </p:txBody>
      </p:sp>
      <p:sp>
        <p:nvSpPr>
          <p:cNvPr id="6" name="Rectangle : coins arrondis 5">
            <a:extLst>
              <a:ext uri="{FF2B5EF4-FFF2-40B4-BE49-F238E27FC236}">
                <a16:creationId xmlns:a16="http://schemas.microsoft.com/office/drawing/2014/main" id="{C918C010-4695-EEB2-8669-131EB81EA04C}"/>
              </a:ext>
            </a:extLst>
          </p:cNvPr>
          <p:cNvSpPr/>
          <p:nvPr/>
        </p:nvSpPr>
        <p:spPr>
          <a:xfrm>
            <a:off x="311285" y="1598614"/>
            <a:ext cx="8463064" cy="357650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82880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7D4B545-D8EF-E2DC-5001-66E2CD506B90}"/>
              </a:ext>
            </a:extLst>
          </p:cNvPr>
          <p:cNvSpPr>
            <a:spLocks noGrp="1"/>
          </p:cNvSpPr>
          <p:nvPr>
            <p:ph idx="1"/>
          </p:nvPr>
        </p:nvSpPr>
        <p:spPr>
          <a:xfrm>
            <a:off x="223736" y="573933"/>
            <a:ext cx="8686800" cy="5552231"/>
          </a:xfrm>
        </p:spPr>
        <p:txBody>
          <a:bodyPr>
            <a:normAutofit/>
          </a:bodyPr>
          <a:lstStyle/>
          <a:p>
            <a:pPr marL="285750" lvl="0" indent="-285750" algn="just">
              <a:lnSpc>
                <a:spcPct val="107000"/>
              </a:lnSpc>
              <a:buFont typeface="Wingdings" panose="05000000000000000000" pitchFamily="2" charset="2"/>
              <a:buChar char="§"/>
            </a:pPr>
            <a:r>
              <a:rPr lang="fr-FR" sz="2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Importance de la </a:t>
            </a:r>
            <a:r>
              <a:rPr lang="fr-FR" sz="25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transposition didactique</a:t>
            </a:r>
            <a:r>
              <a:rPr lang="fr-FR" sz="2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pour la conception de la simulation </a:t>
            </a:r>
          </a:p>
          <a:p>
            <a:pPr lvl="0" algn="just">
              <a:lnSpc>
                <a:spcPct val="107000"/>
              </a:lnSpc>
            </a:pPr>
            <a:r>
              <a:rPr lang="fr-FR" sz="2400" dirty="0">
                <a:solidFill>
                  <a:schemeClr val="tx1"/>
                </a:solidFill>
                <a:latin typeface="Calibri" panose="020F0502020204030204" pitchFamily="34" charset="0"/>
                <a:ea typeface="Calibri" panose="020F0502020204030204" pitchFamily="34" charset="0"/>
              </a:rPr>
              <a:t>	</a:t>
            </a:r>
            <a:r>
              <a:rPr lang="fr-FR"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Que retenir des situations de travail en simulation 	pour qu’elles fournissent des opportunités de 	développement professionnel ? »</a:t>
            </a:r>
          </a:p>
          <a:p>
            <a:pPr lvl="0" algn="just">
              <a:lnSpc>
                <a:spcPct val="107000"/>
              </a:lnSpc>
            </a:pPr>
            <a:r>
              <a:rPr lang="fr-FR"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2400" dirty="0">
                <a:solidFill>
                  <a:schemeClr val="tx1"/>
                </a:solidFill>
                <a:latin typeface="Calibri" panose="020F0502020204030204" pitchFamily="34" charset="0"/>
                <a:ea typeface="Calibri" panose="020F0502020204030204" pitchFamily="34" charset="0"/>
              </a:rPr>
              <a:t>T</a:t>
            </a:r>
            <a:r>
              <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ransformation d’une situation de travail (situation-	cible ou de référence) en situation didactique (situation 	de simulation) concernant différents composants de la 	régulation de l’activité de l’apprenant en formation. 	</a:t>
            </a:r>
          </a:p>
          <a:p>
            <a:pPr lvl="0" algn="just">
              <a:lnSpc>
                <a:spcPct val="107000"/>
              </a:lnSpc>
            </a:pPr>
            <a:r>
              <a:rPr lang="fr-FR" sz="2400" dirty="0">
                <a:solidFill>
                  <a:schemeClr val="tx1"/>
                </a:solidFill>
                <a:latin typeface="Calibri" panose="020F0502020204030204" pitchFamily="34" charset="0"/>
                <a:ea typeface="Calibri" panose="020F0502020204030204" pitchFamily="34" charset="0"/>
              </a:rPr>
              <a:t>	</a:t>
            </a:r>
            <a:r>
              <a:rPr lang="fr-FR"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Lien(s) entre situation-cible et situation de simulation, 	relativement à une </a:t>
            </a:r>
            <a:r>
              <a:rPr lang="fr-FR" sz="24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intention didactique</a:t>
            </a:r>
            <a:r>
              <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Repose sur 	l’anticipation de la validité de la simulation en termes 	d’apprentissages attendus. </a:t>
            </a:r>
            <a:endParaRPr lang="fr-BE"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BE" dirty="0"/>
          </a:p>
        </p:txBody>
      </p:sp>
      <p:sp>
        <p:nvSpPr>
          <p:cNvPr id="3" name="Titre 2">
            <a:extLst>
              <a:ext uri="{FF2B5EF4-FFF2-40B4-BE49-F238E27FC236}">
                <a16:creationId xmlns:a16="http://schemas.microsoft.com/office/drawing/2014/main" id="{12AE8F14-A5E3-653C-CB7D-47A2BA91581C}"/>
              </a:ext>
            </a:extLst>
          </p:cNvPr>
          <p:cNvSpPr>
            <a:spLocks noGrp="1"/>
          </p:cNvSpPr>
          <p:nvPr>
            <p:ph type="title"/>
          </p:nvPr>
        </p:nvSpPr>
        <p:spPr>
          <a:xfrm>
            <a:off x="457200" y="274639"/>
            <a:ext cx="8229600" cy="299294"/>
          </a:xfrm>
        </p:spPr>
        <p:txBody>
          <a:bodyPr/>
          <a:lstStyle/>
          <a:p>
            <a:endParaRPr lang="fr-BE" dirty="0"/>
          </a:p>
        </p:txBody>
      </p:sp>
      <p:sp>
        <p:nvSpPr>
          <p:cNvPr id="4" name="Espace réservé du numéro de diapositive 3">
            <a:extLst>
              <a:ext uri="{FF2B5EF4-FFF2-40B4-BE49-F238E27FC236}">
                <a16:creationId xmlns:a16="http://schemas.microsoft.com/office/drawing/2014/main" id="{8F65F2BB-D2CF-33F9-EB71-1E3E5814BA42}"/>
              </a:ext>
            </a:extLst>
          </p:cNvPr>
          <p:cNvSpPr>
            <a:spLocks noGrp="1"/>
          </p:cNvSpPr>
          <p:nvPr>
            <p:ph type="sldNum" sz="quarter" idx="10"/>
          </p:nvPr>
        </p:nvSpPr>
        <p:spPr/>
        <p:txBody>
          <a:bodyPr/>
          <a:lstStyle/>
          <a:p>
            <a:pPr>
              <a:defRPr/>
            </a:pPr>
            <a:fld id="{E84D0D07-BA6C-4CE2-85E1-215477AE30BF}" type="slidenum">
              <a:rPr lang="en-US" noProof="0" smtClean="0"/>
              <a:pPr>
                <a:defRPr/>
              </a:pPr>
              <a:t>16</a:t>
            </a:fld>
            <a:endParaRPr lang="en-US" noProof="0"/>
          </a:p>
        </p:txBody>
      </p:sp>
      <p:sp>
        <p:nvSpPr>
          <p:cNvPr id="5" name="Espace réservé du pied de page 4">
            <a:extLst>
              <a:ext uri="{FF2B5EF4-FFF2-40B4-BE49-F238E27FC236}">
                <a16:creationId xmlns:a16="http://schemas.microsoft.com/office/drawing/2014/main" id="{D702BAF6-4D32-534F-F402-F7BFA408665D}"/>
              </a:ext>
            </a:extLst>
          </p:cNvPr>
          <p:cNvSpPr>
            <a:spLocks noGrp="1"/>
          </p:cNvSpPr>
          <p:nvPr>
            <p:ph type="ftr" sz="quarter" idx="11"/>
          </p:nvPr>
        </p:nvSpPr>
        <p:spPr/>
        <p:txBody>
          <a:bodyPr/>
          <a:lstStyle/>
          <a:p>
            <a:pPr>
              <a:defRPr/>
            </a:pPr>
            <a:endParaRPr lang="en-US" noProof="0" dirty="0"/>
          </a:p>
        </p:txBody>
      </p:sp>
    </p:spTree>
    <p:extLst>
      <p:ext uri="{BB962C8B-B14F-4D97-AF65-F5344CB8AC3E}">
        <p14:creationId xmlns:p14="http://schemas.microsoft.com/office/powerpoint/2010/main" val="284327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8F680CB-D852-E4CB-5F35-47436835F3BD}"/>
              </a:ext>
            </a:extLst>
          </p:cNvPr>
          <p:cNvSpPr>
            <a:spLocks noGrp="1"/>
          </p:cNvSpPr>
          <p:nvPr>
            <p:ph idx="1"/>
          </p:nvPr>
        </p:nvSpPr>
        <p:spPr>
          <a:xfrm>
            <a:off x="252919" y="991428"/>
            <a:ext cx="8628434" cy="5133942"/>
          </a:xfrm>
        </p:spPr>
        <p:txBody>
          <a:bodyPr>
            <a:normAutofit fontScale="92500" lnSpcReduction="10000"/>
          </a:bodyPr>
          <a:lstStyle/>
          <a:p>
            <a:pPr marL="285750" indent="-285750" algn="just">
              <a:buFont typeface="Wingdings" panose="05000000000000000000" pitchFamily="2" charset="2"/>
              <a:buChar char="§"/>
            </a:pPr>
            <a:r>
              <a:rPr lang="fr-FR" sz="2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Importance d’analyser préalablement le travail réel pour construire la </a:t>
            </a:r>
            <a:r>
              <a:rPr lang="fr-FR" sz="27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cohérence externe</a:t>
            </a:r>
            <a:r>
              <a:rPr lang="fr-FR" sz="2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des formations.  </a:t>
            </a:r>
          </a:p>
          <a:p>
            <a:pPr algn="just"/>
            <a:endParaRPr lang="fr-F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2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fr-FR"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fr-FR" sz="2400" dirty="0">
                <a:solidFill>
                  <a:schemeClr val="tx1"/>
                </a:solidFill>
                <a:effectLst/>
                <a:latin typeface="Calibri" panose="020F0502020204030204" pitchFamily="34" charset="0"/>
                <a:ea typeface="Calibri" panose="020F0502020204030204" pitchFamily="34" charset="0"/>
              </a:rPr>
              <a:t>Analyser le travail réel permet de mettre en évidence des 	éléments essentiels pour la formation (</a:t>
            </a:r>
            <a:r>
              <a:rPr lang="fr-FR" sz="2400" u="sng" dirty="0">
                <a:solidFill>
                  <a:schemeClr val="tx1"/>
                </a:solidFill>
                <a:effectLst/>
                <a:latin typeface="Calibri" panose="020F0502020204030204" pitchFamily="34" charset="0"/>
                <a:ea typeface="Calibri" panose="020F0502020204030204" pitchFamily="34" charset="0"/>
              </a:rPr>
              <a:t>savoirs de référence </a:t>
            </a:r>
            <a:r>
              <a:rPr lang="fr-FR" sz="2400" dirty="0">
                <a:solidFill>
                  <a:schemeClr val="tx1"/>
                </a:solidFill>
                <a:effectLst/>
                <a:latin typeface="Calibri" panose="020F0502020204030204" pitchFamily="34" charset="0"/>
                <a:ea typeface="Calibri" panose="020F0502020204030204" pitchFamily="34" charset="0"/>
              </a:rPr>
              <a:t>	(à la base de l’action professionnelle efficace) mais dont 	certains 	risquent de rester méconnus sans cette analyse) </a:t>
            </a:r>
          </a:p>
          <a:p>
            <a:pPr algn="just"/>
            <a:r>
              <a:rPr lang="fr-FR" sz="2400" dirty="0">
                <a:solidFill>
                  <a:schemeClr val="tx1"/>
                </a:solidFill>
                <a:latin typeface="Calibri" panose="020F0502020204030204" pitchFamily="34" charset="0"/>
                <a:ea typeface="Calibri" panose="020F0502020204030204" pitchFamily="34" charset="0"/>
              </a:rPr>
              <a:t>	</a:t>
            </a:r>
            <a:r>
              <a:rPr lang="fr-FR" sz="2400" dirty="0">
                <a:solidFill>
                  <a:schemeClr val="tx1"/>
                </a:solidFill>
                <a:effectLst/>
                <a:latin typeface="Calibri" panose="020F0502020204030204" pitchFamily="34" charset="0"/>
                <a:ea typeface="Calibri" panose="020F0502020204030204" pitchFamily="34" charset="0"/>
              </a:rPr>
              <a:t>Sans cette analyse, risque de concevoir des formations sur 	base de situations de travail « idéalisées ». </a:t>
            </a:r>
          </a:p>
          <a:p>
            <a:pPr algn="just"/>
            <a:endParaRPr lang="fr-F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2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fr-FR"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fr-FR" sz="2400" dirty="0">
                <a:solidFill>
                  <a:schemeClr val="tx1"/>
                </a:solidFill>
                <a:effectLst/>
                <a:latin typeface="Calibri" panose="020F0502020204030204" pitchFamily="34" charset="0"/>
                <a:ea typeface="Calibri" panose="020F0502020204030204" pitchFamily="34" charset="0"/>
              </a:rPr>
              <a:t>Analyser le travail réel permet aussi de montrer certaines 	impossibilités des situations (naturelles) de travail (pour des 	raisons de sécurité (risques), d’éthique, de connaissance des 	règles d’action par les pairs…) d’assurer un développement 	professionnel suffisant.</a:t>
            </a:r>
          </a:p>
          <a:p>
            <a:pPr algn="just"/>
            <a:endParaRPr lang="fr-FR"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re 2">
            <a:extLst>
              <a:ext uri="{FF2B5EF4-FFF2-40B4-BE49-F238E27FC236}">
                <a16:creationId xmlns:a16="http://schemas.microsoft.com/office/drawing/2014/main" id="{48411825-EF79-9085-C18E-EFF5854B77FE}"/>
              </a:ext>
            </a:extLst>
          </p:cNvPr>
          <p:cNvSpPr>
            <a:spLocks noGrp="1"/>
          </p:cNvSpPr>
          <p:nvPr>
            <p:ph type="title"/>
          </p:nvPr>
        </p:nvSpPr>
        <p:spPr>
          <a:xfrm>
            <a:off x="457200" y="274638"/>
            <a:ext cx="8229600" cy="261973"/>
          </a:xfrm>
        </p:spPr>
        <p:txBody>
          <a:bodyPr/>
          <a:lstStyle/>
          <a:p>
            <a:endParaRPr lang="fr-BE" dirty="0"/>
          </a:p>
        </p:txBody>
      </p:sp>
      <p:sp>
        <p:nvSpPr>
          <p:cNvPr id="4" name="Espace réservé du numéro de diapositive 3">
            <a:extLst>
              <a:ext uri="{FF2B5EF4-FFF2-40B4-BE49-F238E27FC236}">
                <a16:creationId xmlns:a16="http://schemas.microsoft.com/office/drawing/2014/main" id="{3AEB26F7-AA36-B59A-4E71-AF66C3FFF89A}"/>
              </a:ext>
            </a:extLst>
          </p:cNvPr>
          <p:cNvSpPr>
            <a:spLocks noGrp="1"/>
          </p:cNvSpPr>
          <p:nvPr>
            <p:ph type="sldNum" sz="quarter" idx="10"/>
          </p:nvPr>
        </p:nvSpPr>
        <p:spPr/>
        <p:txBody>
          <a:bodyPr/>
          <a:lstStyle/>
          <a:p>
            <a:pPr>
              <a:defRPr/>
            </a:pPr>
            <a:fld id="{E84D0D07-BA6C-4CE2-85E1-215477AE30BF}" type="slidenum">
              <a:rPr lang="en-US" noProof="0" smtClean="0"/>
              <a:pPr>
                <a:defRPr/>
              </a:pPr>
              <a:t>17</a:t>
            </a:fld>
            <a:endParaRPr lang="en-US" noProof="0"/>
          </a:p>
        </p:txBody>
      </p:sp>
      <p:sp>
        <p:nvSpPr>
          <p:cNvPr id="5" name="Espace réservé du pied de page 4">
            <a:extLst>
              <a:ext uri="{FF2B5EF4-FFF2-40B4-BE49-F238E27FC236}">
                <a16:creationId xmlns:a16="http://schemas.microsoft.com/office/drawing/2014/main" id="{8DA9BBCE-4E22-A695-E362-692CD5497567}"/>
              </a:ext>
            </a:extLst>
          </p:cNvPr>
          <p:cNvSpPr>
            <a:spLocks noGrp="1"/>
          </p:cNvSpPr>
          <p:nvPr>
            <p:ph type="ftr" sz="quarter" idx="11"/>
          </p:nvPr>
        </p:nvSpPr>
        <p:spPr/>
        <p:txBody>
          <a:bodyPr/>
          <a:lstStyle/>
          <a:p>
            <a:pPr>
              <a:defRPr/>
            </a:pPr>
            <a:endParaRPr lang="en-US" noProof="0" dirty="0"/>
          </a:p>
        </p:txBody>
      </p:sp>
    </p:spTree>
    <p:extLst>
      <p:ext uri="{BB962C8B-B14F-4D97-AF65-F5344CB8AC3E}">
        <p14:creationId xmlns:p14="http://schemas.microsoft.com/office/powerpoint/2010/main" val="351569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D6DF795-1DED-279B-ED04-AF892544F968}"/>
              </a:ext>
            </a:extLst>
          </p:cNvPr>
          <p:cNvSpPr>
            <a:spLocks noGrp="1"/>
          </p:cNvSpPr>
          <p:nvPr>
            <p:ph idx="1"/>
          </p:nvPr>
        </p:nvSpPr>
        <p:spPr>
          <a:xfrm>
            <a:off x="457200" y="943584"/>
            <a:ext cx="8229600" cy="5182580"/>
          </a:xfrm>
        </p:spPr>
        <p:txBody>
          <a:bodyPr>
            <a:normAutofit/>
          </a:bodyPr>
          <a:lstStyle/>
          <a:p>
            <a:endParaRPr lang="fr-FR" dirty="0"/>
          </a:p>
          <a:p>
            <a:pPr marL="447675" algn="just"/>
            <a:r>
              <a:rPr lang="fr-FR" sz="2500" dirty="0">
                <a:solidFill>
                  <a:schemeClr val="tx1"/>
                </a:solidFill>
                <a:effectLst/>
                <a:latin typeface="+mn-lt"/>
                <a:ea typeface="Calibri" panose="020F0502020204030204" pitchFamily="34" charset="0"/>
              </a:rPr>
              <a:t>→</a:t>
            </a:r>
            <a:r>
              <a:rPr lang="fr-FR" sz="2500" dirty="0">
                <a:solidFill>
                  <a:schemeClr val="tx1"/>
                </a:solidFill>
                <a:effectLst/>
                <a:latin typeface="+mn-lt"/>
                <a:ea typeface="Calibri" panose="020F0502020204030204" pitchFamily="34" charset="0"/>
                <a:cs typeface="Times New Roman" panose="02020603050405020304" pitchFamily="18" charset="0"/>
              </a:rPr>
              <a:t> Possibilité de concevoir des situations de formation en transformant (transposant) les caractéristiques de la situation réelle pour favoriser des acquisitions importantes en lien avec un niveau de performance satisfaisant (tant pour l’organisation (&lt; objectifs des tâches / performance du système) que pour les travailleurs (&lt; compromis entre objectifs des tâches + objectifs plus personnels (santé-sécurité) face aux imprévus, en fonction des marges de manœuvre existantes).</a:t>
            </a:r>
            <a:endParaRPr lang="fr-BE" sz="2500" dirty="0">
              <a:solidFill>
                <a:schemeClr val="tx1"/>
              </a:solidFill>
              <a:latin typeface="+mn-lt"/>
            </a:endParaRPr>
          </a:p>
          <a:p>
            <a:endParaRPr lang="fr-BE" dirty="0"/>
          </a:p>
        </p:txBody>
      </p:sp>
      <p:sp>
        <p:nvSpPr>
          <p:cNvPr id="3" name="Titre 2">
            <a:extLst>
              <a:ext uri="{FF2B5EF4-FFF2-40B4-BE49-F238E27FC236}">
                <a16:creationId xmlns:a16="http://schemas.microsoft.com/office/drawing/2014/main" id="{C18A4D90-6104-97D7-E09E-1D9AA18E5983}"/>
              </a:ext>
            </a:extLst>
          </p:cNvPr>
          <p:cNvSpPr>
            <a:spLocks noGrp="1"/>
          </p:cNvSpPr>
          <p:nvPr>
            <p:ph type="title"/>
          </p:nvPr>
        </p:nvSpPr>
        <p:spPr>
          <a:xfrm>
            <a:off x="457200" y="274638"/>
            <a:ext cx="8229600" cy="869950"/>
          </a:xfrm>
        </p:spPr>
        <p:txBody>
          <a:bodyPr/>
          <a:lstStyle/>
          <a:p>
            <a:endParaRPr lang="fr-BE" sz="3200" cap="small" dirty="0">
              <a:latin typeface="+mj-lt"/>
            </a:endParaRPr>
          </a:p>
        </p:txBody>
      </p:sp>
      <p:sp>
        <p:nvSpPr>
          <p:cNvPr id="4" name="Espace réservé du numéro de diapositive 3">
            <a:extLst>
              <a:ext uri="{FF2B5EF4-FFF2-40B4-BE49-F238E27FC236}">
                <a16:creationId xmlns:a16="http://schemas.microsoft.com/office/drawing/2014/main" id="{2CC0F054-37BF-6F8E-B158-2F42A612119C}"/>
              </a:ext>
            </a:extLst>
          </p:cNvPr>
          <p:cNvSpPr>
            <a:spLocks noGrp="1"/>
          </p:cNvSpPr>
          <p:nvPr>
            <p:ph type="sldNum" sz="quarter" idx="10"/>
          </p:nvPr>
        </p:nvSpPr>
        <p:spPr/>
        <p:txBody>
          <a:bodyPr/>
          <a:lstStyle/>
          <a:p>
            <a:pPr>
              <a:defRPr/>
            </a:pPr>
            <a:fld id="{E84D0D07-BA6C-4CE2-85E1-215477AE30BF}" type="slidenum">
              <a:rPr lang="en-US" noProof="0" smtClean="0"/>
              <a:pPr>
                <a:defRPr/>
              </a:pPr>
              <a:t>18</a:t>
            </a:fld>
            <a:endParaRPr lang="en-US" noProof="0"/>
          </a:p>
        </p:txBody>
      </p:sp>
      <p:sp>
        <p:nvSpPr>
          <p:cNvPr id="5" name="Espace réservé du pied de page 4">
            <a:extLst>
              <a:ext uri="{FF2B5EF4-FFF2-40B4-BE49-F238E27FC236}">
                <a16:creationId xmlns:a16="http://schemas.microsoft.com/office/drawing/2014/main" id="{18151CC7-21D2-BB7A-613C-321F01A8FD89}"/>
              </a:ext>
            </a:extLst>
          </p:cNvPr>
          <p:cNvSpPr>
            <a:spLocks noGrp="1"/>
          </p:cNvSpPr>
          <p:nvPr>
            <p:ph type="ftr" sz="quarter" idx="11"/>
          </p:nvPr>
        </p:nvSpPr>
        <p:spPr/>
        <p:txBody>
          <a:bodyPr/>
          <a:lstStyle/>
          <a:p>
            <a:pPr>
              <a:defRPr/>
            </a:pPr>
            <a:endParaRPr lang="en-US" noProof="0" dirty="0"/>
          </a:p>
        </p:txBody>
      </p:sp>
    </p:spTree>
    <p:extLst>
      <p:ext uri="{BB962C8B-B14F-4D97-AF65-F5344CB8AC3E}">
        <p14:creationId xmlns:p14="http://schemas.microsoft.com/office/powerpoint/2010/main" val="321572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DC28A17-F93A-290F-5467-1019CAD2344D}"/>
              </a:ext>
            </a:extLst>
          </p:cNvPr>
          <p:cNvSpPr>
            <a:spLocks noGrp="1"/>
          </p:cNvSpPr>
          <p:nvPr>
            <p:ph idx="1"/>
          </p:nvPr>
        </p:nvSpPr>
        <p:spPr>
          <a:xfrm>
            <a:off x="457200" y="418289"/>
            <a:ext cx="8229600" cy="5707875"/>
          </a:xfrm>
          <a:noFill/>
        </p:spPr>
        <p:txBody>
          <a:bodyPr>
            <a:normAutofit/>
          </a:bodyPr>
          <a:lstStyle/>
          <a:p>
            <a:pPr lvl="0" algn="just">
              <a:lnSpc>
                <a:spcPct val="107000"/>
              </a:lnSpc>
              <a:spcAft>
                <a:spcPts val="800"/>
              </a:spcAft>
            </a:pP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r>
              <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 question de la transposition didactique ne se réduit pas à celle de la fidélité du simulateur, ni à la conception des situations simulées (cf. l’ensemble de la médiation didactique liée aux interventions des formateurs et aux actions des apprenants).  </a:t>
            </a:r>
            <a:endParaRPr lang="fr-BE"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
            </a:pPr>
            <a:r>
              <a:rPr lang="fr-FR" sz="24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Importance de l’activité des formateurs </a:t>
            </a:r>
            <a:r>
              <a:rPr lang="fr-FR"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Quelle(s) posture)s), quelle(s) activité(s) … pour favoriser (ne pas entraver) l’apprentissage en simulation ? » </a:t>
            </a:r>
          </a:p>
          <a:p>
            <a:pPr marL="285750" indent="-285750" algn="just">
              <a:lnSpc>
                <a:spcPct val="107000"/>
              </a:lnSpc>
              <a:spcAft>
                <a:spcPts val="800"/>
              </a:spcAft>
              <a:buFont typeface="Wingdings" panose="05000000000000000000" pitchFamily="2" charset="2"/>
              <a:buChar char="§"/>
            </a:pPr>
            <a:r>
              <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24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Importance de l’activité des apprenants </a:t>
            </a:r>
            <a:r>
              <a:rPr lang="fr-FR"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Quelle(s) posture(s), quelle(s) activité(s) … pour apprendre par la simulation ? » </a:t>
            </a:r>
          </a:p>
          <a:p>
            <a:pPr algn="just">
              <a:lnSpc>
                <a:spcPct val="107000"/>
              </a:lnSpc>
              <a:spcAft>
                <a:spcPts val="800"/>
              </a:spcAft>
            </a:pPr>
            <a:endParaRPr lang="fr-BE"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BE" dirty="0"/>
          </a:p>
        </p:txBody>
      </p:sp>
      <p:sp>
        <p:nvSpPr>
          <p:cNvPr id="3" name="Titre 2">
            <a:extLst>
              <a:ext uri="{FF2B5EF4-FFF2-40B4-BE49-F238E27FC236}">
                <a16:creationId xmlns:a16="http://schemas.microsoft.com/office/drawing/2014/main" id="{1FA34E4C-415C-051E-E391-1F3323210208}"/>
              </a:ext>
            </a:extLst>
          </p:cNvPr>
          <p:cNvSpPr>
            <a:spLocks noGrp="1"/>
          </p:cNvSpPr>
          <p:nvPr>
            <p:ph type="title"/>
          </p:nvPr>
        </p:nvSpPr>
        <p:spPr>
          <a:xfrm>
            <a:off x="457200" y="274638"/>
            <a:ext cx="8229600" cy="289566"/>
          </a:xfrm>
        </p:spPr>
        <p:txBody>
          <a:bodyPr/>
          <a:lstStyle/>
          <a:p>
            <a:endParaRPr lang="fr-BE" dirty="0"/>
          </a:p>
        </p:txBody>
      </p:sp>
      <p:sp>
        <p:nvSpPr>
          <p:cNvPr id="4" name="Espace réservé du numéro de diapositive 3">
            <a:extLst>
              <a:ext uri="{FF2B5EF4-FFF2-40B4-BE49-F238E27FC236}">
                <a16:creationId xmlns:a16="http://schemas.microsoft.com/office/drawing/2014/main" id="{A2DDCB62-8773-6348-746F-C110105B679F}"/>
              </a:ext>
            </a:extLst>
          </p:cNvPr>
          <p:cNvSpPr>
            <a:spLocks noGrp="1"/>
          </p:cNvSpPr>
          <p:nvPr>
            <p:ph type="sldNum" sz="quarter" idx="10"/>
          </p:nvPr>
        </p:nvSpPr>
        <p:spPr/>
        <p:txBody>
          <a:bodyPr/>
          <a:lstStyle/>
          <a:p>
            <a:pPr>
              <a:defRPr/>
            </a:pPr>
            <a:fld id="{E84D0D07-BA6C-4CE2-85E1-215477AE30BF}" type="slidenum">
              <a:rPr lang="en-US" noProof="0" smtClean="0"/>
              <a:pPr>
                <a:defRPr/>
              </a:pPr>
              <a:t>19</a:t>
            </a:fld>
            <a:endParaRPr lang="en-US" noProof="0"/>
          </a:p>
        </p:txBody>
      </p:sp>
      <p:sp>
        <p:nvSpPr>
          <p:cNvPr id="5" name="Espace réservé du pied de page 4">
            <a:extLst>
              <a:ext uri="{FF2B5EF4-FFF2-40B4-BE49-F238E27FC236}">
                <a16:creationId xmlns:a16="http://schemas.microsoft.com/office/drawing/2014/main" id="{71F7C994-83F4-CF2A-12DA-D5012636CAC0}"/>
              </a:ext>
            </a:extLst>
          </p:cNvPr>
          <p:cNvSpPr>
            <a:spLocks noGrp="1"/>
          </p:cNvSpPr>
          <p:nvPr>
            <p:ph type="ftr" sz="quarter" idx="11"/>
          </p:nvPr>
        </p:nvSpPr>
        <p:spPr/>
        <p:txBody>
          <a:bodyPr/>
          <a:lstStyle/>
          <a:p>
            <a:pPr>
              <a:defRPr/>
            </a:pPr>
            <a:endParaRPr lang="en-US" noProof="0" dirty="0"/>
          </a:p>
        </p:txBody>
      </p:sp>
    </p:spTree>
    <p:extLst>
      <p:ext uri="{BB962C8B-B14F-4D97-AF65-F5344CB8AC3E}">
        <p14:creationId xmlns:p14="http://schemas.microsoft.com/office/powerpoint/2010/main" val="115393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D4BECB-554F-022B-5262-73D251771151}"/>
              </a:ext>
            </a:extLst>
          </p:cNvPr>
          <p:cNvSpPr>
            <a:spLocks noGrp="1"/>
          </p:cNvSpPr>
          <p:nvPr>
            <p:ph type="title"/>
          </p:nvPr>
        </p:nvSpPr>
        <p:spPr/>
        <p:txBody>
          <a:bodyPr/>
          <a:lstStyle/>
          <a:p>
            <a:r>
              <a:rPr lang="fr-BE" sz="3200" b="1" cap="small" dirty="0">
                <a:effectLst/>
                <a:latin typeface="Calibri" panose="020F0502020204030204" pitchFamily="34" charset="0"/>
                <a:ea typeface="Calibri" panose="020F0502020204030204" pitchFamily="34" charset="0"/>
                <a:cs typeface="Times New Roman" panose="02020603050405020304" pitchFamily="18" charset="0"/>
              </a:rPr>
              <a:t>simulation de </a:t>
            </a:r>
            <a:r>
              <a:rPr lang="fr-BE" sz="3200" b="1" u="sng" cap="small" dirty="0">
                <a:effectLst/>
                <a:latin typeface="Calibri" panose="020F0502020204030204" pitchFamily="34" charset="0"/>
                <a:ea typeface="Calibri" panose="020F0502020204030204" pitchFamily="34" charset="0"/>
                <a:cs typeface="Times New Roman" panose="02020603050405020304" pitchFamily="18" charset="0"/>
              </a:rPr>
              <a:t>situations de travail </a:t>
            </a:r>
            <a:br>
              <a:rPr lang="fr-BE" sz="3200" b="1" u="sng" cap="small" dirty="0">
                <a:effectLst/>
                <a:latin typeface="Calibri" panose="020F0502020204030204" pitchFamily="34" charset="0"/>
                <a:ea typeface="Calibri" panose="020F0502020204030204" pitchFamily="34" charset="0"/>
                <a:cs typeface="Times New Roman" panose="02020603050405020304" pitchFamily="18" charset="0"/>
              </a:rPr>
            </a:br>
            <a:r>
              <a:rPr lang="fr-BE" sz="3200" b="1" u="sng" cap="small" dirty="0">
                <a:effectLst/>
                <a:latin typeface="Calibri" panose="020F0502020204030204" pitchFamily="34" charset="0"/>
                <a:ea typeface="Calibri" panose="020F0502020204030204" pitchFamily="34" charset="0"/>
                <a:cs typeface="Times New Roman" panose="02020603050405020304" pitchFamily="18" charset="0"/>
              </a:rPr>
              <a:t>à visée de formation professionnelle</a:t>
            </a:r>
            <a:endParaRPr lang="fr-BE" sz="3200" u="sng" cap="small" dirty="0"/>
          </a:p>
        </p:txBody>
      </p:sp>
      <p:sp>
        <p:nvSpPr>
          <p:cNvPr id="3" name="Espace réservé du contenu 2">
            <a:extLst>
              <a:ext uri="{FF2B5EF4-FFF2-40B4-BE49-F238E27FC236}">
                <a16:creationId xmlns:a16="http://schemas.microsoft.com/office/drawing/2014/main" id="{170688AC-BB40-677E-690F-57537B665379}"/>
              </a:ext>
            </a:extLst>
          </p:cNvPr>
          <p:cNvSpPr>
            <a:spLocks noGrp="1"/>
          </p:cNvSpPr>
          <p:nvPr>
            <p:ph sz="quarter" idx="12"/>
          </p:nvPr>
        </p:nvSpPr>
        <p:spPr/>
        <p:txBody>
          <a:bodyPr>
            <a:normAutofit fontScale="70000" lnSpcReduction="20000"/>
          </a:bodyPr>
          <a:lstStyle/>
          <a:p>
            <a:pPr marL="285750" indent="-285750" algn="just">
              <a:lnSpc>
                <a:spcPct val="107000"/>
              </a:lnSpc>
              <a:spcAft>
                <a:spcPts val="800"/>
              </a:spcAft>
              <a:buFont typeface="Wingdings" panose="05000000000000000000" pitchFamily="2" charset="2"/>
              <a:buChar char="§"/>
            </a:pPr>
            <a:r>
              <a:rPr lang="fr-BE" sz="2800" dirty="0">
                <a:solidFill>
                  <a:schemeClr val="tx1"/>
                </a:solidFill>
                <a:latin typeface="Calibri" panose="020F0502020204030204" pitchFamily="34" charset="0"/>
                <a:ea typeface="Calibri" panose="020F0502020204030204" pitchFamily="34" charset="0"/>
              </a:rPr>
              <a:t>D</a:t>
            </a:r>
            <a:r>
              <a:rPr lang="fr-BE"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ispositifs variés (avec ou sans simulateur) permettant de reproduire des situations (« réelles » ou non) afin d’amener des apprenants à développer des capacités d’agir de manière adaptée dans ces situations ou dans un ensemble plus large de situations du même domaine professionnel. </a:t>
            </a:r>
          </a:p>
          <a:p>
            <a:pPr marL="285750" indent="-285750" algn="just">
              <a:lnSpc>
                <a:spcPct val="107000"/>
              </a:lnSpc>
              <a:spcAft>
                <a:spcPts val="800"/>
              </a:spcAft>
              <a:buFont typeface="Wingdings" panose="05000000000000000000" pitchFamily="2" charset="2"/>
              <a:buChar char="§"/>
            </a:pPr>
            <a:r>
              <a:rPr lang="fr-BE"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Permettre à des professionnels d’apprendre (élaborer ou réélaborer des connaissances et des compétences) par l’action et par la réflexion sur l’action. </a:t>
            </a:r>
          </a:p>
          <a:p>
            <a:endParaRPr lang="fr-BE" dirty="0"/>
          </a:p>
        </p:txBody>
      </p:sp>
      <p:sp>
        <p:nvSpPr>
          <p:cNvPr id="5" name="Espace réservé du numéro de diapositive 4">
            <a:extLst>
              <a:ext uri="{FF2B5EF4-FFF2-40B4-BE49-F238E27FC236}">
                <a16:creationId xmlns:a16="http://schemas.microsoft.com/office/drawing/2014/main" id="{5BF51E2B-B217-8320-4F40-01F36C8C8B09}"/>
              </a:ext>
            </a:extLst>
          </p:cNvPr>
          <p:cNvSpPr>
            <a:spLocks noGrp="1"/>
          </p:cNvSpPr>
          <p:nvPr>
            <p:ph type="sldNum" sz="quarter" idx="10"/>
          </p:nvPr>
        </p:nvSpPr>
        <p:spPr/>
        <p:txBody>
          <a:bodyPr/>
          <a:lstStyle/>
          <a:p>
            <a:pPr>
              <a:defRPr/>
            </a:pPr>
            <a:fld id="{E84D0D07-BA6C-4CE2-85E1-215477AE30BF}" type="slidenum">
              <a:rPr lang="en-US" noProof="0" smtClean="0"/>
              <a:pPr>
                <a:defRPr/>
              </a:pPr>
              <a:t>2</a:t>
            </a:fld>
            <a:endParaRPr lang="en-US" noProof="0"/>
          </a:p>
        </p:txBody>
      </p:sp>
      <p:sp>
        <p:nvSpPr>
          <p:cNvPr id="6" name="Espace réservé du pied de page 5">
            <a:extLst>
              <a:ext uri="{FF2B5EF4-FFF2-40B4-BE49-F238E27FC236}">
                <a16:creationId xmlns:a16="http://schemas.microsoft.com/office/drawing/2014/main" id="{88AB167C-2FEA-47C5-E064-C1DEF7483E7B}"/>
              </a:ext>
            </a:extLst>
          </p:cNvPr>
          <p:cNvSpPr>
            <a:spLocks noGrp="1"/>
          </p:cNvSpPr>
          <p:nvPr>
            <p:ph type="ftr" sz="quarter" idx="11"/>
          </p:nvPr>
        </p:nvSpPr>
        <p:spPr/>
        <p:txBody>
          <a:bodyPr/>
          <a:lstStyle/>
          <a:p>
            <a:pPr>
              <a:defRPr/>
            </a:pPr>
            <a:endParaRPr lang="en-US" noProof="0" dirty="0"/>
          </a:p>
        </p:txBody>
      </p:sp>
      <p:pic>
        <p:nvPicPr>
          <p:cNvPr id="7" name="Picture 2" descr="Fiche métier : Technicien simulateur de vol">
            <a:extLst>
              <a:ext uri="{FF2B5EF4-FFF2-40B4-BE49-F238E27FC236}">
                <a16:creationId xmlns:a16="http://schemas.microsoft.com/office/drawing/2014/main" id="{0CAE6322-2DCA-F565-589D-4DC7CB907B45}"/>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5280933" y="1572160"/>
            <a:ext cx="3405867" cy="2425959"/>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descr="Une image contenant pleine, arrangé&#10;&#10;Description générée automatiquement">
            <a:extLst>
              <a:ext uri="{FF2B5EF4-FFF2-40B4-BE49-F238E27FC236}">
                <a16:creationId xmlns:a16="http://schemas.microsoft.com/office/drawing/2014/main" id="{586D4282-FFEA-FF57-7790-FF8E5B2105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2424" y="4301412"/>
            <a:ext cx="3227226" cy="1823163"/>
          </a:xfrm>
          <a:prstGeom prst="rect">
            <a:avLst/>
          </a:prstGeom>
        </p:spPr>
      </p:pic>
    </p:spTree>
    <p:extLst>
      <p:ext uri="{BB962C8B-B14F-4D97-AF65-F5344CB8AC3E}">
        <p14:creationId xmlns:p14="http://schemas.microsoft.com/office/powerpoint/2010/main" val="3967420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A6E8405-2C55-9A2E-0608-D23C26DB5DF6}"/>
              </a:ext>
            </a:extLst>
          </p:cNvPr>
          <p:cNvSpPr>
            <a:spLocks noGrp="1"/>
          </p:cNvSpPr>
          <p:nvPr>
            <p:ph idx="1"/>
          </p:nvPr>
        </p:nvSpPr>
        <p:spPr>
          <a:xfrm>
            <a:off x="457200" y="933856"/>
            <a:ext cx="8229600" cy="5192308"/>
          </a:xfrm>
        </p:spPr>
        <p:txBody>
          <a:bodyPr>
            <a:normAutofit fontScale="70000" lnSpcReduction="20000"/>
          </a:bodyPr>
          <a:lstStyle/>
          <a:p>
            <a:pPr marL="285750" indent="-285750" algn="just">
              <a:lnSpc>
                <a:spcPct val="107000"/>
              </a:lnSpc>
              <a:buFont typeface="Wingdings" panose="05000000000000000000" pitchFamily="2" charset="2"/>
              <a:buChar char="§"/>
            </a:pPr>
            <a:r>
              <a:rPr lang="fr-FR" sz="3200" dirty="0">
                <a:solidFill>
                  <a:schemeClr val="tx1"/>
                </a:solidFill>
                <a:latin typeface="Calibri" panose="020F0502020204030204" pitchFamily="34" charset="0"/>
                <a:ea typeface="Calibri" panose="020F0502020204030204" pitchFamily="34" charset="0"/>
              </a:rPr>
              <a:t>Importance d’analyser ces activités </a:t>
            </a:r>
            <a:r>
              <a:rPr lang="fr-FR" dirty="0">
                <a:solidFill>
                  <a:schemeClr val="tx1"/>
                </a:solidFill>
                <a:latin typeface="Calibri" panose="020F0502020204030204" pitchFamily="34" charset="0"/>
                <a:ea typeface="Calibri" panose="020F0502020204030204" pitchFamily="34" charset="0"/>
              </a:rPr>
              <a:t>au cours des </a:t>
            </a:r>
            <a:r>
              <a:rPr lang="fr-FR" sz="3200" dirty="0">
                <a:solidFill>
                  <a:schemeClr val="tx1"/>
                </a:solidFill>
                <a:latin typeface="Calibri" panose="020F0502020204030204" pitchFamily="34" charset="0"/>
                <a:ea typeface="Calibri" panose="020F0502020204030204" pitchFamily="34" charset="0"/>
              </a:rPr>
              <a:t>formations pour assurer leur </a:t>
            </a:r>
            <a:r>
              <a:rPr lang="fr-FR" sz="3200" u="sng" dirty="0">
                <a:solidFill>
                  <a:schemeClr val="tx1"/>
                </a:solidFill>
                <a:latin typeface="Calibri" panose="020F0502020204030204" pitchFamily="34" charset="0"/>
                <a:ea typeface="Calibri" panose="020F0502020204030204" pitchFamily="34" charset="0"/>
              </a:rPr>
              <a:t>cohérence interne</a:t>
            </a:r>
            <a:r>
              <a:rPr lang="fr-FR" sz="3200" dirty="0">
                <a:solidFill>
                  <a:schemeClr val="tx1"/>
                </a:solidFill>
                <a:latin typeface="Calibri" panose="020F0502020204030204" pitchFamily="34" charset="0"/>
                <a:ea typeface="Calibri" panose="020F0502020204030204" pitchFamily="34" charset="0"/>
              </a:rPr>
              <a:t> </a:t>
            </a:r>
          </a:p>
          <a:p>
            <a:pPr algn="just">
              <a:lnSpc>
                <a:spcPct val="107000"/>
              </a:lnSpc>
            </a:pPr>
            <a:endParaRPr lang="fr-FR"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lnSpc>
                <a:spcPct val="107000"/>
              </a:lnSpc>
            </a:pPr>
            <a:r>
              <a:rPr lang="fr-FR" dirty="0">
                <a:solidFill>
                  <a:schemeClr val="tx1"/>
                </a:solidFill>
                <a:latin typeface="Calibri" panose="020F0502020204030204" pitchFamily="34" charset="0"/>
                <a:ea typeface="Calibri" panose="020F0502020204030204" pitchFamily="34" charset="0"/>
              </a:rPr>
              <a:t>	→ A</a:t>
            </a:r>
            <a:r>
              <a:rPr lang="fr-FR" sz="3200" dirty="0">
                <a:solidFill>
                  <a:schemeClr val="tx1"/>
                </a:solidFill>
                <a:latin typeface="Calibri" panose="020F0502020204030204" pitchFamily="34" charset="0"/>
                <a:ea typeface="Calibri" panose="020F0502020204030204" pitchFamily="34" charset="0"/>
              </a:rPr>
              <a:t>méliorer des dispositifs existants (conception de nouvelles 	situations de simulation), conception d’outils d’assistance aux 	formateurs, conception de formations de formateurs … mais 	aussi relever des inadéquations des situations de formation 	à certaines caractéristiques des formés, des difficultés 	spécifiques d’apprentissage … 	=  identifier des obstacles à 	l’apprentissage et concevoir de nouvelles situations de 	formation permettant de lever ou de contourner ces obstacles. </a:t>
            </a:r>
          </a:p>
          <a:p>
            <a:pPr algn="just">
              <a:lnSpc>
                <a:spcPct val="107000"/>
              </a:lnSpc>
            </a:pPr>
            <a:endParaRPr lang="fr-FR" sz="1400" dirty="0">
              <a:solidFill>
                <a:schemeClr val="tx1"/>
              </a:solidFill>
              <a:latin typeface="Calibri" panose="020F0502020204030204" pitchFamily="34" charset="0"/>
              <a:ea typeface="Calibri" panose="020F0502020204030204" pitchFamily="34" charset="0"/>
            </a:endParaRPr>
          </a:p>
          <a:p>
            <a:pPr algn="just">
              <a:lnSpc>
                <a:spcPct val="107000"/>
              </a:lnSpc>
            </a:pPr>
            <a:r>
              <a:rPr lang="fr-FR" dirty="0">
                <a:solidFill>
                  <a:schemeClr val="tx1"/>
                </a:solidFill>
                <a:latin typeface="Calibri" panose="020F0502020204030204" pitchFamily="34" charset="0"/>
                <a:ea typeface="Calibri" panose="020F0502020204030204" pitchFamily="34" charset="0"/>
              </a:rPr>
              <a:t>	→ </a:t>
            </a:r>
            <a:r>
              <a:rPr lang="fr-FR"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Elaborer des situations potentielles de développement 	professionnel permettant à l’activité des formateurs et des 	apprenants de se déployer.   </a:t>
            </a:r>
            <a:endParaRPr lang="fr-BE"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BE" dirty="0"/>
          </a:p>
        </p:txBody>
      </p:sp>
      <p:sp>
        <p:nvSpPr>
          <p:cNvPr id="3" name="Titre 2">
            <a:extLst>
              <a:ext uri="{FF2B5EF4-FFF2-40B4-BE49-F238E27FC236}">
                <a16:creationId xmlns:a16="http://schemas.microsoft.com/office/drawing/2014/main" id="{F8687018-65B4-BB9E-BFB7-596A40581428}"/>
              </a:ext>
            </a:extLst>
          </p:cNvPr>
          <p:cNvSpPr>
            <a:spLocks noGrp="1"/>
          </p:cNvSpPr>
          <p:nvPr>
            <p:ph type="title"/>
          </p:nvPr>
        </p:nvSpPr>
        <p:spPr>
          <a:xfrm>
            <a:off x="457200" y="274638"/>
            <a:ext cx="8229600" cy="279839"/>
          </a:xfrm>
        </p:spPr>
        <p:txBody>
          <a:bodyPr/>
          <a:lstStyle/>
          <a:p>
            <a:endParaRPr lang="fr-BE" dirty="0"/>
          </a:p>
        </p:txBody>
      </p:sp>
      <p:sp>
        <p:nvSpPr>
          <p:cNvPr id="4" name="Espace réservé du numéro de diapositive 3">
            <a:extLst>
              <a:ext uri="{FF2B5EF4-FFF2-40B4-BE49-F238E27FC236}">
                <a16:creationId xmlns:a16="http://schemas.microsoft.com/office/drawing/2014/main" id="{569F461F-AD00-5580-8728-442C6C45E5E5}"/>
              </a:ext>
            </a:extLst>
          </p:cNvPr>
          <p:cNvSpPr>
            <a:spLocks noGrp="1"/>
          </p:cNvSpPr>
          <p:nvPr>
            <p:ph type="sldNum" sz="quarter" idx="10"/>
          </p:nvPr>
        </p:nvSpPr>
        <p:spPr/>
        <p:txBody>
          <a:bodyPr/>
          <a:lstStyle/>
          <a:p>
            <a:pPr>
              <a:defRPr/>
            </a:pPr>
            <a:fld id="{E84D0D07-BA6C-4CE2-85E1-215477AE30BF}" type="slidenum">
              <a:rPr lang="en-US" noProof="0" smtClean="0"/>
              <a:pPr>
                <a:defRPr/>
              </a:pPr>
              <a:t>20</a:t>
            </a:fld>
            <a:endParaRPr lang="en-US" noProof="0"/>
          </a:p>
        </p:txBody>
      </p:sp>
      <p:sp>
        <p:nvSpPr>
          <p:cNvPr id="5" name="Espace réservé du pied de page 4">
            <a:extLst>
              <a:ext uri="{FF2B5EF4-FFF2-40B4-BE49-F238E27FC236}">
                <a16:creationId xmlns:a16="http://schemas.microsoft.com/office/drawing/2014/main" id="{1C8C7BBC-87D8-42F8-1AB0-FBDD63CCBB3F}"/>
              </a:ext>
            </a:extLst>
          </p:cNvPr>
          <p:cNvSpPr>
            <a:spLocks noGrp="1"/>
          </p:cNvSpPr>
          <p:nvPr>
            <p:ph type="ftr" sz="quarter" idx="11"/>
          </p:nvPr>
        </p:nvSpPr>
        <p:spPr/>
        <p:txBody>
          <a:bodyPr/>
          <a:lstStyle/>
          <a:p>
            <a:pPr>
              <a:defRPr/>
            </a:pPr>
            <a:endParaRPr lang="en-US" noProof="0" dirty="0"/>
          </a:p>
        </p:txBody>
      </p:sp>
    </p:spTree>
    <p:extLst>
      <p:ext uri="{BB962C8B-B14F-4D97-AF65-F5344CB8AC3E}">
        <p14:creationId xmlns:p14="http://schemas.microsoft.com/office/powerpoint/2010/main" val="235024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D2A4400-212D-FE44-A1D3-B709989FC9B3}"/>
              </a:ext>
            </a:extLst>
          </p:cNvPr>
          <p:cNvSpPr>
            <a:spLocks noGrp="1"/>
          </p:cNvSpPr>
          <p:nvPr>
            <p:ph type="title"/>
          </p:nvPr>
        </p:nvSpPr>
        <p:spPr>
          <a:xfrm>
            <a:off x="457200" y="274638"/>
            <a:ext cx="8229600" cy="159253"/>
          </a:xfrm>
        </p:spPr>
        <p:txBody>
          <a:bodyPr/>
          <a:lstStyle/>
          <a:p>
            <a:endParaRPr lang="en-US" sz="3600" cap="small" dirty="0">
              <a:latin typeface="+mj-lt"/>
            </a:endParaRPr>
          </a:p>
        </p:txBody>
      </p:sp>
      <p:sp>
        <p:nvSpPr>
          <p:cNvPr id="11" name="Content Placeholder 2">
            <a:extLst>
              <a:ext uri="{FF2B5EF4-FFF2-40B4-BE49-F238E27FC236}">
                <a16:creationId xmlns:a16="http://schemas.microsoft.com/office/drawing/2014/main" id="{ABE530F4-08DA-D15F-2821-6F2EC4961B26}"/>
              </a:ext>
            </a:extLst>
          </p:cNvPr>
          <p:cNvSpPr>
            <a:spLocks noGrp="1"/>
          </p:cNvSpPr>
          <p:nvPr>
            <p:ph sz="quarter" idx="12"/>
          </p:nvPr>
        </p:nvSpPr>
        <p:spPr>
          <a:xfrm>
            <a:off x="466725" y="1634247"/>
            <a:ext cx="3210330" cy="3289977"/>
          </a:xfrm>
        </p:spPr>
        <p:txBody>
          <a:bodyPr/>
          <a:lstStyle/>
          <a:p>
            <a:pPr algn="ctr"/>
            <a:endParaRPr lang="en-US" b="1" dirty="0">
              <a:solidFill>
                <a:schemeClr val="tx1"/>
              </a:solidFill>
            </a:endParaRPr>
          </a:p>
          <a:p>
            <a:pPr algn="ctr"/>
            <a:r>
              <a:rPr lang="en-US" sz="3200" b="1" cap="small" dirty="0">
                <a:solidFill>
                  <a:srgbClr val="A80039"/>
                </a:solidFill>
                <a:latin typeface="+mj-lt"/>
              </a:rPr>
              <a:t>cadre de </a:t>
            </a:r>
            <a:r>
              <a:rPr lang="en-US" sz="3200" b="1" cap="small" dirty="0" err="1">
                <a:solidFill>
                  <a:srgbClr val="A80039"/>
                </a:solidFill>
                <a:latin typeface="+mj-lt"/>
              </a:rPr>
              <a:t>l’exploitation</a:t>
            </a:r>
            <a:r>
              <a:rPr lang="en-US" sz="3200" b="1" cap="small" dirty="0">
                <a:solidFill>
                  <a:srgbClr val="A80039"/>
                </a:solidFill>
                <a:latin typeface="+mj-lt"/>
              </a:rPr>
              <a:t> </a:t>
            </a:r>
            <a:r>
              <a:rPr lang="en-US" sz="3200" b="1" cap="small" dirty="0" err="1">
                <a:solidFill>
                  <a:srgbClr val="A80039"/>
                </a:solidFill>
                <a:latin typeface="+mj-lt"/>
              </a:rPr>
              <a:t>didactique</a:t>
            </a:r>
            <a:r>
              <a:rPr lang="en-US" sz="3200" b="1" cap="small" dirty="0">
                <a:solidFill>
                  <a:srgbClr val="A80039"/>
                </a:solidFill>
                <a:latin typeface="+mj-lt"/>
              </a:rPr>
              <a:t> des simulations </a:t>
            </a:r>
          </a:p>
        </p:txBody>
      </p:sp>
      <p:pic>
        <p:nvPicPr>
          <p:cNvPr id="4" name="Image 3">
            <a:extLst>
              <a:ext uri="{FF2B5EF4-FFF2-40B4-BE49-F238E27FC236}">
                <a16:creationId xmlns:a16="http://schemas.microsoft.com/office/drawing/2014/main" id="{88F5991B-AAA0-04FC-BAC6-DDA9F0C44F57}"/>
              </a:ext>
            </a:extLst>
          </p:cNvPr>
          <p:cNvPicPr>
            <a:picLocks noChangeAspect="1"/>
          </p:cNvPicPr>
          <p:nvPr/>
        </p:nvPicPr>
        <p:blipFill>
          <a:blip r:embed="rId2"/>
          <a:stretch>
            <a:fillRect/>
          </a:stretch>
        </p:blipFill>
        <p:spPr>
          <a:xfrm rot="16200000" flipH="1" flipV="1">
            <a:off x="3513609" y="873569"/>
            <a:ext cx="5414458" cy="5087566"/>
          </a:xfrm>
          <a:prstGeom prst="rect">
            <a:avLst/>
          </a:prstGeom>
          <a:noFill/>
        </p:spPr>
      </p:pic>
      <p:sp>
        <p:nvSpPr>
          <p:cNvPr id="2" name="Espace réservé du numéro de diapositive 1">
            <a:extLst>
              <a:ext uri="{FF2B5EF4-FFF2-40B4-BE49-F238E27FC236}">
                <a16:creationId xmlns:a16="http://schemas.microsoft.com/office/drawing/2014/main" id="{5D7EAA47-F9D6-CF59-F1C4-EEF4D803C51C}"/>
              </a:ext>
            </a:extLst>
          </p:cNvPr>
          <p:cNvSpPr>
            <a:spLocks noGrp="1"/>
          </p:cNvSpPr>
          <p:nvPr>
            <p:ph type="sldNum" sz="quarter" idx="10"/>
          </p:nvPr>
        </p:nvSpPr>
        <p:spPr>
          <a:xfrm>
            <a:off x="8629650" y="6580188"/>
            <a:ext cx="514350" cy="277812"/>
          </a:xfrm>
        </p:spPr>
        <p:txBody>
          <a:bodyPr anchor="ctr">
            <a:normAutofit/>
          </a:bodyPr>
          <a:lstStyle/>
          <a:p>
            <a:pPr>
              <a:spcAft>
                <a:spcPts val="600"/>
              </a:spcAft>
              <a:defRPr/>
            </a:pPr>
            <a:fld id="{E84D0D07-BA6C-4CE2-85E1-215477AE30BF}" type="slidenum">
              <a:rPr lang="en-US" noProof="0" smtClean="0"/>
              <a:pPr>
                <a:spcAft>
                  <a:spcPts val="600"/>
                </a:spcAft>
                <a:defRPr/>
              </a:pPr>
              <a:t>21</a:t>
            </a:fld>
            <a:endParaRPr lang="en-US" noProof="0"/>
          </a:p>
        </p:txBody>
      </p:sp>
      <p:sp>
        <p:nvSpPr>
          <p:cNvPr id="5" name="Rectangle : coins arrondis 4">
            <a:extLst>
              <a:ext uri="{FF2B5EF4-FFF2-40B4-BE49-F238E27FC236}">
                <a16:creationId xmlns:a16="http://schemas.microsoft.com/office/drawing/2014/main" id="{007BAAB0-82F7-0B1E-FE04-4B4056CF06F1}"/>
              </a:ext>
            </a:extLst>
          </p:cNvPr>
          <p:cNvSpPr/>
          <p:nvPr/>
        </p:nvSpPr>
        <p:spPr>
          <a:xfrm>
            <a:off x="389106" y="2101174"/>
            <a:ext cx="3210330" cy="2305456"/>
          </a:xfrm>
          <a:prstGeom prst="roundRect">
            <a:avLst/>
          </a:prstGeom>
          <a:noFill/>
          <a:ln>
            <a:solidFill>
              <a:srgbClr val="A80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842068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422603C-A572-7BC3-4006-A978A8776B0A}"/>
              </a:ext>
            </a:extLst>
          </p:cNvPr>
          <p:cNvSpPr>
            <a:spLocks noGrp="1"/>
          </p:cNvSpPr>
          <p:nvPr>
            <p:ph type="title"/>
          </p:nvPr>
        </p:nvSpPr>
        <p:spPr>
          <a:xfrm>
            <a:off x="457200" y="274638"/>
            <a:ext cx="8229600" cy="503575"/>
          </a:xfrm>
        </p:spPr>
        <p:txBody>
          <a:bodyPr/>
          <a:lstStyle/>
          <a:p>
            <a:r>
              <a:rPr lang="fr-FR" sz="3600" cap="small" dirty="0"/>
              <a:t>Quelques références </a:t>
            </a:r>
            <a:endParaRPr lang="fr-BE" sz="3600" cap="small" dirty="0"/>
          </a:p>
        </p:txBody>
      </p:sp>
      <p:sp>
        <p:nvSpPr>
          <p:cNvPr id="4" name="Espace réservé du numéro de diapositive 3">
            <a:extLst>
              <a:ext uri="{FF2B5EF4-FFF2-40B4-BE49-F238E27FC236}">
                <a16:creationId xmlns:a16="http://schemas.microsoft.com/office/drawing/2014/main" id="{62C2AF37-DAA0-FF7E-77BD-8803F1EE0ED1}"/>
              </a:ext>
            </a:extLst>
          </p:cNvPr>
          <p:cNvSpPr>
            <a:spLocks noGrp="1"/>
          </p:cNvSpPr>
          <p:nvPr>
            <p:ph type="sldNum" sz="quarter" idx="10"/>
          </p:nvPr>
        </p:nvSpPr>
        <p:spPr/>
        <p:txBody>
          <a:bodyPr/>
          <a:lstStyle/>
          <a:p>
            <a:pPr>
              <a:defRPr/>
            </a:pPr>
            <a:fld id="{E84D0D07-BA6C-4CE2-85E1-215477AE30BF}" type="slidenum">
              <a:rPr lang="en-US" noProof="0" smtClean="0"/>
              <a:pPr>
                <a:defRPr/>
              </a:pPr>
              <a:t>22</a:t>
            </a:fld>
            <a:endParaRPr lang="en-US" noProof="0"/>
          </a:p>
        </p:txBody>
      </p:sp>
      <p:sp>
        <p:nvSpPr>
          <p:cNvPr id="7" name="Espace réservé du contenu 1">
            <a:extLst>
              <a:ext uri="{FF2B5EF4-FFF2-40B4-BE49-F238E27FC236}">
                <a16:creationId xmlns:a16="http://schemas.microsoft.com/office/drawing/2014/main" id="{C8D440A1-199C-8297-FED0-F319DB5B752D}"/>
              </a:ext>
            </a:extLst>
          </p:cNvPr>
          <p:cNvSpPr txBox="1">
            <a:spLocks/>
          </p:cNvSpPr>
          <p:nvPr/>
        </p:nvSpPr>
        <p:spPr>
          <a:xfrm>
            <a:off x="395536" y="1221224"/>
            <a:ext cx="8491289" cy="5431246"/>
          </a:xfrm>
          <a:prstGeom prst="rect">
            <a:avLst/>
          </a:prstGeom>
        </p:spPr>
        <p:txBody>
          <a:bodyPr vert="horz" lIns="91440" tIns="45720" rIns="91440" bIns="45720" rtlCol="0">
            <a:normAutofit/>
          </a:bodyPr>
          <a:lstStyle>
            <a:lvl1pPr marL="0" indent="0" algn="l" rtl="0" eaLnBrk="1" fontAlgn="base" hangingPunct="1">
              <a:spcBef>
                <a:spcPct val="20000"/>
              </a:spcBef>
              <a:spcAft>
                <a:spcPct val="0"/>
              </a:spcAft>
              <a:buFontTx/>
              <a:buNone/>
              <a:defRPr kumimoji="0" lang="fr-FR" sz="3200" b="0" i="0" u="none" strike="noStrike" kern="1200" cap="none" normalizeH="0" baseline="0" dirty="0" smtClean="0">
                <a:ln>
                  <a:noFill/>
                </a:ln>
                <a:solidFill>
                  <a:srgbClr val="8EBF8C"/>
                </a:solidFill>
                <a:effectLst/>
                <a:latin typeface="Tenor Sans" panose="02000000000000000000" pitchFamily="2" charset="0"/>
                <a:ea typeface="Tenor Sans" panose="02000000000000000000" pitchFamily="2" charset="0"/>
                <a:cs typeface="Times New Roman" pitchFamily="18" charset="0"/>
              </a:defRPr>
            </a:lvl1pPr>
            <a:lvl2pPr marL="180975" indent="-180975" algn="l" rtl="0" eaLnBrk="1" fontAlgn="base" hangingPunct="1">
              <a:spcBef>
                <a:spcPct val="20000"/>
              </a:spcBef>
              <a:spcAft>
                <a:spcPct val="0"/>
              </a:spcAft>
              <a:buClr>
                <a:srgbClr val="263E65"/>
              </a:buClr>
              <a:buFont typeface="Wingdings" pitchFamily="2" charset="2"/>
              <a:buChar char="§"/>
              <a:defRPr kumimoji="0" lang="fr-FR" sz="24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2pPr>
            <a:lvl3pPr marL="447675" indent="-180975" algn="l" rtl="0" eaLnBrk="1" fontAlgn="base" hangingPunct="1">
              <a:spcBef>
                <a:spcPct val="20000"/>
              </a:spcBef>
              <a:spcAft>
                <a:spcPct val="0"/>
              </a:spcAft>
              <a:buClr>
                <a:srgbClr val="8EBF8C"/>
              </a:buClr>
              <a:buFont typeface="Wingdings" panose="05000000000000000000" pitchFamily="2" charset="2"/>
              <a:buChar char="§"/>
              <a:defRPr kumimoji="0" lang="fr-FR" sz="20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3pPr>
            <a:lvl4pPr marL="714375" indent="-180975" algn="l" rtl="0" eaLnBrk="1" fontAlgn="base" hangingPunct="1">
              <a:spcBef>
                <a:spcPct val="20000"/>
              </a:spcBef>
              <a:spcAft>
                <a:spcPct val="0"/>
              </a:spcAft>
              <a:buClr>
                <a:srgbClr val="6AB0D8"/>
              </a:buClr>
              <a:buFont typeface="Wingdings" pitchFamily="2" charset="2"/>
              <a:buChar char="§"/>
              <a:defRPr lang="fr-BE" sz="1800" kern="1200">
                <a:solidFill>
                  <a:schemeClr val="tx1"/>
                </a:solidFill>
                <a:latin typeface="Tenor Sans" panose="02000000000000000000" pitchFamily="2" charset="0"/>
                <a:ea typeface="+mn-ea"/>
                <a:cs typeface="Arial" charset="0"/>
              </a:defRPr>
            </a:lvl4pPr>
            <a:lvl5pPr marL="990600" indent="-171450" algn="l" rtl="0" eaLnBrk="1" fontAlgn="base" hangingPunct="1">
              <a:spcBef>
                <a:spcPct val="20000"/>
              </a:spcBef>
              <a:spcAft>
                <a:spcPct val="0"/>
              </a:spcAft>
              <a:buClr>
                <a:srgbClr val="B3B3B3"/>
              </a:buClr>
              <a:buFont typeface="Wingdings" pitchFamily="2" charset="2"/>
              <a:buChar char="§"/>
              <a:defRPr lang="fr-BE" sz="1600" kern="1200">
                <a:solidFill>
                  <a:schemeClr val="tx1"/>
                </a:solidFill>
                <a:latin typeface="Tenor Sans" panose="02000000000000000000" pitchFamily="2" charset="0"/>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300"/>
              </a:spcBef>
              <a:spcAft>
                <a:spcPts val="300"/>
              </a:spcAft>
            </a:pPr>
            <a:r>
              <a:rPr lang="fr-BE" sz="950" dirty="0">
                <a:solidFill>
                  <a:srgbClr val="000000"/>
                </a:solidFill>
              </a:rPr>
              <a:t>Audran, J. (2016). Se former par la simulation, une pratique qui joue avec la réalité. </a:t>
            </a:r>
            <a:r>
              <a:rPr lang="fr-BE" sz="950" i="1" dirty="0">
                <a:solidFill>
                  <a:srgbClr val="000000"/>
                </a:solidFill>
              </a:rPr>
              <a:t>Recherche et formation</a:t>
            </a:r>
            <a:r>
              <a:rPr lang="fr-BE" sz="950" dirty="0">
                <a:solidFill>
                  <a:srgbClr val="000000"/>
                </a:solidFill>
              </a:rPr>
              <a:t>, (82), 9-16. Consulté à l’adresse : </a:t>
            </a:r>
            <a:r>
              <a:rPr lang="fr-BE" sz="950" u="sng" dirty="0">
                <a:solidFill>
                  <a:srgbClr val="000000"/>
                </a:solidFill>
                <a:hlinkClick r:id="rId2"/>
              </a:rPr>
              <a:t>https://doi.org/10.4000/rechercheformation.2650</a:t>
            </a:r>
            <a:r>
              <a:rPr lang="fr-BE" sz="950" dirty="0">
                <a:solidFill>
                  <a:srgbClr val="000000"/>
                </a:solidFill>
              </a:rPr>
              <a:t>  </a:t>
            </a:r>
          </a:p>
          <a:p>
            <a:pPr algn="just">
              <a:spcBef>
                <a:spcPts val="300"/>
              </a:spcBef>
              <a:spcAft>
                <a:spcPts val="300"/>
              </a:spcAft>
            </a:pPr>
            <a:r>
              <a:rPr lang="fr-BE" sz="950" dirty="0">
                <a:solidFill>
                  <a:srgbClr val="000000"/>
                </a:solidFill>
              </a:rPr>
              <a:t>Dubois, L-A. (2017). Apport de l'ergonomie à la formation professionnelle par la simulation : de l'analyse croisée de l'activité de formateurs, de mentors et d'aspirants-policiers à l'amélioration d'un dispositif de formation initiale [Thèse de doctorat]. Université de Mons. Consulté à l’adresse : https://hal.archives-ouvertes.fr/tel-01714061/</a:t>
            </a:r>
          </a:p>
          <a:p>
            <a:pPr algn="just">
              <a:spcBef>
                <a:spcPts val="300"/>
              </a:spcBef>
              <a:spcAft>
                <a:spcPts val="300"/>
              </a:spcAft>
            </a:pPr>
            <a:r>
              <a:rPr lang="fr-BE" sz="950" dirty="0">
                <a:solidFill>
                  <a:srgbClr val="000000"/>
                </a:solidFill>
              </a:rPr>
              <a:t>Grau, J. Y., </a:t>
            </a:r>
            <a:r>
              <a:rPr lang="fr-BE" sz="950" dirty="0" err="1">
                <a:solidFill>
                  <a:srgbClr val="000000"/>
                </a:solidFill>
              </a:rPr>
              <a:t>Doireau</a:t>
            </a:r>
            <a:r>
              <a:rPr lang="fr-BE" sz="950" dirty="0">
                <a:solidFill>
                  <a:srgbClr val="000000"/>
                </a:solidFill>
              </a:rPr>
              <a:t>, P., &amp; Poisson, R. (1998). Conception et utilisation de la simulation pour la formation: pratiques actuelles dans le domaine militaire/(Design and use of simulation for training: </a:t>
            </a:r>
            <a:r>
              <a:rPr lang="fr-BE" sz="950" dirty="0" err="1">
                <a:solidFill>
                  <a:srgbClr val="000000"/>
                </a:solidFill>
              </a:rPr>
              <a:t>Lessons</a:t>
            </a:r>
            <a:r>
              <a:rPr lang="fr-BE" sz="950" dirty="0">
                <a:solidFill>
                  <a:srgbClr val="000000"/>
                </a:solidFill>
              </a:rPr>
              <a:t> </a:t>
            </a:r>
            <a:r>
              <a:rPr lang="fr-BE" sz="950" dirty="0" err="1">
                <a:solidFill>
                  <a:srgbClr val="000000"/>
                </a:solidFill>
              </a:rPr>
              <a:t>drawn</a:t>
            </a:r>
            <a:r>
              <a:rPr lang="fr-BE" sz="950" dirty="0">
                <a:solidFill>
                  <a:srgbClr val="000000"/>
                </a:solidFill>
              </a:rPr>
              <a:t> </a:t>
            </a:r>
            <a:r>
              <a:rPr lang="fr-BE" sz="950" dirty="0" err="1">
                <a:solidFill>
                  <a:srgbClr val="000000"/>
                </a:solidFill>
              </a:rPr>
              <a:t>from</a:t>
            </a:r>
            <a:r>
              <a:rPr lang="fr-BE" sz="950" dirty="0">
                <a:solidFill>
                  <a:srgbClr val="000000"/>
                </a:solidFill>
              </a:rPr>
              <a:t> </a:t>
            </a:r>
            <a:r>
              <a:rPr lang="fr-BE" sz="950" dirty="0" err="1">
                <a:solidFill>
                  <a:srgbClr val="000000"/>
                </a:solidFill>
              </a:rPr>
              <a:t>present</a:t>
            </a:r>
            <a:r>
              <a:rPr lang="fr-BE" sz="950" dirty="0">
                <a:solidFill>
                  <a:srgbClr val="000000"/>
                </a:solidFill>
              </a:rPr>
              <a:t> </a:t>
            </a:r>
            <a:r>
              <a:rPr lang="fr-BE" sz="950" dirty="0" err="1">
                <a:solidFill>
                  <a:srgbClr val="000000"/>
                </a:solidFill>
              </a:rPr>
              <a:t>military</a:t>
            </a:r>
            <a:r>
              <a:rPr lang="fr-BE" sz="950" dirty="0">
                <a:solidFill>
                  <a:srgbClr val="000000"/>
                </a:solidFill>
              </a:rPr>
              <a:t> use). </a:t>
            </a:r>
            <a:r>
              <a:rPr lang="fr-BE" sz="950" i="1" dirty="0">
                <a:solidFill>
                  <a:srgbClr val="000000"/>
                </a:solidFill>
              </a:rPr>
              <a:t>Le travail humain</a:t>
            </a:r>
            <a:r>
              <a:rPr lang="fr-BE" sz="950" dirty="0">
                <a:solidFill>
                  <a:srgbClr val="000000"/>
                </a:solidFill>
              </a:rPr>
              <a:t>, </a:t>
            </a:r>
            <a:r>
              <a:rPr lang="fr-BE" sz="950" i="1" dirty="0">
                <a:solidFill>
                  <a:srgbClr val="000000"/>
                </a:solidFill>
              </a:rPr>
              <a:t>61</a:t>
            </a:r>
            <a:r>
              <a:rPr lang="fr-BE" sz="950" dirty="0">
                <a:solidFill>
                  <a:srgbClr val="000000"/>
                </a:solidFill>
              </a:rPr>
              <a:t>(4), 361. Consulté à l’adresse : https://www.jstor.org/stable/40660214#metadata_info_tab_contents  </a:t>
            </a:r>
          </a:p>
          <a:p>
            <a:pPr algn="just">
              <a:spcBef>
                <a:spcPts val="300"/>
              </a:spcBef>
              <a:spcAft>
                <a:spcPts val="300"/>
              </a:spcAft>
            </a:pPr>
            <a:r>
              <a:rPr lang="fr-BE" sz="950" dirty="0" err="1">
                <a:solidFill>
                  <a:srgbClr val="000000"/>
                </a:solidFill>
              </a:rPr>
              <a:t>Guéraud</a:t>
            </a:r>
            <a:r>
              <a:rPr lang="fr-BE" sz="950" dirty="0">
                <a:solidFill>
                  <a:srgbClr val="000000"/>
                </a:solidFill>
              </a:rPr>
              <a:t>, V., </a:t>
            </a:r>
            <a:r>
              <a:rPr lang="fr-BE" sz="950" dirty="0" err="1">
                <a:solidFill>
                  <a:srgbClr val="000000"/>
                </a:solidFill>
              </a:rPr>
              <a:t>Pernin</a:t>
            </a:r>
            <a:r>
              <a:rPr lang="fr-BE" sz="950" dirty="0">
                <a:solidFill>
                  <a:srgbClr val="000000"/>
                </a:solidFill>
              </a:rPr>
              <a:t>, J. P., </a:t>
            </a:r>
            <a:r>
              <a:rPr lang="fr-BE" sz="950" dirty="0" err="1">
                <a:solidFill>
                  <a:srgbClr val="000000"/>
                </a:solidFill>
              </a:rPr>
              <a:t>Cagnat</a:t>
            </a:r>
            <a:r>
              <a:rPr lang="fr-BE" sz="950" dirty="0">
                <a:solidFill>
                  <a:srgbClr val="000000"/>
                </a:solidFill>
              </a:rPr>
              <a:t>, J. M., &amp; Cortès, G. (1999). Environnements d'apprentissage basés sur la simulation. </a:t>
            </a:r>
            <a:r>
              <a:rPr lang="fr-BE" sz="950" i="1" dirty="0">
                <a:solidFill>
                  <a:srgbClr val="000000"/>
                </a:solidFill>
              </a:rPr>
              <a:t>Outils auteur et expérimentations. Sciences et Technologies de l'Information et de la Communication pour l'Éducation et la Formation, 6</a:t>
            </a:r>
            <a:r>
              <a:rPr lang="fr-BE" sz="950" dirty="0">
                <a:solidFill>
                  <a:srgbClr val="000000"/>
                </a:solidFill>
              </a:rPr>
              <a:t>(1), 95-141. DOI : 10.3406/stice.1999.1420 </a:t>
            </a:r>
          </a:p>
          <a:p>
            <a:pPr algn="just">
              <a:spcBef>
                <a:spcPts val="300"/>
              </a:spcBef>
              <a:spcAft>
                <a:spcPts val="300"/>
              </a:spcAft>
            </a:pPr>
            <a:r>
              <a:rPr lang="fr-BE" sz="950" dirty="0" err="1">
                <a:solidFill>
                  <a:srgbClr val="000000"/>
                </a:solidFill>
              </a:rPr>
              <a:t>Jaffrelot</a:t>
            </a:r>
            <a:r>
              <a:rPr lang="fr-BE" sz="950" dirty="0">
                <a:solidFill>
                  <a:srgbClr val="000000"/>
                </a:solidFill>
              </a:rPr>
              <a:t>, M., </a:t>
            </a:r>
            <a:r>
              <a:rPr lang="fr-BE" sz="950" dirty="0" err="1">
                <a:solidFill>
                  <a:srgbClr val="000000"/>
                </a:solidFill>
              </a:rPr>
              <a:t>Boet</a:t>
            </a:r>
            <a:r>
              <a:rPr lang="fr-BE" sz="950" dirty="0">
                <a:solidFill>
                  <a:srgbClr val="000000"/>
                </a:solidFill>
              </a:rPr>
              <a:t>, S., Di </a:t>
            </a:r>
            <a:r>
              <a:rPr lang="fr-BE" sz="950" dirty="0" err="1">
                <a:solidFill>
                  <a:srgbClr val="000000"/>
                </a:solidFill>
              </a:rPr>
              <a:t>Cioccio</a:t>
            </a:r>
            <a:r>
              <a:rPr lang="fr-BE" sz="950" dirty="0">
                <a:solidFill>
                  <a:srgbClr val="000000"/>
                </a:solidFill>
              </a:rPr>
              <a:t>, A., </a:t>
            </a:r>
            <a:r>
              <a:rPr lang="fr-BE" sz="950" dirty="0" err="1">
                <a:solidFill>
                  <a:srgbClr val="000000"/>
                </a:solidFill>
              </a:rPr>
              <a:t>Michinov</a:t>
            </a:r>
            <a:r>
              <a:rPr lang="fr-BE" sz="950" dirty="0">
                <a:solidFill>
                  <a:srgbClr val="000000"/>
                </a:solidFill>
              </a:rPr>
              <a:t>, E., &amp; </a:t>
            </a:r>
            <a:r>
              <a:rPr lang="fr-BE" sz="950" dirty="0" err="1">
                <a:solidFill>
                  <a:srgbClr val="000000"/>
                </a:solidFill>
              </a:rPr>
              <a:t>Chiniara</a:t>
            </a:r>
            <a:r>
              <a:rPr lang="fr-BE" sz="950" dirty="0">
                <a:solidFill>
                  <a:srgbClr val="000000"/>
                </a:solidFill>
              </a:rPr>
              <a:t>, G. (2013). </a:t>
            </a:r>
            <a:r>
              <a:rPr lang="fr-BE" sz="950" i="1" dirty="0">
                <a:solidFill>
                  <a:srgbClr val="000000"/>
                </a:solidFill>
              </a:rPr>
              <a:t>Simulation et gestion de crise. Réanimation, 22</a:t>
            </a:r>
            <a:r>
              <a:rPr lang="fr-BE" sz="950" dirty="0">
                <a:solidFill>
                  <a:srgbClr val="000000"/>
                </a:solidFill>
              </a:rPr>
              <a:t>(6), 569–576</a:t>
            </a:r>
            <a:r>
              <a:rPr lang="fr-BE" sz="950" i="1" dirty="0">
                <a:solidFill>
                  <a:srgbClr val="000000"/>
                </a:solidFill>
              </a:rPr>
              <a:t>.</a:t>
            </a:r>
            <a:r>
              <a:rPr lang="fr-BE" sz="950" dirty="0">
                <a:solidFill>
                  <a:srgbClr val="000000"/>
                </a:solidFill>
              </a:rPr>
              <a:t> DOI: 10.1007/s13546-013-0704-9  </a:t>
            </a:r>
          </a:p>
          <a:p>
            <a:pPr algn="just">
              <a:spcBef>
                <a:spcPts val="300"/>
              </a:spcBef>
              <a:spcAft>
                <a:spcPts val="300"/>
              </a:spcAft>
            </a:pPr>
            <a:r>
              <a:rPr lang="fr-BE" sz="950" dirty="0" err="1">
                <a:solidFill>
                  <a:srgbClr val="000000"/>
                </a:solidFill>
              </a:rPr>
              <a:t>Ketelaars</a:t>
            </a:r>
            <a:r>
              <a:rPr lang="fr-BE" sz="950" dirty="0">
                <a:solidFill>
                  <a:srgbClr val="000000"/>
                </a:solidFill>
              </a:rPr>
              <a:t>, E., &amp; Flandin, S. (2021, 11-13 janvier). </a:t>
            </a:r>
            <a:r>
              <a:rPr lang="fr-BE" sz="950" i="1" dirty="0">
                <a:solidFill>
                  <a:srgbClr val="000000"/>
                </a:solidFill>
              </a:rPr>
              <a:t>D'un idéal d’haute-fidélité à une simulation « suffisamment bonne » : l'exemple de la préparation à une gestion de crise de sécurité civile</a:t>
            </a:r>
            <a:r>
              <a:rPr lang="fr-BE" sz="950" dirty="0">
                <a:solidFill>
                  <a:srgbClr val="000000"/>
                </a:solidFill>
              </a:rPr>
              <a:t> [Communication]. Actes du 55ème Congrès de la SELF, L’activité et ses frontières. Penser et agir sur les transformations de nos sociétés, Paris. Consulté à l’adresse : </a:t>
            </a:r>
            <a:r>
              <a:rPr lang="fr-BE" sz="950" u="sng" dirty="0">
                <a:solidFill>
                  <a:srgbClr val="000000"/>
                </a:solidFill>
                <a:hlinkClick r:id="rId3"/>
              </a:rPr>
              <a:t>https://hal.archives-ouvertes.fr/hal-03114732/document</a:t>
            </a:r>
            <a:r>
              <a:rPr lang="fr-BE" sz="950" dirty="0">
                <a:solidFill>
                  <a:srgbClr val="000000"/>
                </a:solidFill>
              </a:rPr>
              <a:t>. </a:t>
            </a:r>
          </a:p>
          <a:p>
            <a:pPr algn="just">
              <a:spcBef>
                <a:spcPts val="300"/>
              </a:spcBef>
              <a:spcAft>
                <a:spcPts val="300"/>
              </a:spcAft>
            </a:pPr>
            <a:r>
              <a:rPr lang="fr-BE" sz="950" dirty="0">
                <a:solidFill>
                  <a:srgbClr val="000000"/>
                </a:solidFill>
              </a:rPr>
              <a:t>Murphy, A., &amp; </a:t>
            </a:r>
            <a:r>
              <a:rPr lang="fr-BE" sz="950" dirty="0" err="1">
                <a:solidFill>
                  <a:srgbClr val="000000"/>
                </a:solidFill>
              </a:rPr>
              <a:t>Halamek</a:t>
            </a:r>
            <a:r>
              <a:rPr lang="fr-BE" sz="950" dirty="0">
                <a:solidFill>
                  <a:srgbClr val="000000"/>
                </a:solidFill>
              </a:rPr>
              <a:t>, L. (2005). Simulation-</a:t>
            </a:r>
            <a:r>
              <a:rPr lang="fr-BE" sz="950" dirty="0" err="1">
                <a:solidFill>
                  <a:srgbClr val="000000"/>
                </a:solidFill>
              </a:rPr>
              <a:t>based</a:t>
            </a:r>
            <a:r>
              <a:rPr lang="fr-BE" sz="950" dirty="0">
                <a:solidFill>
                  <a:srgbClr val="000000"/>
                </a:solidFill>
              </a:rPr>
              <a:t> training in </a:t>
            </a:r>
            <a:r>
              <a:rPr lang="fr-BE" sz="950" dirty="0" err="1">
                <a:solidFill>
                  <a:srgbClr val="000000"/>
                </a:solidFill>
              </a:rPr>
              <a:t>neonatal</a:t>
            </a:r>
            <a:r>
              <a:rPr lang="fr-BE" sz="950" dirty="0">
                <a:solidFill>
                  <a:srgbClr val="000000"/>
                </a:solidFill>
              </a:rPr>
              <a:t> </a:t>
            </a:r>
            <a:r>
              <a:rPr lang="fr-BE" sz="950" dirty="0" err="1">
                <a:solidFill>
                  <a:srgbClr val="000000"/>
                </a:solidFill>
              </a:rPr>
              <a:t>resuscitation</a:t>
            </a:r>
            <a:r>
              <a:rPr lang="fr-BE" sz="950" i="1" dirty="0">
                <a:solidFill>
                  <a:srgbClr val="000000"/>
                </a:solidFill>
              </a:rPr>
              <a:t>. </a:t>
            </a:r>
            <a:r>
              <a:rPr lang="fr-BE" sz="950" i="1" dirty="0" err="1">
                <a:solidFill>
                  <a:srgbClr val="000000"/>
                </a:solidFill>
              </a:rPr>
              <a:t>NeoReviews</a:t>
            </a:r>
            <a:r>
              <a:rPr lang="fr-BE" sz="950" i="1" dirty="0">
                <a:solidFill>
                  <a:srgbClr val="000000"/>
                </a:solidFill>
              </a:rPr>
              <a:t>, 6</a:t>
            </a:r>
            <a:r>
              <a:rPr lang="fr-BE" sz="950" dirty="0">
                <a:solidFill>
                  <a:srgbClr val="000000"/>
                </a:solidFill>
              </a:rPr>
              <a:t>(11), 489-491. DOI: 10.1542/neo.6-11-e489 </a:t>
            </a:r>
          </a:p>
          <a:p>
            <a:pPr algn="just">
              <a:spcBef>
                <a:spcPts val="300"/>
              </a:spcBef>
              <a:spcAft>
                <a:spcPts val="300"/>
              </a:spcAft>
            </a:pPr>
            <a:r>
              <a:rPr lang="fr-BE" sz="950" dirty="0" err="1">
                <a:solidFill>
                  <a:srgbClr val="000000"/>
                </a:solidFill>
              </a:rPr>
              <a:t>Neboit</a:t>
            </a:r>
            <a:r>
              <a:rPr lang="fr-BE" sz="950" dirty="0">
                <a:solidFill>
                  <a:srgbClr val="000000"/>
                </a:solidFill>
              </a:rPr>
              <a:t>, M. (1978). SIMULATION ET APPRENTISSAGE DE LA CONDUITE AUTOMOBILE:(Note bibliographique). </a:t>
            </a:r>
            <a:r>
              <a:rPr lang="fr-BE" sz="950" i="1" dirty="0">
                <a:solidFill>
                  <a:srgbClr val="000000"/>
                </a:solidFill>
              </a:rPr>
              <a:t>Le travail humain</a:t>
            </a:r>
            <a:r>
              <a:rPr lang="fr-BE" sz="950" dirty="0">
                <a:solidFill>
                  <a:srgbClr val="000000"/>
                </a:solidFill>
              </a:rPr>
              <a:t>, 41(2), 239-249. Consulté à l’adresse : </a:t>
            </a:r>
            <a:r>
              <a:rPr lang="fr-BE" sz="950" u="sng" dirty="0">
                <a:solidFill>
                  <a:srgbClr val="000000"/>
                </a:solidFill>
                <a:hlinkClick r:id="rId4"/>
              </a:rPr>
              <a:t>https://www.jstor.org/stable/40657105</a:t>
            </a:r>
            <a:r>
              <a:rPr lang="fr-BE" sz="950" dirty="0">
                <a:solidFill>
                  <a:srgbClr val="000000"/>
                </a:solidFill>
              </a:rPr>
              <a:t> </a:t>
            </a:r>
          </a:p>
          <a:p>
            <a:pPr algn="just">
              <a:spcBef>
                <a:spcPts val="300"/>
              </a:spcBef>
              <a:spcAft>
                <a:spcPts val="300"/>
              </a:spcAft>
            </a:pPr>
            <a:r>
              <a:rPr lang="fr-BE" sz="950" dirty="0" err="1">
                <a:solidFill>
                  <a:srgbClr val="000000"/>
                </a:solidFill>
              </a:rPr>
              <a:t>Nyssen</a:t>
            </a:r>
            <a:r>
              <a:rPr lang="fr-BE" sz="950" dirty="0">
                <a:solidFill>
                  <a:srgbClr val="000000"/>
                </a:solidFill>
              </a:rPr>
              <a:t>, A. S. (2016). Vers un bon usage de la simulation comme outil de formation. </a:t>
            </a:r>
            <a:r>
              <a:rPr lang="fr-BE" sz="950" i="1" dirty="0">
                <a:solidFill>
                  <a:srgbClr val="000000"/>
                </a:solidFill>
              </a:rPr>
              <a:t>Objectif Soins Management</a:t>
            </a:r>
            <a:r>
              <a:rPr lang="fr-BE" sz="950" dirty="0">
                <a:solidFill>
                  <a:srgbClr val="000000"/>
                </a:solidFill>
              </a:rPr>
              <a:t>. </a:t>
            </a:r>
          </a:p>
          <a:p>
            <a:pPr algn="just">
              <a:spcBef>
                <a:spcPts val="300"/>
              </a:spcBef>
              <a:spcAft>
                <a:spcPts val="300"/>
              </a:spcAft>
            </a:pPr>
            <a:r>
              <a:rPr lang="fr-BE" sz="950" dirty="0" err="1">
                <a:solidFill>
                  <a:srgbClr val="000000"/>
                </a:solidFill>
              </a:rPr>
              <a:t>Policard</a:t>
            </a:r>
            <a:r>
              <a:rPr lang="fr-BE" sz="950" dirty="0">
                <a:solidFill>
                  <a:srgbClr val="000000"/>
                </a:solidFill>
              </a:rPr>
              <a:t>, F. (2018). </a:t>
            </a:r>
            <a:r>
              <a:rPr lang="fr-BE" sz="950" i="1" dirty="0">
                <a:solidFill>
                  <a:srgbClr val="000000"/>
                </a:solidFill>
              </a:rPr>
              <a:t>Formateurs en soins infirmiers et simulation clinique : Profils et manifestations de l'engagement dans l'activité </a:t>
            </a:r>
            <a:r>
              <a:rPr lang="fr-BE" sz="950" dirty="0">
                <a:solidFill>
                  <a:srgbClr val="000000"/>
                </a:solidFill>
              </a:rPr>
              <a:t>[Thèse de doctorat non publiée]. Université de Paris Nanterre.  </a:t>
            </a:r>
          </a:p>
          <a:p>
            <a:pPr algn="just">
              <a:spcBef>
                <a:spcPts val="300"/>
              </a:spcBef>
              <a:spcAft>
                <a:spcPts val="300"/>
              </a:spcAft>
            </a:pPr>
            <a:r>
              <a:rPr lang="fr-BE" sz="950" dirty="0" err="1">
                <a:solidFill>
                  <a:srgbClr val="000000"/>
                </a:solidFill>
              </a:rPr>
              <a:t>Samurçay</a:t>
            </a:r>
            <a:r>
              <a:rPr lang="fr-BE" sz="950" dirty="0">
                <a:solidFill>
                  <a:srgbClr val="000000"/>
                </a:solidFill>
              </a:rPr>
              <a:t>, R. (2005). Concevoir des situations simulées pour la formation professionnelle : une approche didactique. Dans P. Pastré (Ed.), </a:t>
            </a:r>
            <a:r>
              <a:rPr lang="fr-BE" sz="950" i="1" dirty="0">
                <a:solidFill>
                  <a:srgbClr val="000000"/>
                </a:solidFill>
              </a:rPr>
              <a:t>Apprendre par la simulation – De l’analyse du travail aux apprentissages professionnels </a:t>
            </a:r>
            <a:r>
              <a:rPr lang="fr-BE" sz="950" dirty="0">
                <a:solidFill>
                  <a:srgbClr val="000000"/>
                </a:solidFill>
              </a:rPr>
              <a:t>(pp.221-240). Toulouse, </a:t>
            </a:r>
            <a:r>
              <a:rPr lang="fr-BE" sz="950" dirty="0" err="1">
                <a:solidFill>
                  <a:srgbClr val="000000"/>
                </a:solidFill>
              </a:rPr>
              <a:t>Octarès</a:t>
            </a:r>
            <a:r>
              <a:rPr lang="fr-BE" sz="950" dirty="0">
                <a:solidFill>
                  <a:srgbClr val="000000"/>
                </a:solidFill>
              </a:rPr>
              <a:t>.  </a:t>
            </a:r>
          </a:p>
          <a:p>
            <a:pPr algn="just">
              <a:spcBef>
                <a:spcPts val="300"/>
              </a:spcBef>
              <a:spcAft>
                <a:spcPts val="300"/>
              </a:spcAft>
            </a:pPr>
            <a:r>
              <a:rPr lang="fr-BE" sz="950" dirty="0" err="1">
                <a:solidFill>
                  <a:srgbClr val="000000"/>
                </a:solidFill>
              </a:rPr>
              <a:t>Savoyant</a:t>
            </a:r>
            <a:r>
              <a:rPr lang="fr-BE" sz="950" dirty="0">
                <a:solidFill>
                  <a:srgbClr val="000000"/>
                </a:solidFill>
              </a:rPr>
              <a:t>, A. (2010). L’activité en situation de simulation : objet d’analyse et moyen de développement (2005). </a:t>
            </a:r>
            <a:r>
              <a:rPr lang="fr-BE" sz="950" i="1" dirty="0">
                <a:solidFill>
                  <a:srgbClr val="000000"/>
                </a:solidFill>
              </a:rPr>
              <a:t>Travail et Apprentissages, 5</a:t>
            </a:r>
            <a:r>
              <a:rPr lang="fr-BE" sz="950" dirty="0">
                <a:solidFill>
                  <a:srgbClr val="000000"/>
                </a:solidFill>
              </a:rPr>
              <a:t>, 127-142. </a:t>
            </a:r>
            <a:r>
              <a:rPr lang="fr-BE" sz="950" u="sng" dirty="0">
                <a:solidFill>
                  <a:srgbClr val="000000"/>
                </a:solidFill>
                <a:hlinkClick r:id="rId5"/>
              </a:rPr>
              <a:t>DOI :10.3917/ta.005.0127</a:t>
            </a:r>
            <a:r>
              <a:rPr lang="fr-BE" sz="950" dirty="0">
                <a:solidFill>
                  <a:srgbClr val="000000"/>
                </a:solidFill>
              </a:rPr>
              <a:t> </a:t>
            </a:r>
          </a:p>
          <a:p>
            <a:pPr algn="just">
              <a:spcBef>
                <a:spcPts val="300"/>
              </a:spcBef>
              <a:spcAft>
                <a:spcPts val="300"/>
              </a:spcAft>
            </a:pPr>
            <a:r>
              <a:rPr lang="fr-BE" sz="950" dirty="0" err="1">
                <a:solidFill>
                  <a:srgbClr val="000000"/>
                </a:solidFill>
              </a:rPr>
              <a:t>Triby</a:t>
            </a:r>
            <a:r>
              <a:rPr lang="fr-BE" sz="950" dirty="0">
                <a:solidFill>
                  <a:srgbClr val="000000"/>
                </a:solidFill>
              </a:rPr>
              <a:t>, E. (2013). Théories de l’apprentissage et simulation Point de vue de la didactique professionnelle. In: </a:t>
            </a:r>
            <a:r>
              <a:rPr lang="fr-BE" sz="950" dirty="0" err="1">
                <a:solidFill>
                  <a:srgbClr val="000000"/>
                </a:solidFill>
              </a:rPr>
              <a:t>Boet</a:t>
            </a:r>
            <a:r>
              <a:rPr lang="fr-BE" sz="950" dirty="0">
                <a:solidFill>
                  <a:srgbClr val="000000"/>
                </a:solidFill>
              </a:rPr>
              <a:t>, S., </a:t>
            </a:r>
            <a:r>
              <a:rPr lang="fr-BE" sz="950" dirty="0" err="1">
                <a:solidFill>
                  <a:srgbClr val="000000"/>
                </a:solidFill>
              </a:rPr>
              <a:t>Savoldelli</a:t>
            </a:r>
            <a:r>
              <a:rPr lang="fr-BE" sz="950" dirty="0">
                <a:solidFill>
                  <a:srgbClr val="000000"/>
                </a:solidFill>
              </a:rPr>
              <a:t>, G., </a:t>
            </a:r>
            <a:r>
              <a:rPr lang="fr-BE" sz="950" dirty="0" err="1">
                <a:solidFill>
                  <a:srgbClr val="000000"/>
                </a:solidFill>
              </a:rPr>
              <a:t>Granry</a:t>
            </a:r>
            <a:r>
              <a:rPr lang="fr-BE" sz="950" dirty="0">
                <a:solidFill>
                  <a:srgbClr val="000000"/>
                </a:solidFill>
              </a:rPr>
              <a:t>, JC. (</a:t>
            </a:r>
            <a:r>
              <a:rPr lang="fr-BE" sz="950" dirty="0" err="1">
                <a:solidFill>
                  <a:srgbClr val="000000"/>
                </a:solidFill>
              </a:rPr>
              <a:t>eds</a:t>
            </a:r>
            <a:r>
              <a:rPr lang="fr-BE" sz="950" dirty="0">
                <a:solidFill>
                  <a:srgbClr val="000000"/>
                </a:solidFill>
              </a:rPr>
              <a:t>) </a:t>
            </a:r>
            <a:r>
              <a:rPr lang="fr-BE" sz="950" i="1" dirty="0">
                <a:solidFill>
                  <a:srgbClr val="000000"/>
                </a:solidFill>
              </a:rPr>
              <a:t>La simulation en santé De la théorie à la pratique</a:t>
            </a:r>
            <a:r>
              <a:rPr lang="fr-BE" sz="950" dirty="0">
                <a:solidFill>
                  <a:srgbClr val="000000"/>
                </a:solidFill>
              </a:rPr>
              <a:t>. Springer, Paris. DOI :10.1007/978-2-8178-0469-9_3 </a:t>
            </a:r>
          </a:p>
          <a:p>
            <a:pPr algn="just">
              <a:spcBef>
                <a:spcPts val="300"/>
              </a:spcBef>
              <a:spcAft>
                <a:spcPts val="300"/>
              </a:spcAft>
            </a:pPr>
            <a:r>
              <a:rPr lang="fr-BE" sz="950" dirty="0">
                <a:solidFill>
                  <a:srgbClr val="000000"/>
                </a:solidFill>
              </a:rPr>
              <a:t>Vidal-Gomel, C., &amp; Fauquet-</a:t>
            </a:r>
            <a:r>
              <a:rPr lang="fr-BE" sz="950" dirty="0" err="1">
                <a:solidFill>
                  <a:srgbClr val="000000"/>
                </a:solidFill>
              </a:rPr>
              <a:t>Alekhine</a:t>
            </a:r>
            <a:r>
              <a:rPr lang="fr-BE" sz="950" dirty="0">
                <a:solidFill>
                  <a:srgbClr val="000000"/>
                </a:solidFill>
              </a:rPr>
              <a:t>, P. (2016). </a:t>
            </a:r>
            <a:r>
              <a:rPr lang="fr-BE" sz="950" dirty="0" err="1">
                <a:solidFill>
                  <a:srgbClr val="000000"/>
                </a:solidFill>
              </a:rPr>
              <a:t>Reflections</a:t>
            </a:r>
            <a:r>
              <a:rPr lang="fr-BE" sz="950" dirty="0">
                <a:solidFill>
                  <a:srgbClr val="000000"/>
                </a:solidFill>
              </a:rPr>
              <a:t> and </a:t>
            </a:r>
            <a:r>
              <a:rPr lang="fr-BE" sz="950" dirty="0" err="1">
                <a:solidFill>
                  <a:srgbClr val="000000"/>
                </a:solidFill>
              </a:rPr>
              <a:t>Theorical</a:t>
            </a:r>
            <a:r>
              <a:rPr lang="fr-BE" sz="950" dirty="0">
                <a:solidFill>
                  <a:srgbClr val="000000"/>
                </a:solidFill>
              </a:rPr>
              <a:t> Contributions </a:t>
            </a:r>
            <a:r>
              <a:rPr lang="fr-BE" sz="950" dirty="0" err="1">
                <a:solidFill>
                  <a:srgbClr val="000000"/>
                </a:solidFill>
              </a:rPr>
              <a:t>Regarding</a:t>
            </a:r>
            <a:r>
              <a:rPr lang="fr-BE" sz="950" dirty="0">
                <a:solidFill>
                  <a:srgbClr val="000000"/>
                </a:solidFill>
              </a:rPr>
              <a:t> </a:t>
            </a:r>
            <a:r>
              <a:rPr lang="fr-BE" sz="950" dirty="0" err="1">
                <a:solidFill>
                  <a:srgbClr val="000000"/>
                </a:solidFill>
              </a:rPr>
              <a:t>Trainers</a:t>
            </a:r>
            <a:r>
              <a:rPr lang="fr-BE" sz="950" dirty="0">
                <a:solidFill>
                  <a:srgbClr val="000000"/>
                </a:solidFill>
              </a:rPr>
              <a:t>’ Practice and Simulation. Dans P. Fauquet-</a:t>
            </a:r>
            <a:r>
              <a:rPr lang="fr-BE" sz="950" dirty="0" err="1">
                <a:solidFill>
                  <a:srgbClr val="000000"/>
                </a:solidFill>
              </a:rPr>
              <a:t>Alekhine</a:t>
            </a:r>
            <a:r>
              <a:rPr lang="fr-BE" sz="950" dirty="0">
                <a:solidFill>
                  <a:srgbClr val="000000"/>
                </a:solidFill>
              </a:rPr>
              <a:t>, &amp; N. </a:t>
            </a:r>
            <a:r>
              <a:rPr lang="fr-BE" sz="950" dirty="0" err="1">
                <a:solidFill>
                  <a:srgbClr val="000000"/>
                </a:solidFill>
              </a:rPr>
              <a:t>Pehuet</a:t>
            </a:r>
            <a:r>
              <a:rPr lang="fr-BE" sz="950" dirty="0">
                <a:solidFill>
                  <a:srgbClr val="000000"/>
                </a:solidFill>
              </a:rPr>
              <a:t> (</a:t>
            </a:r>
            <a:r>
              <a:rPr lang="fr-BE" sz="950" dirty="0" err="1">
                <a:solidFill>
                  <a:srgbClr val="000000"/>
                </a:solidFill>
              </a:rPr>
              <a:t>Eds</a:t>
            </a:r>
            <a:r>
              <a:rPr lang="fr-BE" sz="950" dirty="0">
                <a:solidFill>
                  <a:srgbClr val="000000"/>
                </a:solidFill>
              </a:rPr>
              <a:t>). </a:t>
            </a:r>
            <a:r>
              <a:rPr lang="fr-BE" sz="950" i="1" dirty="0">
                <a:solidFill>
                  <a:srgbClr val="000000"/>
                </a:solidFill>
              </a:rPr>
              <a:t>Simulation Training: Fundamentals and Applications</a:t>
            </a:r>
            <a:r>
              <a:rPr lang="fr-BE" sz="950" dirty="0">
                <a:solidFill>
                  <a:srgbClr val="000000"/>
                </a:solidFill>
              </a:rPr>
              <a:t>. Berlin: Springer. </a:t>
            </a:r>
          </a:p>
        </p:txBody>
      </p:sp>
    </p:spTree>
    <p:extLst>
      <p:ext uri="{BB962C8B-B14F-4D97-AF65-F5344CB8AC3E}">
        <p14:creationId xmlns:p14="http://schemas.microsoft.com/office/powerpoint/2010/main" val="567348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F8FDA20-5A5C-A0A4-D97F-3CD8A42C6448}"/>
              </a:ext>
            </a:extLst>
          </p:cNvPr>
          <p:cNvSpPr>
            <a:spLocks noGrp="1"/>
          </p:cNvSpPr>
          <p:nvPr>
            <p:ph idx="1"/>
          </p:nvPr>
        </p:nvSpPr>
        <p:spPr>
          <a:xfrm>
            <a:off x="457200" y="1296954"/>
            <a:ext cx="8229600" cy="4829209"/>
          </a:xfrm>
        </p:spPr>
        <p:txBody>
          <a:bodyPr>
            <a:normAutofit lnSpcReduction="10000"/>
          </a:bodyPr>
          <a:lstStyle/>
          <a:p>
            <a:pPr algn="just">
              <a:lnSpc>
                <a:spcPct val="107000"/>
              </a:lnSpc>
              <a:spcAft>
                <a:spcPts val="800"/>
              </a:spcAft>
            </a:pPr>
            <a:r>
              <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Différents contextes  :    </a:t>
            </a:r>
            <a:endParaRPr lang="fr-B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fr-FR" sz="20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Formation initiale</a:t>
            </a:r>
            <a:r>
              <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permettre d’acquérir des compétences nécessaires à l’exercice d’une activité professionnelle. Mise en pratique de connaissances (théoriques) préalablement acquises et développement d’un savoir-faire nécessaire au développement d’une expertise plus complète.</a:t>
            </a:r>
            <a:endParaRPr lang="fr-B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fr-FR" sz="20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Formation de perfectionnement</a:t>
            </a:r>
            <a:r>
              <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développer des compétences de professionnels déjà qualifiés dans des situations plus complexes, rares ou imprévisibles. </a:t>
            </a:r>
            <a:endParaRPr lang="fr-B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fr-FR" sz="20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Formation de transformation</a:t>
            </a:r>
            <a:r>
              <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développer des compétences de professionnels déjà qualifiés mais dans d’autres contextes (par exemple, lors d’un changement technologique). </a:t>
            </a:r>
            <a:endParaRPr lang="fr-B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fr-FR" sz="20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Formation d’entretien</a:t>
            </a:r>
            <a:r>
              <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maintenir des compétences déjà acquises. Entrainement ou mise à niveau. </a:t>
            </a:r>
            <a:endParaRPr lang="fr-B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1" indent="0" algn="just" defTabSz="914400" rtl="0" eaLnBrk="1" fontAlgn="auto" latinLnBrk="0" hangingPunct="1">
              <a:lnSpc>
                <a:spcPct val="100000"/>
              </a:lnSpc>
              <a:spcBef>
                <a:spcPts val="600"/>
              </a:spcBef>
              <a:spcAft>
                <a:spcPts val="600"/>
              </a:spcAft>
              <a:buClr>
                <a:srgbClr val="00ABCC"/>
              </a:buClr>
              <a:buSzTx/>
              <a:buNone/>
              <a:tabLst/>
              <a:defRPr/>
            </a:pPr>
            <a:endParaRPr kumimoji="0" lang="fr-BE" sz="1700" b="0" i="0" u="none" strike="noStrike" kern="1200" cap="none" spc="0" normalizeH="0" baseline="0" noProof="0" dirty="0">
              <a:ln>
                <a:noFill/>
              </a:ln>
              <a:solidFill>
                <a:schemeClr val="tx1"/>
              </a:solidFill>
              <a:effectLst/>
              <a:uLnTx/>
              <a:uFillTx/>
              <a:latin typeface="Calibri" pitchFamily="34" charset="0"/>
              <a:cs typeface="Times New Roman" pitchFamily="18" charset="0"/>
            </a:endParaRPr>
          </a:p>
        </p:txBody>
      </p:sp>
      <p:sp>
        <p:nvSpPr>
          <p:cNvPr id="3" name="Titre 2">
            <a:extLst>
              <a:ext uri="{FF2B5EF4-FFF2-40B4-BE49-F238E27FC236}">
                <a16:creationId xmlns:a16="http://schemas.microsoft.com/office/drawing/2014/main" id="{8422603C-A572-7BC3-4006-A978A8776B0A}"/>
              </a:ext>
            </a:extLst>
          </p:cNvPr>
          <p:cNvSpPr>
            <a:spLocks noGrp="1"/>
          </p:cNvSpPr>
          <p:nvPr>
            <p:ph type="title"/>
          </p:nvPr>
        </p:nvSpPr>
        <p:spPr>
          <a:xfrm>
            <a:off x="457200" y="274638"/>
            <a:ext cx="8229600" cy="826374"/>
          </a:xfrm>
        </p:spPr>
        <p:txBody>
          <a:bodyPr/>
          <a:lstStyle/>
          <a:p>
            <a:br>
              <a:rPr lang="fr-BE" sz="3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fr-BE" sz="3200" b="1" u="sng" cap="small" dirty="0">
                <a:effectLst/>
                <a:latin typeface="Calibri" panose="020F0502020204030204" pitchFamily="34" charset="0"/>
                <a:ea typeface="Calibri" panose="020F0502020204030204" pitchFamily="34" charset="0"/>
                <a:cs typeface="Times New Roman" panose="02020603050405020304" pitchFamily="18" charset="0"/>
              </a:rPr>
              <a:t>A visée de formation professionnelle </a:t>
            </a:r>
            <a:br>
              <a:rPr lang="fr-BE" sz="4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lang="fr-BE" dirty="0"/>
          </a:p>
        </p:txBody>
      </p:sp>
      <p:sp>
        <p:nvSpPr>
          <p:cNvPr id="4" name="Espace réservé du numéro de diapositive 3">
            <a:extLst>
              <a:ext uri="{FF2B5EF4-FFF2-40B4-BE49-F238E27FC236}">
                <a16:creationId xmlns:a16="http://schemas.microsoft.com/office/drawing/2014/main" id="{62C2AF37-DAA0-FF7E-77BD-8803F1EE0ED1}"/>
              </a:ext>
            </a:extLst>
          </p:cNvPr>
          <p:cNvSpPr>
            <a:spLocks noGrp="1"/>
          </p:cNvSpPr>
          <p:nvPr>
            <p:ph type="sldNum" sz="quarter" idx="10"/>
          </p:nvPr>
        </p:nvSpPr>
        <p:spPr/>
        <p:txBody>
          <a:bodyPr/>
          <a:lstStyle/>
          <a:p>
            <a:pPr>
              <a:defRPr/>
            </a:pPr>
            <a:fld id="{E84D0D07-BA6C-4CE2-85E1-215477AE30BF}" type="slidenum">
              <a:rPr lang="en-US" noProof="0" smtClean="0"/>
              <a:pPr>
                <a:defRPr/>
              </a:pPr>
              <a:t>3</a:t>
            </a:fld>
            <a:endParaRPr lang="en-US" noProof="0"/>
          </a:p>
        </p:txBody>
      </p:sp>
    </p:spTree>
    <p:extLst>
      <p:ext uri="{BB962C8B-B14F-4D97-AF65-F5344CB8AC3E}">
        <p14:creationId xmlns:p14="http://schemas.microsoft.com/office/powerpoint/2010/main" val="196313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F8FDA20-5A5C-A0A4-D97F-3CD8A42C6448}"/>
              </a:ext>
            </a:extLst>
          </p:cNvPr>
          <p:cNvSpPr>
            <a:spLocks noGrp="1"/>
          </p:cNvSpPr>
          <p:nvPr>
            <p:ph idx="1"/>
          </p:nvPr>
        </p:nvSpPr>
        <p:spPr>
          <a:xfrm>
            <a:off x="457199" y="1063690"/>
            <a:ext cx="8229601" cy="5062474"/>
          </a:xfrm>
        </p:spPr>
        <p:txBody>
          <a:bodyPr>
            <a:normAutofit fontScale="25000" lnSpcReduction="20000"/>
          </a:bodyPr>
          <a:lstStyle/>
          <a:p>
            <a:pPr algn="just">
              <a:lnSpc>
                <a:spcPct val="107000"/>
              </a:lnSpc>
              <a:spcAft>
                <a:spcPts val="800"/>
              </a:spcAft>
            </a:pPr>
            <a:endParaRPr lang="fr-B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534988" lvl="0" indent="-534988" algn="just">
              <a:lnSpc>
                <a:spcPct val="107000"/>
              </a:lnSpc>
              <a:spcAft>
                <a:spcPts val="800"/>
              </a:spcAft>
              <a:buFont typeface="Wingdings" panose="05000000000000000000" pitchFamily="2" charset="2"/>
              <a:buChar char="§"/>
            </a:pPr>
            <a:r>
              <a:rPr lang="fr-BE" sz="8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 simulation peut être vue comme </a:t>
            </a:r>
            <a:r>
              <a:rPr lang="fr-BE" sz="8000" dirty="0">
                <a:solidFill>
                  <a:schemeClr val="tx1"/>
                </a:solidFill>
                <a:latin typeface="Calibri" panose="020F0502020204030204" pitchFamily="34" charset="0"/>
                <a:ea typeface="Calibri" panose="020F0502020204030204" pitchFamily="34" charset="0"/>
              </a:rPr>
              <a:t>une</a:t>
            </a:r>
            <a:r>
              <a:rPr lang="fr-BE" sz="8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substitution (copie, reproduction, imitation …) du réel par un modèle. </a:t>
            </a:r>
          </a:p>
          <a:p>
            <a:pPr algn="just">
              <a:lnSpc>
                <a:spcPct val="107000"/>
              </a:lnSpc>
              <a:spcAft>
                <a:spcPts val="800"/>
              </a:spcAft>
            </a:pPr>
            <a:r>
              <a:rPr lang="fr-BE" sz="8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Réel </a:t>
            </a:r>
            <a:r>
              <a:rPr lang="fr-BE" sz="8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fr-BE" sz="8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8000" b="1"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situation (réelle, naturelle) de travail</a:t>
            </a:r>
            <a:r>
              <a:rPr lang="fr-FR" sz="8000"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BE" sz="8000"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07000"/>
              </a:lnSpc>
              <a:spcAft>
                <a:spcPts val="800"/>
              </a:spcAft>
            </a:pPr>
            <a:r>
              <a:rPr lang="fr-FR" sz="8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Modèle </a:t>
            </a:r>
            <a:r>
              <a:rPr lang="fr-FR" sz="8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fr-FR" sz="8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8000" b="1"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situation simulée </a:t>
            </a:r>
            <a:r>
              <a:rPr lang="fr-FR" sz="8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reproduction de la situation 		de travail = situation-cible ou de référence. Résultant d’une 		</a:t>
            </a:r>
            <a:r>
              <a:rPr lang="fr-FR" sz="80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transposition didactique</a:t>
            </a:r>
            <a:r>
              <a:rPr lang="fr-FR" sz="8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fr-BE" sz="8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534988" lvl="0" indent="-534988" algn="just">
              <a:lnSpc>
                <a:spcPct val="107000"/>
              </a:lnSpc>
              <a:spcAft>
                <a:spcPts val="800"/>
              </a:spcAft>
              <a:buFont typeface="Wingdings" panose="05000000000000000000" pitchFamily="2" charset="2"/>
              <a:buChar char="§"/>
            </a:pPr>
            <a:r>
              <a:rPr lang="fr-FR" sz="8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Mais la simulation peut aussi être vue dans sa spécificité.</a:t>
            </a:r>
            <a:endParaRPr lang="fr-BE" sz="8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07000"/>
              </a:lnSpc>
              <a:spcAft>
                <a:spcPts val="800"/>
              </a:spcAft>
            </a:pPr>
            <a:r>
              <a:rPr lang="fr-FR" sz="8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Spécificité </a:t>
            </a:r>
            <a:r>
              <a:rPr lang="fr-FR" sz="8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fr-FR" sz="8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8000" b="1"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situation de simulation</a:t>
            </a:r>
            <a:r>
              <a:rPr lang="fr-FR" sz="8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fr-FR" sz="8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situation ayant des 		caractéristiques propres par rapport à la situation de 		référence = mise en scène d’une situation simulée (avec des 		finalités,  des enjeux, des échanges entre acteurs, des 		significations pour l’action … spécifiques). Résultant de la 		transposition didactique mais aussi d’autres variables telles 		que l’activité des formateurs et des apprenants. </a:t>
            </a:r>
            <a:endParaRPr lang="fr-BE" sz="8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br>
              <a:rPr lang="fr-FR" sz="8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fr-FR" sz="8000" dirty="0">
                <a:effectLst/>
                <a:latin typeface="Calibri" panose="020F0502020204030204" pitchFamily="34" charset="0"/>
                <a:ea typeface="Calibri" panose="020F0502020204030204" pitchFamily="34" charset="0"/>
                <a:cs typeface="Times New Roman" panose="02020603050405020304" pitchFamily="18" charset="0"/>
              </a:rPr>
              <a:t> </a:t>
            </a:r>
            <a:endParaRPr lang="fr-BE" sz="8000" dirty="0">
              <a:effectLst/>
              <a:latin typeface="Calibri" panose="020F0502020204030204" pitchFamily="34" charset="0"/>
              <a:ea typeface="Calibri" panose="020F0502020204030204" pitchFamily="34" charset="0"/>
              <a:cs typeface="Times New Roman" panose="02020603050405020304" pitchFamily="18" charset="0"/>
            </a:endParaRPr>
          </a:p>
          <a:p>
            <a:pPr marL="0" lvl="1" indent="0" algn="just" fontAlgn="auto">
              <a:spcBef>
                <a:spcPts val="1200"/>
              </a:spcBef>
              <a:spcAft>
                <a:spcPts val="1200"/>
              </a:spcAft>
              <a:buClr>
                <a:schemeClr val="accent5"/>
              </a:buClr>
              <a:buNone/>
              <a:defRPr/>
            </a:pPr>
            <a:endParaRPr kumimoji="0" lang="fr-BE" sz="1600" b="0" i="0" u="none" strike="noStrike" kern="1200" cap="none" spc="0" normalizeH="0" baseline="0" noProof="0" dirty="0">
              <a:ln>
                <a:noFill/>
              </a:ln>
              <a:effectLst/>
              <a:uLnTx/>
              <a:uFillTx/>
              <a:latin typeface="Calibri" pitchFamily="34" charset="0"/>
              <a:cs typeface="Times New Roman" pitchFamily="18" charset="0"/>
            </a:endParaRPr>
          </a:p>
        </p:txBody>
      </p:sp>
      <p:sp>
        <p:nvSpPr>
          <p:cNvPr id="3" name="Titre 2">
            <a:extLst>
              <a:ext uri="{FF2B5EF4-FFF2-40B4-BE49-F238E27FC236}">
                <a16:creationId xmlns:a16="http://schemas.microsoft.com/office/drawing/2014/main" id="{8422603C-A572-7BC3-4006-A978A8776B0A}"/>
              </a:ext>
            </a:extLst>
          </p:cNvPr>
          <p:cNvSpPr>
            <a:spLocks noGrp="1"/>
          </p:cNvSpPr>
          <p:nvPr>
            <p:ph type="title"/>
          </p:nvPr>
        </p:nvSpPr>
        <p:spPr>
          <a:xfrm>
            <a:off x="457200" y="223935"/>
            <a:ext cx="8229600" cy="839755"/>
          </a:xfrm>
        </p:spPr>
        <p:txBody>
          <a:bodyPr/>
          <a:lstStyle/>
          <a:p>
            <a:r>
              <a:rPr lang="fr-FR" sz="3200" cap="small" dirty="0"/>
              <a:t>Simulation de </a:t>
            </a:r>
            <a:r>
              <a:rPr lang="fr-FR" sz="3200" u="sng" cap="small" dirty="0"/>
              <a:t>situations de travail</a:t>
            </a:r>
            <a:endParaRPr lang="fr-BE" sz="3200" u="sng" cap="small" dirty="0"/>
          </a:p>
        </p:txBody>
      </p:sp>
      <p:sp>
        <p:nvSpPr>
          <p:cNvPr id="4" name="Espace réservé du numéro de diapositive 3">
            <a:extLst>
              <a:ext uri="{FF2B5EF4-FFF2-40B4-BE49-F238E27FC236}">
                <a16:creationId xmlns:a16="http://schemas.microsoft.com/office/drawing/2014/main" id="{62C2AF37-DAA0-FF7E-77BD-8803F1EE0ED1}"/>
              </a:ext>
            </a:extLst>
          </p:cNvPr>
          <p:cNvSpPr>
            <a:spLocks noGrp="1"/>
          </p:cNvSpPr>
          <p:nvPr>
            <p:ph type="sldNum" sz="quarter" idx="10"/>
          </p:nvPr>
        </p:nvSpPr>
        <p:spPr/>
        <p:txBody>
          <a:bodyPr/>
          <a:lstStyle/>
          <a:p>
            <a:pPr>
              <a:defRPr/>
            </a:pPr>
            <a:fld id="{E84D0D07-BA6C-4CE2-85E1-215477AE30BF}" type="slidenum">
              <a:rPr lang="en-US" noProof="0" smtClean="0"/>
              <a:pPr>
                <a:defRPr/>
              </a:pPr>
              <a:t>4</a:t>
            </a:fld>
            <a:endParaRPr lang="en-US" noProof="0"/>
          </a:p>
        </p:txBody>
      </p:sp>
    </p:spTree>
    <p:extLst>
      <p:ext uri="{BB962C8B-B14F-4D97-AF65-F5344CB8AC3E}">
        <p14:creationId xmlns:p14="http://schemas.microsoft.com/office/powerpoint/2010/main" val="142560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F8FDA20-5A5C-A0A4-D97F-3CD8A42C6448}"/>
              </a:ext>
            </a:extLst>
          </p:cNvPr>
          <p:cNvSpPr>
            <a:spLocks noGrp="1"/>
          </p:cNvSpPr>
          <p:nvPr>
            <p:ph idx="1"/>
          </p:nvPr>
        </p:nvSpPr>
        <p:spPr>
          <a:xfrm>
            <a:off x="457200" y="1595535"/>
            <a:ext cx="8313576" cy="3965510"/>
          </a:xfrm>
        </p:spPr>
        <p:txBody>
          <a:bodyPr>
            <a:normAutofit/>
          </a:bodyPr>
          <a:lstStyle/>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6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Différenciation possible selon de nombreuses dimensions </a:t>
            </a:r>
          </a:p>
          <a:p>
            <a:pPr algn="ctr">
              <a:lnSpc>
                <a:spcPct val="107000"/>
              </a:lnSpc>
              <a:spcAft>
                <a:spcPts val="800"/>
              </a:spcAft>
            </a:pPr>
            <a:endParaRPr lang="fr-BE"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gn="just">
              <a:lnSpc>
                <a:spcPct val="107000"/>
              </a:lnSpc>
              <a:buFont typeface="Wingdings" panose="05000000000000000000" pitchFamily="2" charset="2"/>
              <a:buChar char="§"/>
            </a:pPr>
            <a:r>
              <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Réalisme du simulateur</a:t>
            </a:r>
          </a:p>
          <a:p>
            <a:pPr marL="457200" lvl="0" indent="-457200" algn="just">
              <a:lnSpc>
                <a:spcPct val="107000"/>
              </a:lnSpc>
              <a:buFont typeface="Wingdings" panose="05000000000000000000" pitchFamily="2" charset="2"/>
              <a:buChar char="§"/>
            </a:pPr>
            <a:r>
              <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Simulation avec ou sans simulateur</a:t>
            </a:r>
            <a:endParaRPr lang="fr-FR" sz="2400" dirty="0">
              <a:solidFill>
                <a:schemeClr val="tx1"/>
              </a:solidFill>
              <a:latin typeface="Calibri" panose="020F0502020204030204" pitchFamily="34" charset="0"/>
              <a:ea typeface="Calibri" panose="020F0502020204030204" pitchFamily="34" charset="0"/>
            </a:endParaRPr>
          </a:p>
          <a:p>
            <a:pPr marL="457200" lvl="0" indent="-457200" algn="just">
              <a:lnSpc>
                <a:spcPct val="107000"/>
              </a:lnSpc>
              <a:buFont typeface="Wingdings" panose="05000000000000000000" pitchFamily="2" charset="2"/>
              <a:buChar char="§"/>
            </a:pPr>
            <a:r>
              <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Reproduction ou non du caractère dynamique de la situation de référence</a:t>
            </a:r>
          </a:p>
          <a:p>
            <a:pPr marL="457200" lvl="0" indent="-457200" algn="just">
              <a:lnSpc>
                <a:spcPct val="107000"/>
              </a:lnSpc>
              <a:buFont typeface="Wingdings" panose="05000000000000000000" pitchFamily="2" charset="2"/>
              <a:buChar char="§"/>
            </a:pPr>
            <a:r>
              <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Buts de l’apprentissage</a:t>
            </a:r>
            <a:endParaRPr kumimoji="0" lang="fr-BE" sz="2400" i="0" u="none" strike="noStrike" kern="1200" cap="none" spc="0" normalizeH="0" baseline="0" noProof="0" dirty="0">
              <a:ln>
                <a:noFill/>
              </a:ln>
              <a:solidFill>
                <a:schemeClr val="tx1"/>
              </a:solidFill>
              <a:effectLst/>
              <a:uLnTx/>
              <a:uFillTx/>
              <a:latin typeface="Calibri" pitchFamily="34" charset="0"/>
              <a:cs typeface="Times New Roman" pitchFamily="18" charset="0"/>
            </a:endParaRPr>
          </a:p>
        </p:txBody>
      </p:sp>
      <p:sp>
        <p:nvSpPr>
          <p:cNvPr id="3" name="Titre 2">
            <a:extLst>
              <a:ext uri="{FF2B5EF4-FFF2-40B4-BE49-F238E27FC236}">
                <a16:creationId xmlns:a16="http://schemas.microsoft.com/office/drawing/2014/main" id="{8422603C-A572-7BC3-4006-A978A8776B0A}"/>
              </a:ext>
            </a:extLst>
          </p:cNvPr>
          <p:cNvSpPr>
            <a:spLocks noGrp="1"/>
          </p:cNvSpPr>
          <p:nvPr>
            <p:ph type="title"/>
          </p:nvPr>
        </p:nvSpPr>
        <p:spPr>
          <a:xfrm>
            <a:off x="457200" y="177282"/>
            <a:ext cx="8229600" cy="1240356"/>
          </a:xfrm>
        </p:spPr>
        <p:txBody>
          <a:bodyPr/>
          <a:lstStyle/>
          <a:p>
            <a:br>
              <a:rPr lang="fr-FR" sz="3200" cap="small" dirty="0">
                <a:effectLst/>
                <a:latin typeface="Calibri" panose="020F0502020204030204" pitchFamily="34" charset="0"/>
                <a:ea typeface="Calibri" panose="020F0502020204030204" pitchFamily="34" charset="0"/>
                <a:cs typeface="Times New Roman" panose="02020603050405020304" pitchFamily="18" charset="0"/>
              </a:rPr>
            </a:br>
            <a:r>
              <a:rPr lang="fr-FR" sz="3200" cap="small" dirty="0">
                <a:effectLst/>
                <a:latin typeface="Calibri" panose="020F0502020204030204" pitchFamily="34" charset="0"/>
                <a:ea typeface="Calibri" panose="020F0502020204030204" pitchFamily="34" charset="0"/>
                <a:cs typeface="Times New Roman" panose="02020603050405020304" pitchFamily="18" charset="0"/>
              </a:rPr>
              <a:t>grande variété de ce type </a:t>
            </a:r>
            <a:r>
              <a:rPr lang="fr-FR" sz="3200" cap="small">
                <a:effectLst/>
                <a:latin typeface="Calibri" panose="020F0502020204030204" pitchFamily="34" charset="0"/>
                <a:ea typeface="Calibri" panose="020F0502020204030204" pitchFamily="34" charset="0"/>
                <a:cs typeface="Times New Roman" panose="02020603050405020304" pitchFamily="18" charset="0"/>
              </a:rPr>
              <a:t>de simulation </a:t>
            </a:r>
            <a:br>
              <a:rPr lang="fr-FR" sz="3200" cap="small" dirty="0">
                <a:effectLst/>
                <a:latin typeface="Calibri" panose="020F0502020204030204" pitchFamily="34" charset="0"/>
                <a:ea typeface="Calibri" panose="020F0502020204030204" pitchFamily="34" charset="0"/>
                <a:cs typeface="Times New Roman" panose="02020603050405020304" pitchFamily="18" charset="0"/>
              </a:rPr>
            </a:br>
            <a:r>
              <a:rPr lang="fr-FR" sz="3200" cap="small" dirty="0">
                <a:effectLst/>
                <a:latin typeface="Calibri" panose="020F0502020204030204" pitchFamily="34" charset="0"/>
                <a:ea typeface="Calibri" panose="020F0502020204030204" pitchFamily="34" charset="0"/>
                <a:cs typeface="Times New Roman" panose="02020603050405020304" pitchFamily="18" charset="0"/>
              </a:rPr>
              <a:t>et de leur usage sur le terrain</a:t>
            </a:r>
            <a:br>
              <a:rPr lang="fr-BE" sz="3200" cap="small" dirty="0">
                <a:effectLst/>
                <a:latin typeface="Calibri" panose="020F0502020204030204" pitchFamily="34" charset="0"/>
                <a:ea typeface="Calibri" panose="020F0502020204030204" pitchFamily="34" charset="0"/>
                <a:cs typeface="Times New Roman" panose="02020603050405020304" pitchFamily="18" charset="0"/>
              </a:rPr>
            </a:br>
            <a:endParaRPr lang="fr-BE" sz="3200" cap="small" dirty="0"/>
          </a:p>
        </p:txBody>
      </p:sp>
      <p:sp>
        <p:nvSpPr>
          <p:cNvPr id="4" name="Espace réservé du numéro de diapositive 3">
            <a:extLst>
              <a:ext uri="{FF2B5EF4-FFF2-40B4-BE49-F238E27FC236}">
                <a16:creationId xmlns:a16="http://schemas.microsoft.com/office/drawing/2014/main" id="{62C2AF37-DAA0-FF7E-77BD-8803F1EE0ED1}"/>
              </a:ext>
            </a:extLst>
          </p:cNvPr>
          <p:cNvSpPr>
            <a:spLocks noGrp="1"/>
          </p:cNvSpPr>
          <p:nvPr>
            <p:ph type="sldNum" sz="quarter" idx="10"/>
          </p:nvPr>
        </p:nvSpPr>
        <p:spPr/>
        <p:txBody>
          <a:bodyPr/>
          <a:lstStyle/>
          <a:p>
            <a:pPr>
              <a:defRPr/>
            </a:pPr>
            <a:fld id="{E84D0D07-BA6C-4CE2-85E1-215477AE30BF}" type="slidenum">
              <a:rPr lang="en-US" noProof="0" smtClean="0"/>
              <a:pPr>
                <a:defRPr/>
              </a:pPr>
              <a:t>5</a:t>
            </a:fld>
            <a:endParaRPr lang="en-US" noProof="0"/>
          </a:p>
        </p:txBody>
      </p:sp>
    </p:spTree>
    <p:extLst>
      <p:ext uri="{BB962C8B-B14F-4D97-AF65-F5344CB8AC3E}">
        <p14:creationId xmlns:p14="http://schemas.microsoft.com/office/powerpoint/2010/main" val="251512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F8FDA20-5A5C-A0A4-D97F-3CD8A42C6448}"/>
              </a:ext>
            </a:extLst>
          </p:cNvPr>
          <p:cNvSpPr>
            <a:spLocks noGrp="1"/>
          </p:cNvSpPr>
          <p:nvPr>
            <p:ph idx="1"/>
          </p:nvPr>
        </p:nvSpPr>
        <p:spPr>
          <a:xfrm>
            <a:off x="457200" y="849086"/>
            <a:ext cx="8229600" cy="5467824"/>
          </a:xfrm>
        </p:spPr>
        <p:txBody>
          <a:bodyPr>
            <a:normAutofit fontScale="92500" lnSpcReduction="10000"/>
          </a:bodyPr>
          <a:lstStyle/>
          <a:p>
            <a:pPr marL="342900" lvl="0" indent="-342900" algn="just">
              <a:lnSpc>
                <a:spcPct val="107000"/>
              </a:lnSpc>
              <a:buFont typeface="Wingdings" panose="05000000000000000000" pitchFamily="2" charset="2"/>
              <a:buChar char="§"/>
            </a:pPr>
            <a:r>
              <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Simulateur = artéfact (matériel, virtuel, symbolique) permettant de réaliser la simulation </a:t>
            </a:r>
            <a:r>
              <a:rPr lang="fr-FR"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simulation (partielle ou totale) du fonctionnement ou du comportement d’un système technique et/ou humain. La conception nécessite de disposer de modèle(s) du système simulé. </a:t>
            </a:r>
            <a:endParaRPr lang="fr-BE"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Notion </a:t>
            </a:r>
            <a:r>
              <a:rPr lang="fr-FR" sz="24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d’échelle</a:t>
            </a:r>
            <a:r>
              <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simulateurs « pleine échelle » vs. 	simulateurs partiels. Simulateur « pleine échelle » </a:t>
            </a:r>
            <a:r>
              <a:rPr lang="fr-FR"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acquérir 	et réactualiser des compétences (techniques et non 	techniques) nécessaires à la maitrise de situations complexes 	(avec des impératifs de sécurité,  d’éthique…). Simulateurs 	partiels (procéduraux) </a:t>
            </a:r>
            <a:r>
              <a:rPr lang="fr-FR"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acquérir et maitriser des 	compétences (techniques) spécifiques : procédures, gestes 	professionnels …</a:t>
            </a:r>
            <a:endParaRPr lang="fr-BE"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Notion de </a:t>
            </a:r>
            <a:r>
              <a:rPr lang="fr-FR" sz="24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fidélité(s)</a:t>
            </a:r>
            <a:r>
              <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simulateurs « pleine échelle » = 	simulations de haute fidélité vs.  simulateurs partiels = 	simulations de basse fidélité   </a:t>
            </a:r>
          </a:p>
          <a:p>
            <a:pPr marL="457200" algn="just">
              <a:lnSpc>
                <a:spcPct val="107000"/>
              </a:lnSpc>
            </a:pPr>
            <a:endParaRPr lang="fr-FR" sz="2400" cap="smal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1" indent="0" algn="just" fontAlgn="auto">
              <a:spcBef>
                <a:spcPts val="1200"/>
              </a:spcBef>
              <a:spcAft>
                <a:spcPts val="1200"/>
              </a:spcAft>
              <a:buClr>
                <a:schemeClr val="accent5"/>
              </a:buClr>
              <a:buNone/>
              <a:defRPr/>
            </a:pPr>
            <a:endParaRPr kumimoji="0" lang="fr-BE" sz="2300" b="0" i="0" u="none" strike="noStrike" kern="1200" cap="none" spc="0" normalizeH="0" baseline="0" noProof="0" dirty="0">
              <a:ln>
                <a:noFill/>
              </a:ln>
              <a:effectLst/>
              <a:uLnTx/>
              <a:uFillTx/>
              <a:latin typeface="Calibri" pitchFamily="34" charset="0"/>
              <a:cs typeface="Times New Roman" pitchFamily="18" charset="0"/>
            </a:endParaRPr>
          </a:p>
        </p:txBody>
      </p:sp>
      <p:sp>
        <p:nvSpPr>
          <p:cNvPr id="3" name="Titre 2">
            <a:extLst>
              <a:ext uri="{FF2B5EF4-FFF2-40B4-BE49-F238E27FC236}">
                <a16:creationId xmlns:a16="http://schemas.microsoft.com/office/drawing/2014/main" id="{8422603C-A572-7BC3-4006-A978A8776B0A}"/>
              </a:ext>
            </a:extLst>
          </p:cNvPr>
          <p:cNvSpPr>
            <a:spLocks noGrp="1"/>
          </p:cNvSpPr>
          <p:nvPr>
            <p:ph type="title"/>
          </p:nvPr>
        </p:nvSpPr>
        <p:spPr>
          <a:xfrm>
            <a:off x="457200" y="116732"/>
            <a:ext cx="8229600" cy="622570"/>
          </a:xfrm>
        </p:spPr>
        <p:txBody>
          <a:bodyPr/>
          <a:lstStyle/>
          <a:p>
            <a:r>
              <a:rPr lang="fr-FR" sz="3200" cap="small" dirty="0"/>
              <a:t>Réalisme du simulateur </a:t>
            </a:r>
            <a:endParaRPr lang="fr-BE" sz="3200" cap="small" dirty="0"/>
          </a:p>
        </p:txBody>
      </p:sp>
      <p:sp>
        <p:nvSpPr>
          <p:cNvPr id="4" name="Espace réservé du numéro de diapositive 3">
            <a:extLst>
              <a:ext uri="{FF2B5EF4-FFF2-40B4-BE49-F238E27FC236}">
                <a16:creationId xmlns:a16="http://schemas.microsoft.com/office/drawing/2014/main" id="{62C2AF37-DAA0-FF7E-77BD-8803F1EE0ED1}"/>
              </a:ext>
            </a:extLst>
          </p:cNvPr>
          <p:cNvSpPr>
            <a:spLocks noGrp="1"/>
          </p:cNvSpPr>
          <p:nvPr>
            <p:ph type="sldNum" sz="quarter" idx="10"/>
          </p:nvPr>
        </p:nvSpPr>
        <p:spPr/>
        <p:txBody>
          <a:bodyPr/>
          <a:lstStyle/>
          <a:p>
            <a:pPr>
              <a:defRPr/>
            </a:pPr>
            <a:fld id="{E84D0D07-BA6C-4CE2-85E1-215477AE30BF}" type="slidenum">
              <a:rPr lang="en-US" noProof="0" smtClean="0"/>
              <a:pPr>
                <a:defRPr/>
              </a:pPr>
              <a:t>6</a:t>
            </a:fld>
            <a:endParaRPr lang="en-US" noProof="0"/>
          </a:p>
        </p:txBody>
      </p:sp>
    </p:spTree>
    <p:extLst>
      <p:ext uri="{BB962C8B-B14F-4D97-AF65-F5344CB8AC3E}">
        <p14:creationId xmlns:p14="http://schemas.microsoft.com/office/powerpoint/2010/main" val="255245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F8FDA20-5A5C-A0A4-D97F-3CD8A42C6448}"/>
              </a:ext>
            </a:extLst>
          </p:cNvPr>
          <p:cNvSpPr>
            <a:spLocks noGrp="1"/>
          </p:cNvSpPr>
          <p:nvPr>
            <p:ph idx="1"/>
          </p:nvPr>
        </p:nvSpPr>
        <p:spPr>
          <a:xfrm>
            <a:off x="457200" y="1177046"/>
            <a:ext cx="8229600" cy="5139863"/>
          </a:xfrm>
        </p:spPr>
        <p:txBody>
          <a:bodyPr>
            <a:normAutofit/>
          </a:bodyPr>
          <a:lstStyle/>
          <a:p>
            <a:pPr algn="ctr">
              <a:lnSpc>
                <a:spcPct val="107000"/>
              </a:lnSpc>
            </a:pPr>
            <a:r>
              <a:rPr lang="fr-FR" sz="2400" cap="small"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MAIS </a:t>
            </a:r>
            <a:r>
              <a:rPr lang="fr-FR"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la notion de fidélité ne peut se réduire à celle de fidélité physique (ou technique) du simulateur !</a:t>
            </a:r>
          </a:p>
          <a:p>
            <a:pPr algn="ctr">
              <a:lnSpc>
                <a:spcPct val="107000"/>
              </a:lnSpc>
            </a:pPr>
            <a:r>
              <a:rPr lang="fr-FR"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pPr>
            <a:r>
              <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 simulateur partiel peut reproduire mieux (ou aussi bien) la réalité sur le plan fonctionnel.  </a:t>
            </a:r>
          </a:p>
          <a:p>
            <a:pPr algn="just">
              <a:lnSpc>
                <a:spcPct val="107000"/>
              </a:lnSpc>
            </a:pPr>
            <a:endParaRPr lang="fr-BE"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fr-FR"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Exemple : entrainement à l’urétéroscopie / simulateur virtuel de haute fidélité vs. simulateur de basse fidélité composé notamment </a:t>
            </a:r>
            <a:r>
              <a:rPr lang="fr-FR" sz="22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d’un verre et d’une paille </a:t>
            </a:r>
            <a:r>
              <a:rPr lang="fr-FR"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fr-FR"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pas de différence significative dans l’amélioration des habiletés chez les participants à l’issue de la formation (Matsumoto et al., 2002). </a:t>
            </a:r>
            <a:endParaRPr lang="fr-BE"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1" indent="0" algn="just" fontAlgn="auto">
              <a:spcBef>
                <a:spcPts val="1200"/>
              </a:spcBef>
              <a:spcAft>
                <a:spcPts val="1200"/>
              </a:spcAft>
              <a:buClr>
                <a:schemeClr val="accent5"/>
              </a:buClr>
              <a:buNone/>
              <a:defRPr/>
            </a:pPr>
            <a:endParaRPr kumimoji="0" lang="fr-BE" sz="2300" b="0" i="0" u="none" strike="noStrike" kern="1200" cap="none" spc="0" normalizeH="0" baseline="0" noProof="0" dirty="0">
              <a:ln>
                <a:noFill/>
              </a:ln>
              <a:effectLst/>
              <a:uLnTx/>
              <a:uFillTx/>
              <a:latin typeface="Calibri" pitchFamily="34" charset="0"/>
              <a:cs typeface="Times New Roman" pitchFamily="18" charset="0"/>
            </a:endParaRPr>
          </a:p>
        </p:txBody>
      </p:sp>
      <p:sp>
        <p:nvSpPr>
          <p:cNvPr id="3" name="Titre 2">
            <a:extLst>
              <a:ext uri="{FF2B5EF4-FFF2-40B4-BE49-F238E27FC236}">
                <a16:creationId xmlns:a16="http://schemas.microsoft.com/office/drawing/2014/main" id="{8422603C-A572-7BC3-4006-A978A8776B0A}"/>
              </a:ext>
            </a:extLst>
          </p:cNvPr>
          <p:cNvSpPr>
            <a:spLocks noGrp="1"/>
          </p:cNvSpPr>
          <p:nvPr>
            <p:ph type="title"/>
          </p:nvPr>
        </p:nvSpPr>
        <p:spPr>
          <a:xfrm>
            <a:off x="457200" y="274638"/>
            <a:ext cx="8229600" cy="574448"/>
          </a:xfrm>
        </p:spPr>
        <p:txBody>
          <a:bodyPr/>
          <a:lstStyle/>
          <a:p>
            <a:r>
              <a:rPr lang="fr-FR" sz="3200" cap="small" dirty="0"/>
              <a:t>Réalisme du simulateur </a:t>
            </a:r>
            <a:endParaRPr lang="fr-BE" sz="3200" cap="small" dirty="0"/>
          </a:p>
        </p:txBody>
      </p:sp>
      <p:sp>
        <p:nvSpPr>
          <p:cNvPr id="4" name="Espace réservé du numéro de diapositive 3">
            <a:extLst>
              <a:ext uri="{FF2B5EF4-FFF2-40B4-BE49-F238E27FC236}">
                <a16:creationId xmlns:a16="http://schemas.microsoft.com/office/drawing/2014/main" id="{62C2AF37-DAA0-FF7E-77BD-8803F1EE0ED1}"/>
              </a:ext>
            </a:extLst>
          </p:cNvPr>
          <p:cNvSpPr>
            <a:spLocks noGrp="1"/>
          </p:cNvSpPr>
          <p:nvPr>
            <p:ph type="sldNum" sz="quarter" idx="10"/>
          </p:nvPr>
        </p:nvSpPr>
        <p:spPr/>
        <p:txBody>
          <a:bodyPr/>
          <a:lstStyle/>
          <a:p>
            <a:pPr>
              <a:defRPr/>
            </a:pPr>
            <a:fld id="{E84D0D07-BA6C-4CE2-85E1-215477AE30BF}" type="slidenum">
              <a:rPr lang="en-US" noProof="0" smtClean="0"/>
              <a:pPr>
                <a:defRPr/>
              </a:pPr>
              <a:t>7</a:t>
            </a:fld>
            <a:endParaRPr lang="en-US" noProof="0"/>
          </a:p>
        </p:txBody>
      </p:sp>
    </p:spTree>
    <p:extLst>
      <p:ext uri="{BB962C8B-B14F-4D97-AF65-F5344CB8AC3E}">
        <p14:creationId xmlns:p14="http://schemas.microsoft.com/office/powerpoint/2010/main" val="338261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88CC9F-105F-5956-0A2C-D6263D2780F7}"/>
              </a:ext>
            </a:extLst>
          </p:cNvPr>
          <p:cNvSpPr>
            <a:spLocks noGrp="1"/>
          </p:cNvSpPr>
          <p:nvPr>
            <p:ph type="title"/>
          </p:nvPr>
        </p:nvSpPr>
        <p:spPr>
          <a:xfrm>
            <a:off x="457200" y="116733"/>
            <a:ext cx="8229600" cy="904671"/>
          </a:xfrm>
        </p:spPr>
        <p:txBody>
          <a:bodyPr wrap="square" anchor="ctr">
            <a:normAutofit/>
          </a:bodyPr>
          <a:lstStyle/>
          <a:p>
            <a:r>
              <a:rPr lang="fr-FR" sz="3600" cap="small" dirty="0">
                <a:latin typeface="+mj-lt"/>
              </a:rPr>
              <a:t>Avec ou sans simulateur </a:t>
            </a:r>
            <a:endParaRPr lang="fr-BE" sz="3600" dirty="0">
              <a:latin typeface="+mj-lt"/>
            </a:endParaRPr>
          </a:p>
        </p:txBody>
      </p:sp>
      <p:pic>
        <p:nvPicPr>
          <p:cNvPr id="7" name="Espace réservé du contenu 6" descr="Une image contenant terrain, extérieur, personne, sport&#10;&#10;Description générée automatiquement">
            <a:extLst>
              <a:ext uri="{FF2B5EF4-FFF2-40B4-BE49-F238E27FC236}">
                <a16:creationId xmlns:a16="http://schemas.microsoft.com/office/drawing/2014/main" id="{48199055-DDE4-A223-8A72-D6C10636A944}"/>
              </a:ext>
            </a:extLst>
          </p:cNvPr>
          <p:cNvPicPr>
            <a:picLocks noGrp="1" noChangeAspect="1"/>
          </p:cNvPicPr>
          <p:nvPr>
            <p:ph sz="quarter" idx="12"/>
          </p:nvPr>
        </p:nvPicPr>
        <p:blipFill rotWithShape="1">
          <a:blip r:embed="rId2">
            <a:extLst>
              <a:ext uri="{28A0092B-C50C-407E-A947-70E740481C1C}">
                <a14:useLocalDpi xmlns:a14="http://schemas.microsoft.com/office/drawing/2010/main" val="0"/>
              </a:ext>
            </a:extLst>
          </a:blip>
          <a:srcRect l="37744" r="2267" b="3"/>
          <a:stretch/>
        </p:blipFill>
        <p:spPr>
          <a:xfrm>
            <a:off x="457200" y="1347078"/>
            <a:ext cx="4057650" cy="4514850"/>
          </a:xfrm>
          <a:prstGeom prst="rect">
            <a:avLst/>
          </a:prstGeom>
          <a:noFill/>
        </p:spPr>
      </p:pic>
      <p:sp>
        <p:nvSpPr>
          <p:cNvPr id="3" name="Espace réservé du contenu 2">
            <a:extLst>
              <a:ext uri="{FF2B5EF4-FFF2-40B4-BE49-F238E27FC236}">
                <a16:creationId xmlns:a16="http://schemas.microsoft.com/office/drawing/2014/main" id="{FCE21D6D-E957-4895-219A-A5100124A88E}"/>
              </a:ext>
            </a:extLst>
          </p:cNvPr>
          <p:cNvSpPr>
            <a:spLocks noGrp="1"/>
          </p:cNvSpPr>
          <p:nvPr>
            <p:ph sz="quarter" idx="13"/>
          </p:nvPr>
        </p:nvSpPr>
        <p:spPr>
          <a:xfrm>
            <a:off x="4717915" y="1347078"/>
            <a:ext cx="4192621" cy="4777497"/>
          </a:xfrm>
        </p:spPr>
        <p:txBody>
          <a:bodyPr>
            <a:normAutofit lnSpcReduction="10000"/>
          </a:bodyPr>
          <a:lstStyle/>
          <a:p>
            <a:pPr marL="342900" indent="-342900">
              <a:lnSpc>
                <a:spcPct val="90000"/>
              </a:lnSpc>
              <a:buFont typeface="Wingdings" panose="05000000000000000000" pitchFamily="2" charset="2"/>
              <a:buChar char="§"/>
            </a:pPr>
            <a:r>
              <a:rPr lang="fr-FR" sz="2400" dirty="0">
                <a:solidFill>
                  <a:schemeClr val="tx1"/>
                </a:solidFill>
                <a:effectLst/>
                <a:latin typeface="+mn-lt"/>
              </a:rPr>
              <a:t>Sans simulateur → </a:t>
            </a:r>
            <a:r>
              <a:rPr lang="fr-FR" sz="2400" u="sng" dirty="0">
                <a:solidFill>
                  <a:schemeClr val="tx1"/>
                </a:solidFill>
                <a:effectLst/>
                <a:latin typeface="+mn-lt"/>
              </a:rPr>
              <a:t>mises en situation </a:t>
            </a:r>
            <a:r>
              <a:rPr lang="fr-FR" sz="2400" dirty="0">
                <a:solidFill>
                  <a:schemeClr val="tx1"/>
                </a:solidFill>
                <a:effectLst/>
                <a:latin typeface="+mn-lt"/>
              </a:rPr>
              <a:t>(cf. exercices de gestion de crise, consultations simulées avec patients standardisés …)</a:t>
            </a:r>
          </a:p>
          <a:p>
            <a:pPr>
              <a:lnSpc>
                <a:spcPct val="90000"/>
              </a:lnSpc>
            </a:pPr>
            <a:endParaRPr lang="fr-FR" sz="1800" dirty="0">
              <a:solidFill>
                <a:schemeClr val="tx1"/>
              </a:solidFill>
              <a:effectLst/>
              <a:latin typeface="+mn-lt"/>
            </a:endParaRPr>
          </a:p>
          <a:p>
            <a:pPr marL="342900" indent="-342900">
              <a:lnSpc>
                <a:spcPct val="90000"/>
              </a:lnSpc>
              <a:buFont typeface="Wingdings" panose="05000000000000000000" pitchFamily="2" charset="2"/>
              <a:buChar char="§"/>
            </a:pPr>
            <a:r>
              <a:rPr lang="fr-FR" sz="2400" dirty="0">
                <a:solidFill>
                  <a:schemeClr val="tx1"/>
                </a:solidFill>
                <a:effectLst/>
                <a:latin typeface="+mn-lt"/>
              </a:rPr>
              <a:t>Impliquant le plus souvent plusieurs acteurs qui jouent leur propre rôle professionnel </a:t>
            </a:r>
          </a:p>
          <a:p>
            <a:pPr algn="just">
              <a:lnSpc>
                <a:spcPct val="90000"/>
              </a:lnSpc>
            </a:pPr>
            <a:endParaRPr lang="fr-FR" sz="1800" dirty="0">
              <a:solidFill>
                <a:schemeClr val="tx1"/>
              </a:solidFill>
              <a:effectLst/>
              <a:latin typeface="+mn-lt"/>
            </a:endParaRPr>
          </a:p>
          <a:p>
            <a:pPr marL="342900" indent="-342900">
              <a:lnSpc>
                <a:spcPct val="90000"/>
              </a:lnSpc>
              <a:buFont typeface="Wingdings" panose="05000000000000000000" pitchFamily="2" charset="2"/>
              <a:buChar char="§"/>
            </a:pPr>
            <a:r>
              <a:rPr lang="fr-FR" sz="2400" dirty="0">
                <a:solidFill>
                  <a:schemeClr val="tx1"/>
                </a:solidFill>
                <a:effectLst/>
                <a:latin typeface="+mn-lt"/>
              </a:rPr>
              <a:t>Propices à l’acquisition de compétences non techniques (communication, coordination, leadership …) </a:t>
            </a:r>
          </a:p>
          <a:p>
            <a:pPr>
              <a:lnSpc>
                <a:spcPct val="90000"/>
              </a:lnSpc>
            </a:pPr>
            <a:endParaRPr lang="fr-BE" sz="2400" dirty="0"/>
          </a:p>
        </p:txBody>
      </p:sp>
      <p:sp>
        <p:nvSpPr>
          <p:cNvPr id="5" name="Espace réservé du numéro de diapositive 4">
            <a:extLst>
              <a:ext uri="{FF2B5EF4-FFF2-40B4-BE49-F238E27FC236}">
                <a16:creationId xmlns:a16="http://schemas.microsoft.com/office/drawing/2014/main" id="{5DFE17C3-2B03-F49B-3ED6-0527A0263960}"/>
              </a:ext>
            </a:extLst>
          </p:cNvPr>
          <p:cNvSpPr>
            <a:spLocks noGrp="1"/>
          </p:cNvSpPr>
          <p:nvPr>
            <p:ph type="sldNum" sz="quarter" idx="10"/>
          </p:nvPr>
        </p:nvSpPr>
        <p:spPr>
          <a:xfrm>
            <a:off x="8629650" y="6580188"/>
            <a:ext cx="514350" cy="277812"/>
          </a:xfrm>
        </p:spPr>
        <p:txBody>
          <a:bodyPr anchor="ctr">
            <a:normAutofit/>
          </a:bodyPr>
          <a:lstStyle/>
          <a:p>
            <a:pPr>
              <a:spcAft>
                <a:spcPts val="600"/>
              </a:spcAft>
              <a:defRPr/>
            </a:pPr>
            <a:fld id="{E84D0D07-BA6C-4CE2-85E1-215477AE30BF}" type="slidenum">
              <a:rPr lang="en-US" noProof="0" smtClean="0"/>
              <a:pPr>
                <a:spcAft>
                  <a:spcPts val="600"/>
                </a:spcAft>
                <a:defRPr/>
              </a:pPr>
              <a:t>8</a:t>
            </a:fld>
            <a:endParaRPr lang="en-US" noProof="0"/>
          </a:p>
        </p:txBody>
      </p:sp>
      <p:sp>
        <p:nvSpPr>
          <p:cNvPr id="6" name="Espace réservé du pied de page 5">
            <a:extLst>
              <a:ext uri="{FF2B5EF4-FFF2-40B4-BE49-F238E27FC236}">
                <a16:creationId xmlns:a16="http://schemas.microsoft.com/office/drawing/2014/main" id="{181D6D62-3F31-3527-F3FB-692C723A0A09}"/>
              </a:ext>
            </a:extLst>
          </p:cNvPr>
          <p:cNvSpPr>
            <a:spLocks noGrp="1"/>
          </p:cNvSpPr>
          <p:nvPr>
            <p:ph type="ftr" sz="quarter" idx="11"/>
          </p:nvPr>
        </p:nvSpPr>
        <p:spPr>
          <a:xfrm>
            <a:off x="2228850" y="6581775"/>
            <a:ext cx="6400800" cy="276225"/>
          </a:xfrm>
        </p:spPr>
        <p:txBody>
          <a:bodyPr anchor="ctr">
            <a:normAutofit/>
          </a:bodyPr>
          <a:lstStyle/>
          <a:p>
            <a:pPr>
              <a:spcAft>
                <a:spcPts val="600"/>
              </a:spcAft>
              <a:defRPr/>
            </a:pPr>
            <a:endParaRPr lang="en-US" noProof="0" dirty="0"/>
          </a:p>
        </p:txBody>
      </p:sp>
    </p:spTree>
    <p:extLst>
      <p:ext uri="{BB962C8B-B14F-4D97-AF65-F5344CB8AC3E}">
        <p14:creationId xmlns:p14="http://schemas.microsoft.com/office/powerpoint/2010/main" val="4255690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F8FDA20-5A5C-A0A4-D97F-3CD8A42C6448}"/>
              </a:ext>
            </a:extLst>
          </p:cNvPr>
          <p:cNvSpPr>
            <a:spLocks noGrp="1"/>
          </p:cNvSpPr>
          <p:nvPr>
            <p:ph idx="1"/>
          </p:nvPr>
        </p:nvSpPr>
        <p:spPr>
          <a:xfrm>
            <a:off x="457200" y="1634248"/>
            <a:ext cx="8229600" cy="4289898"/>
          </a:xfrm>
        </p:spPr>
        <p:txBody>
          <a:bodyPr>
            <a:normAutofit/>
          </a:bodyPr>
          <a:lstStyle/>
          <a:p>
            <a:pPr marL="285750" lvl="0" indent="-285750" algn="just">
              <a:lnSpc>
                <a:spcPct val="107000"/>
              </a:lnSpc>
              <a:spcAft>
                <a:spcPts val="800"/>
              </a:spcAft>
              <a:buFont typeface="Wingdings" panose="05000000000000000000" pitchFamily="2" charset="2"/>
              <a:buChar char="§"/>
              <a:tabLst>
                <a:tab pos="1789113" algn="l"/>
              </a:tabLst>
            </a:pPr>
            <a:r>
              <a:rPr lang="fr-FR" sz="2200" dirty="0">
                <a:solidFill>
                  <a:schemeClr val="tx1"/>
                </a:solidFill>
                <a:effectLst/>
                <a:latin typeface="+mn-lt"/>
                <a:ea typeface="Calibri" panose="020F0502020204030204" pitchFamily="34" charset="0"/>
                <a:cs typeface="Times New Roman" panose="02020603050405020304" pitchFamily="18" charset="0"/>
              </a:rPr>
              <a:t>Si reproduction du caractère dynamique </a:t>
            </a:r>
            <a:r>
              <a:rPr lang="fr-FR" sz="2200" dirty="0">
                <a:solidFill>
                  <a:schemeClr val="tx1"/>
                </a:solidFill>
                <a:effectLst/>
                <a:latin typeface="+mn-lt"/>
                <a:ea typeface="Calibri" panose="020F0502020204030204" pitchFamily="34" charset="0"/>
                <a:cs typeface="Calibri" panose="020F0502020204030204" pitchFamily="34" charset="0"/>
              </a:rPr>
              <a:t>→</a:t>
            </a:r>
            <a:r>
              <a:rPr lang="fr-FR" sz="2200" dirty="0">
                <a:solidFill>
                  <a:schemeClr val="tx1"/>
                </a:solidFill>
                <a:effectLst/>
                <a:latin typeface="+mn-lt"/>
                <a:ea typeface="Calibri" panose="020F0502020204030204" pitchFamily="34" charset="0"/>
                <a:cs typeface="Times New Roman" panose="02020603050405020304" pitchFamily="18" charset="0"/>
              </a:rPr>
              <a:t> l</a:t>
            </a:r>
            <a:r>
              <a:rPr lang="fr-FR" sz="2200" dirty="0">
                <a:solidFill>
                  <a:schemeClr val="tx1"/>
                </a:solidFill>
                <a:latin typeface="+mn-lt"/>
                <a:ea typeface="Calibri" panose="020F0502020204030204" pitchFamily="34" charset="0"/>
              </a:rPr>
              <a:t>a simulation </a:t>
            </a:r>
            <a:r>
              <a:rPr lang="fr-FR" sz="2200" dirty="0">
                <a:solidFill>
                  <a:schemeClr val="tx1"/>
                </a:solidFill>
                <a:effectLst/>
                <a:latin typeface="+mn-lt"/>
                <a:ea typeface="Calibri" panose="020F0502020204030204" pitchFamily="34" charset="0"/>
                <a:cs typeface="Times New Roman" panose="02020603050405020304" pitchFamily="18" charset="0"/>
              </a:rPr>
              <a:t>peut évoluer en partie indépendamment des effets des actions des apprenants =  </a:t>
            </a:r>
            <a:r>
              <a:rPr lang="fr-FR" sz="2200" b="1" dirty="0">
                <a:solidFill>
                  <a:srgbClr val="C00000"/>
                </a:solidFill>
                <a:effectLst/>
                <a:latin typeface="+mn-lt"/>
                <a:ea typeface="Calibri" panose="020F0502020204030204" pitchFamily="34" charset="0"/>
                <a:cs typeface="Times New Roman" panose="02020603050405020304" pitchFamily="18" charset="0"/>
              </a:rPr>
              <a:t>simulation dynamique </a:t>
            </a:r>
            <a:r>
              <a:rPr lang="fr-FR" sz="2200" dirty="0">
                <a:solidFill>
                  <a:schemeClr val="tx1"/>
                </a:solidFill>
                <a:effectLst/>
                <a:latin typeface="+mn-lt"/>
                <a:ea typeface="Calibri" panose="020F0502020204030204" pitchFamily="34" charset="0"/>
                <a:cs typeface="Times New Roman" panose="02020603050405020304" pitchFamily="18" charset="0"/>
              </a:rPr>
              <a:t>(vs. simulation statique) </a:t>
            </a:r>
          </a:p>
          <a:p>
            <a:pPr lvl="0">
              <a:lnSpc>
                <a:spcPct val="107000"/>
              </a:lnSpc>
              <a:spcAft>
                <a:spcPts val="800"/>
              </a:spcAft>
              <a:tabLst>
                <a:tab pos="1789113" algn="l"/>
              </a:tabLst>
            </a:pPr>
            <a:endParaRPr lang="fr-FR" sz="800" dirty="0">
              <a:solidFill>
                <a:schemeClr val="tx1"/>
              </a:solidFill>
              <a:effectLst/>
              <a:latin typeface="+mn-lt"/>
              <a:ea typeface="Calibri" panose="020F0502020204030204" pitchFamily="34" charset="0"/>
              <a:cs typeface="Times New Roman" panose="02020603050405020304" pitchFamily="18" charset="0"/>
            </a:endParaRPr>
          </a:p>
          <a:p>
            <a:pPr marL="285750" lvl="0" indent="-285750" algn="just">
              <a:lnSpc>
                <a:spcPct val="107000"/>
              </a:lnSpc>
              <a:spcAft>
                <a:spcPts val="800"/>
              </a:spcAft>
              <a:buFont typeface="Wingdings" panose="05000000000000000000" pitchFamily="2" charset="2"/>
              <a:buChar char="§"/>
              <a:tabLst>
                <a:tab pos="1789113" algn="l"/>
              </a:tabLst>
            </a:pPr>
            <a:r>
              <a:rPr lang="fr-FR" sz="2200" dirty="0">
                <a:solidFill>
                  <a:schemeClr val="tx1"/>
                </a:solidFill>
                <a:effectLst/>
                <a:latin typeface="+mn-lt"/>
                <a:ea typeface="Calibri" panose="020F0502020204030204" pitchFamily="34" charset="0"/>
                <a:cs typeface="Times New Roman" panose="02020603050405020304" pitchFamily="18" charset="0"/>
              </a:rPr>
              <a:t>Si la simulation délivre à l’apprenant une réponse (feedback) en fonction de ses actions = </a:t>
            </a:r>
            <a:r>
              <a:rPr lang="fr-FR" sz="2200" b="1" dirty="0">
                <a:solidFill>
                  <a:srgbClr val="C00000"/>
                </a:solidFill>
                <a:effectLst/>
                <a:latin typeface="+mn-lt"/>
                <a:ea typeface="Calibri" panose="020F0502020204030204" pitchFamily="34" charset="0"/>
                <a:cs typeface="Times New Roman" panose="02020603050405020304" pitchFamily="18" charset="0"/>
              </a:rPr>
              <a:t>simulation active (ou interactive) </a:t>
            </a:r>
            <a:r>
              <a:rPr lang="fr-FR" sz="2200" dirty="0">
                <a:solidFill>
                  <a:schemeClr val="tx1"/>
                </a:solidFill>
                <a:effectLst/>
                <a:latin typeface="+mn-lt"/>
                <a:ea typeface="Calibri" panose="020F0502020204030204" pitchFamily="34" charset="0"/>
                <a:cs typeface="Times New Roman" panose="02020603050405020304" pitchFamily="18" charset="0"/>
              </a:rPr>
              <a:t>(vs. simulation passive). La dimension interactive de la simulation est à rapprocher de sa fidélité fonctionnelle ( &lt; réponses automatisées du simulateur et/ou interventions des formateurs suite aux actions des apprenants // reproduction des fonctionnalités du système).</a:t>
            </a:r>
            <a:endParaRPr lang="fr-BE" sz="2200" dirty="0">
              <a:solidFill>
                <a:schemeClr val="tx1"/>
              </a:solidFill>
              <a:effectLst/>
              <a:latin typeface="+mn-lt"/>
              <a:ea typeface="Calibri" panose="020F0502020204030204" pitchFamily="34" charset="0"/>
              <a:cs typeface="Times New Roman" panose="02020603050405020304" pitchFamily="18" charset="0"/>
            </a:endParaRPr>
          </a:p>
          <a:p>
            <a:pPr marL="0" lvl="1" indent="0" algn="just" fontAlgn="auto">
              <a:spcBef>
                <a:spcPts val="1200"/>
              </a:spcBef>
              <a:spcAft>
                <a:spcPts val="1200"/>
              </a:spcAft>
              <a:buClr>
                <a:schemeClr val="accent5"/>
              </a:buClr>
              <a:buNone/>
              <a:defRPr/>
            </a:pPr>
            <a:endParaRPr kumimoji="0" lang="fr-BE" sz="1800" b="0" i="0" u="none" strike="noStrike" kern="1200" cap="none" spc="0" normalizeH="0" baseline="0" noProof="0" dirty="0">
              <a:ln>
                <a:noFill/>
              </a:ln>
              <a:effectLst/>
              <a:uLnTx/>
              <a:uFillTx/>
              <a:latin typeface="Calibri" pitchFamily="34" charset="0"/>
              <a:cs typeface="Times New Roman" pitchFamily="18" charset="0"/>
            </a:endParaRPr>
          </a:p>
        </p:txBody>
      </p:sp>
      <p:sp>
        <p:nvSpPr>
          <p:cNvPr id="3" name="Titre 2">
            <a:extLst>
              <a:ext uri="{FF2B5EF4-FFF2-40B4-BE49-F238E27FC236}">
                <a16:creationId xmlns:a16="http://schemas.microsoft.com/office/drawing/2014/main" id="{8422603C-A572-7BC3-4006-A978A8776B0A}"/>
              </a:ext>
            </a:extLst>
          </p:cNvPr>
          <p:cNvSpPr>
            <a:spLocks noGrp="1"/>
          </p:cNvSpPr>
          <p:nvPr>
            <p:ph type="title"/>
          </p:nvPr>
        </p:nvSpPr>
        <p:spPr/>
        <p:txBody>
          <a:bodyPr/>
          <a:lstStyle/>
          <a:p>
            <a:r>
              <a:rPr lang="fr-FR" sz="3200" cap="small" dirty="0">
                <a:effectLst/>
                <a:latin typeface="+mj-lt"/>
                <a:ea typeface="Calibri" panose="020F0502020204030204" pitchFamily="34" charset="0"/>
                <a:cs typeface="Times New Roman" panose="02020603050405020304" pitchFamily="18" charset="0"/>
              </a:rPr>
              <a:t>Reproduction ou non du caractère dynamique </a:t>
            </a:r>
            <a:br>
              <a:rPr lang="fr-FR" sz="3200" cap="small" dirty="0">
                <a:effectLst/>
                <a:latin typeface="+mj-lt"/>
                <a:ea typeface="Calibri" panose="020F0502020204030204" pitchFamily="34" charset="0"/>
                <a:cs typeface="Times New Roman" panose="02020603050405020304" pitchFamily="18" charset="0"/>
              </a:rPr>
            </a:br>
            <a:r>
              <a:rPr lang="fr-FR" sz="3200" cap="small" dirty="0">
                <a:effectLst/>
                <a:latin typeface="+mj-lt"/>
                <a:ea typeface="Calibri" panose="020F0502020204030204" pitchFamily="34" charset="0"/>
                <a:cs typeface="Times New Roman" panose="02020603050405020304" pitchFamily="18" charset="0"/>
              </a:rPr>
              <a:t>de la situation de référence</a:t>
            </a:r>
            <a:endParaRPr lang="fr-BE" sz="3200" cap="small" dirty="0">
              <a:latin typeface="+mj-lt"/>
            </a:endParaRPr>
          </a:p>
        </p:txBody>
      </p:sp>
      <p:sp>
        <p:nvSpPr>
          <p:cNvPr id="4" name="Espace réservé du numéro de diapositive 3">
            <a:extLst>
              <a:ext uri="{FF2B5EF4-FFF2-40B4-BE49-F238E27FC236}">
                <a16:creationId xmlns:a16="http://schemas.microsoft.com/office/drawing/2014/main" id="{62C2AF37-DAA0-FF7E-77BD-8803F1EE0ED1}"/>
              </a:ext>
            </a:extLst>
          </p:cNvPr>
          <p:cNvSpPr>
            <a:spLocks noGrp="1"/>
          </p:cNvSpPr>
          <p:nvPr>
            <p:ph type="sldNum" sz="quarter" idx="10"/>
          </p:nvPr>
        </p:nvSpPr>
        <p:spPr/>
        <p:txBody>
          <a:bodyPr/>
          <a:lstStyle/>
          <a:p>
            <a:pPr>
              <a:defRPr/>
            </a:pPr>
            <a:fld id="{E84D0D07-BA6C-4CE2-85E1-215477AE30BF}" type="slidenum">
              <a:rPr lang="en-US" noProof="0" smtClean="0"/>
              <a:pPr>
                <a:defRPr/>
              </a:pPr>
              <a:t>9</a:t>
            </a:fld>
            <a:endParaRPr lang="en-US" noProof="0"/>
          </a:p>
        </p:txBody>
      </p:sp>
    </p:spTree>
    <p:extLst>
      <p:ext uri="{BB962C8B-B14F-4D97-AF65-F5344CB8AC3E}">
        <p14:creationId xmlns:p14="http://schemas.microsoft.com/office/powerpoint/2010/main" val="305282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anevas_umons_creactifs">
  <a:themeElements>
    <a:clrScheme name="UMons">
      <a:dk1>
        <a:sysClr val="windowText" lastClr="000000"/>
      </a:dk1>
      <a:lt1>
        <a:sysClr val="window" lastClr="FFFFFF"/>
      </a:lt1>
      <a:dk2>
        <a:srgbClr val="1F497D"/>
      </a:dk2>
      <a:lt2>
        <a:srgbClr val="EEECE1"/>
      </a:lt2>
      <a:accent1>
        <a:srgbClr val="00ABCC"/>
      </a:accent1>
      <a:accent2>
        <a:srgbClr val="C40C42"/>
      </a:accent2>
      <a:accent3>
        <a:srgbClr val="A5A5A5"/>
      </a:accent3>
      <a:accent4>
        <a:srgbClr val="94CD7E"/>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fontScale="92500" lnSpcReduction="10000"/>
      </a:bodyPr>
      <a:lstStyle>
        <a:defPPr marL="342900" marR="0" indent="-342900" algn="l" defTabSz="914400" rtl="0" eaLnBrk="0" fontAlgn="base" latinLnBrk="0" hangingPunct="0">
          <a:lnSpc>
            <a:spcPct val="100000"/>
          </a:lnSpc>
          <a:spcBef>
            <a:spcPct val="0"/>
          </a:spcBef>
          <a:spcAft>
            <a:spcPct val="0"/>
          </a:spcAft>
          <a:buClrTx/>
          <a:buSzTx/>
          <a:buFont typeface="Arial" pitchFamily="34" charset="0"/>
          <a:buNone/>
          <a:tabLst/>
          <a:defRPr kumimoji="0" sz="28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cf76f155ced4ddcb4097134ff3c332f xmlns="3f08ebd8-4c02-416a-8f9f-a7deeea40121">
      <Terms xmlns="http://schemas.microsoft.com/office/infopath/2007/PartnerControls"/>
    </lcf76f155ced4ddcb4097134ff3c332f>
    <TaxCatchAll xmlns="8177366a-bfb0-4f9d-ac54-4359509f1cf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9E0D9C0E50CB42B8AF51854D1AC557" ma:contentTypeVersion="20" ma:contentTypeDescription="Crée un document." ma:contentTypeScope="" ma:versionID="7408b4d814cba71307505352c0ea1fdf">
  <xsd:schema xmlns:xsd="http://www.w3.org/2001/XMLSchema" xmlns:xs="http://www.w3.org/2001/XMLSchema" xmlns:p="http://schemas.microsoft.com/office/2006/metadata/properties" xmlns:ns2="3f08ebd8-4c02-416a-8f9f-a7deeea40121" xmlns:ns3="8177366a-bfb0-4f9d-ac54-4359509f1cf7" targetNamespace="http://schemas.microsoft.com/office/2006/metadata/properties" ma:root="true" ma:fieldsID="668692f87221aa9fea05a3dc71d3614c" ns2:_="" ns3:_="">
    <xsd:import namespace="3f08ebd8-4c02-416a-8f9f-a7deeea40121"/>
    <xsd:import namespace="8177366a-bfb0-4f9d-ac54-4359509f1c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element ref="ns3:TaxCatchAll" minOccurs="0"/>
                <xsd:element ref="ns2:lcf76f155ced4ddcb4097134ff3c332f"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08ebd8-4c02-416a-8f9f-a7deeea401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9011953a-c381-489f-99f2-2153285bf29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177366a-bfb0-4f9d-ac54-4359509f1cf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b696ba5-49e0-49f1-83e9-4dcb5c6b35d7}" ma:internalName="TaxCatchAll" ma:showField="CatchAllData" ma:web="8177366a-bfb0-4f9d-ac54-4359509f1cf7">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CAB3CE-5A86-43DD-8A7C-A80DE9733629}">
  <ds:schemaRefs>
    <ds:schemaRef ds:uri="http://schemas.microsoft.com/office/infopath/2007/PartnerControls"/>
    <ds:schemaRef ds:uri="fdc56963-2591-4100-8c0d-3a2d8d21386e"/>
    <ds:schemaRef ds:uri="http://purl.org/dc/elements/1.1/"/>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c63c6155-2150-4348-a020-03587348884c"/>
    <ds:schemaRef ds:uri="http://purl.org/dc/dcmitype/"/>
    <ds:schemaRef ds:uri="http://purl.org/dc/terms/"/>
    <ds:schemaRef ds:uri="3f08ebd8-4c02-416a-8f9f-a7deeea40121"/>
    <ds:schemaRef ds:uri="8177366a-bfb0-4f9d-ac54-4359509f1cf7"/>
  </ds:schemaRefs>
</ds:datastoreItem>
</file>

<file path=customXml/itemProps2.xml><?xml version="1.0" encoding="utf-8"?>
<ds:datastoreItem xmlns:ds="http://schemas.openxmlformats.org/officeDocument/2006/customXml" ds:itemID="{E4EE8608-E519-401B-B52A-7D078351AF8F}">
  <ds:schemaRefs>
    <ds:schemaRef ds:uri="http://schemas.microsoft.com/sharepoint/v3/contenttype/forms"/>
  </ds:schemaRefs>
</ds:datastoreItem>
</file>

<file path=customXml/itemProps3.xml><?xml version="1.0" encoding="utf-8"?>
<ds:datastoreItem xmlns:ds="http://schemas.openxmlformats.org/officeDocument/2006/customXml" ds:itemID="{2C653DEF-AD6E-4296-8BAE-6ED51E51FB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08ebd8-4c02-416a-8f9f-a7deeea40121"/>
    <ds:schemaRef ds:uri="8177366a-bfb0-4f9d-ac54-4359509f1c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canevas_umons_crSIMPRO</Template>
  <TotalTime>376</TotalTime>
  <Words>2891</Words>
  <Application>Microsoft Office PowerPoint</Application>
  <PresentationFormat>Affichage à l'écran (4:3)</PresentationFormat>
  <Paragraphs>140</Paragraphs>
  <Slides>22</Slides>
  <Notes>0</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canevas_umons_creactifs</vt:lpstr>
      <vt:lpstr>La simulation dans la formation professionnelle</vt:lpstr>
      <vt:lpstr>simulation de situations de travail  à visée de formation professionnelle</vt:lpstr>
      <vt:lpstr> A visée de formation professionnelle  </vt:lpstr>
      <vt:lpstr>Simulation de situations de travail</vt:lpstr>
      <vt:lpstr> grande variété de ce type de simulation  et de leur usage sur le terrain </vt:lpstr>
      <vt:lpstr>Réalisme du simulateur </vt:lpstr>
      <vt:lpstr>Réalisme du simulateur </vt:lpstr>
      <vt:lpstr>Avec ou sans simulateur </vt:lpstr>
      <vt:lpstr>Reproduction ou non du caractère dynamique  de la situation de référence</vt:lpstr>
      <vt:lpstr> Buts de l’apprentissage par la simulation   </vt:lpstr>
      <vt:lpstr>Une question fondamentale : quelle qualité (efficacité) de ces pratiques de formation ? </vt:lpstr>
      <vt:lpstr>Présentation PowerPoint</vt:lpstr>
      <vt:lpstr>Présentation PowerPoint</vt:lpstr>
      <vt:lpstr>Présentation PowerPoint</vt:lpstr>
      <vt:lpstr>  Intérêt du cadre de l’exploitation  didactique des simulations  </vt:lpstr>
      <vt:lpstr>Présentation PowerPoint</vt:lpstr>
      <vt:lpstr>Présentation PowerPoint</vt:lpstr>
      <vt:lpstr>Présentation PowerPoint</vt:lpstr>
      <vt:lpstr>Présentation PowerPoint</vt:lpstr>
      <vt:lpstr>Présentation PowerPoint</vt:lpstr>
      <vt:lpstr>Présentation PowerPoint</vt:lpstr>
      <vt:lpstr>Quelques références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Exemple de titre</dc:title>
  <dc:creator>François ROCCA</dc:creator>
  <cp:lastModifiedBy>Agnès VAN DAELE</cp:lastModifiedBy>
  <cp:revision>4</cp:revision>
  <cp:lastPrinted>2023-01-02T11:10:40Z</cp:lastPrinted>
  <dcterms:created xsi:type="dcterms:W3CDTF">2022-02-02T13:55:02Z</dcterms:created>
  <dcterms:modified xsi:type="dcterms:W3CDTF">2023-03-14T14:36:38Z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10000</vt:r8>
  </property>
  <property fmtid="{D5CDD505-2E9C-101B-9397-08002B2CF9AE}" pid="3" name="ContentTypeId">
    <vt:lpwstr>0x010100AA9E0D9C0E50CB42B8AF51854D1AC557</vt:lpwstr>
  </property>
</Properties>
</file>