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charts/chartEx1.xml" ContentType="application/vnd.ms-office.chartex+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Ex2.xml" ContentType="application/vnd.ms-office.chartex+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handoutMasterIdLst>
    <p:handoutMasterId r:id="rId52"/>
  </p:handoutMasterIdLst>
  <p:sldIdLst>
    <p:sldId id="319" r:id="rId5"/>
    <p:sldId id="538" r:id="rId6"/>
    <p:sldId id="696" r:id="rId7"/>
    <p:sldId id="698" r:id="rId8"/>
    <p:sldId id="717" r:id="rId9"/>
    <p:sldId id="718" r:id="rId10"/>
    <p:sldId id="719" r:id="rId11"/>
    <p:sldId id="699" r:id="rId12"/>
    <p:sldId id="611" r:id="rId13"/>
    <p:sldId id="706" r:id="rId14"/>
    <p:sldId id="720" r:id="rId15"/>
    <p:sldId id="707" r:id="rId16"/>
    <p:sldId id="700" r:id="rId17"/>
    <p:sldId id="703" r:id="rId18"/>
    <p:sldId id="701" r:id="rId19"/>
    <p:sldId id="716" r:id="rId20"/>
    <p:sldId id="712" r:id="rId21"/>
    <p:sldId id="592" r:id="rId22"/>
    <p:sldId id="646" r:id="rId23"/>
    <p:sldId id="713" r:id="rId24"/>
    <p:sldId id="657" r:id="rId25"/>
    <p:sldId id="721" r:id="rId26"/>
    <p:sldId id="660" r:id="rId27"/>
    <p:sldId id="593" r:id="rId28"/>
    <p:sldId id="597" r:id="rId29"/>
    <p:sldId id="598" r:id="rId30"/>
    <p:sldId id="602" r:id="rId31"/>
    <p:sldId id="603" r:id="rId32"/>
    <p:sldId id="596" r:id="rId33"/>
    <p:sldId id="605" r:id="rId34"/>
    <p:sldId id="665" r:id="rId35"/>
    <p:sldId id="714" r:id="rId36"/>
    <p:sldId id="607" r:id="rId37"/>
    <p:sldId id="667" r:id="rId38"/>
    <p:sldId id="672" r:id="rId39"/>
    <p:sldId id="715" r:id="rId40"/>
    <p:sldId id="514" r:id="rId41"/>
    <p:sldId id="673" r:id="rId42"/>
    <p:sldId id="676" r:id="rId43"/>
    <p:sldId id="677" r:id="rId44"/>
    <p:sldId id="678" r:id="rId45"/>
    <p:sldId id="434" r:id="rId46"/>
    <p:sldId id="683" r:id="rId47"/>
    <p:sldId id="685" r:id="rId48"/>
    <p:sldId id="687" r:id="rId49"/>
    <p:sldId id="690" r:id="rId5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BF8C"/>
    <a:srgbClr val="263E65"/>
    <a:srgbClr val="020B53"/>
    <a:srgbClr val="FFFD78"/>
    <a:srgbClr val="A80039"/>
    <a:srgbClr val="00ABCC"/>
    <a:srgbClr val="C40C42"/>
    <a:srgbClr val="009193"/>
    <a:srgbClr val="969696"/>
    <a:srgbClr val="6AB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95" autoAdjust="0"/>
    <p:restoredTop sz="78395" autoAdjust="0"/>
  </p:normalViewPr>
  <p:slideViewPr>
    <p:cSldViewPr snapToGrid="0">
      <p:cViewPr>
        <p:scale>
          <a:sx n="103" d="100"/>
          <a:sy n="103" d="100"/>
        </p:scale>
        <p:origin x="832" y="-16"/>
      </p:cViewPr>
      <p:guideLst>
        <p:guide orient="horz" pos="2160"/>
        <p:guide pos="2880"/>
      </p:guideLst>
    </p:cSldViewPr>
  </p:slideViewPr>
  <p:notesTextViewPr>
    <p:cViewPr>
      <p:scale>
        <a:sx n="100" d="100"/>
        <a:sy n="100" d="100"/>
      </p:scale>
      <p:origin x="0" y="0"/>
    </p:cViewPr>
  </p:notesTextViewPr>
  <p:notesViewPr>
    <p:cSldViewPr snapToGrid="0">
      <p:cViewPr varScale="1">
        <p:scale>
          <a:sx n="87" d="100"/>
          <a:sy n="87" d="100"/>
        </p:scale>
        <p:origin x="384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file:////Users\valerieduvivier\Desktop\ET%20lunette\formateurs%20ET%20lunet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valerieduvivier/Desktop/ET%20lunette/formateurs%20ET%20lunet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valerieduvivier/Desktop/ET%20lunette/formateurs%20ET%20lunet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image" Target="../media/image38.emf"/><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oleObject" Target="file:////Users/valerieduvivier/Desktop/ET%20lunette/formateurs%20ET%20lunette.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Users/valerieduvivier/Desktop/ET%20lunette/formateurs%20ET%20lunet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valerieduvivier/Desktop/ET%20lunette/formateurs%20ET%20lunette.xlsx" TargetMode="External"/><Relationship Id="rId2" Type="http://schemas.microsoft.com/office/2011/relationships/chartColorStyle" Target="colors6.xml"/><Relationship Id="rId1" Type="http://schemas.microsoft.com/office/2011/relationships/chartStyle" Target="style6.xml"/></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Users/valerieduvivier/Desktop/ET%20lunette/formateurs%20ET%20lunette.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Users/valerieduvivier/Desktop/ET%20lunette/formateurs%20ET%20lunet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'Réflex.tt'!$F$39</c:f>
              <c:strCache>
                <c:ptCount val="1"/>
                <c:pt idx="0">
                  <c:v>G1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6"/>
                </a:solidFill>
                <a:prstDash val="sysDot"/>
              </a:ln>
              <a:effectLst/>
            </c:spPr>
            <c:trendlineType val="linear"/>
            <c:forward val="2"/>
            <c:dispRSqr val="0"/>
            <c:dispEq val="0"/>
          </c:trendline>
          <c:cat>
            <c:strRef>
              <c:f>'Réflex.tt'!$G$38:$S$38</c:f>
              <c:strCache>
                <c:ptCount val="11"/>
                <c:pt idx="0">
                  <c:v>Narrer</c:v>
                </c:pt>
                <c:pt idx="1">
                  <c:v>Questionner</c:v>
                </c:pt>
                <c:pt idx="2">
                  <c:v>Prendre conscience</c:v>
                </c:pt>
                <c:pt idx="3">
                  <c:v>Pointer le problème</c:v>
                </c:pt>
                <c:pt idx="4">
                  <c:v>Légitimer sa pratique référence</c:v>
                </c:pt>
                <c:pt idx="5">
                  <c:v>Evaluer sa pratique</c:v>
                </c:pt>
                <c:pt idx="6">
                  <c:v>Légitimer  ctxte et péda</c:v>
                </c:pt>
                <c:pt idx="7">
                  <c:v>Intentionnaliser</c:v>
                </c:pt>
                <c:pt idx="8">
                  <c:v>Diagnostiquer</c:v>
                </c:pt>
                <c:pt idx="9">
                  <c:v>Proposer et explorer une alternative</c:v>
                </c:pt>
                <c:pt idx="10">
                  <c:v>Théoriser</c:v>
                </c:pt>
              </c:strCache>
            </c:strRef>
          </c:cat>
          <c:val>
            <c:numRef>
              <c:f>'Réflex.tt'!$G$39:$S$39</c:f>
              <c:numCache>
                <c:formatCode>General</c:formatCode>
                <c:ptCount val="11"/>
                <c:pt idx="0">
                  <c:v>38</c:v>
                </c:pt>
                <c:pt idx="1">
                  <c:v>18</c:v>
                </c:pt>
                <c:pt idx="2">
                  <c:v>31</c:v>
                </c:pt>
                <c:pt idx="3">
                  <c:v>13</c:v>
                </c:pt>
                <c:pt idx="4">
                  <c:v>15</c:v>
                </c:pt>
                <c:pt idx="5">
                  <c:v>22</c:v>
                </c:pt>
                <c:pt idx="6">
                  <c:v>36</c:v>
                </c:pt>
                <c:pt idx="7">
                  <c:v>18</c:v>
                </c:pt>
                <c:pt idx="8">
                  <c:v>9</c:v>
                </c:pt>
                <c:pt idx="9">
                  <c:v>94</c:v>
                </c:pt>
                <c:pt idx="10">
                  <c:v>6</c:v>
                </c:pt>
              </c:numCache>
            </c:numRef>
          </c:val>
          <c:extLst>
            <c:ext xmlns:c16="http://schemas.microsoft.com/office/drawing/2014/chart" uri="{C3380CC4-5D6E-409C-BE32-E72D297353CC}">
              <c16:uniqueId val="{00000000-C6C9-984C-ACA6-FB2E86DA3ED1}"/>
            </c:ext>
          </c:extLst>
        </c:ser>
        <c:ser>
          <c:idx val="1"/>
          <c:order val="1"/>
          <c:tx>
            <c:strRef>
              <c:f>'Réflex.tt'!$F$40</c:f>
              <c:strCache>
                <c:ptCount val="1"/>
                <c:pt idx="0">
                  <c:v>G2 (%)</c:v>
                </c:pt>
              </c:strCache>
            </c:strRef>
          </c:tx>
          <c:spPr>
            <a:solidFill>
              <a:schemeClr val="accent5"/>
            </a:solidFill>
            <a:ln>
              <a:noFill/>
            </a:ln>
            <a:effectLst/>
          </c:spPr>
          <c:invertIfNegative val="0"/>
          <c:dLbls>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C9-984C-ACA6-FB2E86DA3ED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5"/>
                </a:solidFill>
                <a:prstDash val="sysDot"/>
              </a:ln>
              <a:effectLst/>
            </c:spPr>
            <c:trendlineType val="linear"/>
            <c:forward val="2"/>
            <c:dispRSqr val="0"/>
            <c:dispEq val="0"/>
          </c:trendline>
          <c:cat>
            <c:strRef>
              <c:f>'Réflex.tt'!$G$38:$S$38</c:f>
              <c:strCache>
                <c:ptCount val="11"/>
                <c:pt idx="0">
                  <c:v>Narrer</c:v>
                </c:pt>
                <c:pt idx="1">
                  <c:v>Questionner</c:v>
                </c:pt>
                <c:pt idx="2">
                  <c:v>Prendre conscience</c:v>
                </c:pt>
                <c:pt idx="3">
                  <c:v>Pointer le problème</c:v>
                </c:pt>
                <c:pt idx="4">
                  <c:v>Légitimer sa pratique référence</c:v>
                </c:pt>
                <c:pt idx="5">
                  <c:v>Evaluer sa pratique</c:v>
                </c:pt>
                <c:pt idx="6">
                  <c:v>Légitimer  ctxte et péda</c:v>
                </c:pt>
                <c:pt idx="7">
                  <c:v>Intentionnaliser</c:v>
                </c:pt>
                <c:pt idx="8">
                  <c:v>Diagnostiquer</c:v>
                </c:pt>
                <c:pt idx="9">
                  <c:v>Proposer et explorer une alternative</c:v>
                </c:pt>
                <c:pt idx="10">
                  <c:v>Théoriser</c:v>
                </c:pt>
              </c:strCache>
            </c:strRef>
          </c:cat>
          <c:val>
            <c:numRef>
              <c:f>'Réflex.tt'!$G$40:$S$40</c:f>
              <c:numCache>
                <c:formatCode>General</c:formatCode>
                <c:ptCount val="11"/>
                <c:pt idx="0">
                  <c:v>29.45</c:v>
                </c:pt>
                <c:pt idx="1">
                  <c:v>10.62</c:v>
                </c:pt>
                <c:pt idx="2">
                  <c:v>41.78</c:v>
                </c:pt>
                <c:pt idx="3">
                  <c:v>19.52</c:v>
                </c:pt>
                <c:pt idx="4">
                  <c:v>16.13</c:v>
                </c:pt>
                <c:pt idx="5">
                  <c:v>27.42</c:v>
                </c:pt>
                <c:pt idx="6">
                  <c:v>41.13</c:v>
                </c:pt>
                <c:pt idx="7">
                  <c:v>14.52</c:v>
                </c:pt>
                <c:pt idx="8">
                  <c:v>0.81</c:v>
                </c:pt>
                <c:pt idx="9">
                  <c:v>93.48</c:v>
                </c:pt>
                <c:pt idx="10">
                  <c:v>0</c:v>
                </c:pt>
              </c:numCache>
            </c:numRef>
          </c:val>
          <c:extLst>
            <c:ext xmlns:c16="http://schemas.microsoft.com/office/drawing/2014/chart" uri="{C3380CC4-5D6E-409C-BE32-E72D297353CC}">
              <c16:uniqueId val="{00000002-C6C9-984C-ACA6-FB2E86DA3ED1}"/>
            </c:ext>
          </c:extLst>
        </c:ser>
        <c:ser>
          <c:idx val="2"/>
          <c:order val="2"/>
          <c:tx>
            <c:strRef>
              <c:f>'Réflex.tt'!$F$41</c:f>
              <c:strCache>
                <c:ptCount val="1"/>
                <c:pt idx="0">
                  <c:v>G3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4"/>
                </a:solidFill>
                <a:prstDash val="sysDot"/>
              </a:ln>
              <a:effectLst/>
            </c:spPr>
            <c:trendlineType val="linear"/>
            <c:forward val="2"/>
            <c:dispRSqr val="0"/>
            <c:dispEq val="0"/>
          </c:trendline>
          <c:cat>
            <c:strRef>
              <c:f>'Réflex.tt'!$G$38:$S$38</c:f>
              <c:strCache>
                <c:ptCount val="11"/>
                <c:pt idx="0">
                  <c:v>Narrer</c:v>
                </c:pt>
                <c:pt idx="1">
                  <c:v>Questionner</c:v>
                </c:pt>
                <c:pt idx="2">
                  <c:v>Prendre conscience</c:v>
                </c:pt>
                <c:pt idx="3">
                  <c:v>Pointer le problème</c:v>
                </c:pt>
                <c:pt idx="4">
                  <c:v>Légitimer sa pratique référence</c:v>
                </c:pt>
                <c:pt idx="5">
                  <c:v>Evaluer sa pratique</c:v>
                </c:pt>
                <c:pt idx="6">
                  <c:v>Légitimer  ctxte et péda</c:v>
                </c:pt>
                <c:pt idx="7">
                  <c:v>Intentionnaliser</c:v>
                </c:pt>
                <c:pt idx="8">
                  <c:v>Diagnostiquer</c:v>
                </c:pt>
                <c:pt idx="9">
                  <c:v>Proposer et explorer une alternative</c:v>
                </c:pt>
                <c:pt idx="10">
                  <c:v>Théoriser</c:v>
                </c:pt>
              </c:strCache>
            </c:strRef>
          </c:cat>
          <c:val>
            <c:numRef>
              <c:f>'Réflex.tt'!$G$41:$S$41</c:f>
              <c:numCache>
                <c:formatCode>General</c:formatCode>
                <c:ptCount val="11"/>
                <c:pt idx="0">
                  <c:v>22.9</c:v>
                </c:pt>
                <c:pt idx="1">
                  <c:v>16.13</c:v>
                </c:pt>
                <c:pt idx="2">
                  <c:v>42.26</c:v>
                </c:pt>
                <c:pt idx="3">
                  <c:v>18.71</c:v>
                </c:pt>
                <c:pt idx="4">
                  <c:v>9.73</c:v>
                </c:pt>
                <c:pt idx="5">
                  <c:v>35.4</c:v>
                </c:pt>
                <c:pt idx="6">
                  <c:v>37.17</c:v>
                </c:pt>
                <c:pt idx="7">
                  <c:v>16.809999999999999</c:v>
                </c:pt>
                <c:pt idx="8">
                  <c:v>0.88</c:v>
                </c:pt>
                <c:pt idx="9">
                  <c:v>84.38</c:v>
                </c:pt>
                <c:pt idx="10">
                  <c:v>0</c:v>
                </c:pt>
              </c:numCache>
            </c:numRef>
          </c:val>
          <c:extLst>
            <c:ext xmlns:c16="http://schemas.microsoft.com/office/drawing/2014/chart" uri="{C3380CC4-5D6E-409C-BE32-E72D297353CC}">
              <c16:uniqueId val="{00000003-C6C9-984C-ACA6-FB2E86DA3ED1}"/>
            </c:ext>
          </c:extLst>
        </c:ser>
        <c:dLbls>
          <c:dLblPos val="outEnd"/>
          <c:showLegendKey val="0"/>
          <c:showVal val="1"/>
          <c:showCatName val="0"/>
          <c:showSerName val="0"/>
          <c:showPercent val="0"/>
          <c:showBubbleSize val="0"/>
        </c:dLbls>
        <c:gapWidth val="182"/>
        <c:axId val="900321744"/>
        <c:axId val="1535142080"/>
      </c:barChart>
      <c:catAx>
        <c:axId val="900321744"/>
        <c:scaling>
          <c:orientation val="minMax"/>
        </c:scaling>
        <c:delete val="0"/>
        <c:axPos val="l"/>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35142080"/>
        <c:crosses val="autoZero"/>
        <c:auto val="1"/>
        <c:lblAlgn val="ctr"/>
        <c:lblOffset val="100"/>
        <c:noMultiLvlLbl val="0"/>
      </c:catAx>
      <c:valAx>
        <c:axId val="1535142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00321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Répartition du niveau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radarChart>
        <c:radarStyle val="marker"/>
        <c:varyColors val="0"/>
        <c:ser>
          <c:idx val="0"/>
          <c:order val="0"/>
          <c:tx>
            <c:strRef>
              <c:f>'Réflex.tt'!$F$39</c:f>
              <c:strCache>
                <c:ptCount val="1"/>
                <c:pt idx="0">
                  <c:v>G1 (%)</c:v>
                </c:pt>
              </c:strCache>
            </c:strRef>
          </c:tx>
          <c:spPr>
            <a:ln w="28575" cap="rnd">
              <a:solidFill>
                <a:schemeClr val="accent1"/>
              </a:solidFill>
              <a:round/>
            </a:ln>
            <a:effectLst/>
          </c:spPr>
          <c:marker>
            <c:symbol val="none"/>
          </c:marker>
          <c:cat>
            <c:strRef>
              <c:f>'Réflex.tt'!$G$38:$J$38</c:f>
              <c:strCache>
                <c:ptCount val="4"/>
                <c:pt idx="0">
                  <c:v>Narrer</c:v>
                </c:pt>
                <c:pt idx="1">
                  <c:v>Questionner</c:v>
                </c:pt>
                <c:pt idx="2">
                  <c:v>Prendre conscience</c:v>
                </c:pt>
                <c:pt idx="3">
                  <c:v>Pointer le problème</c:v>
                </c:pt>
              </c:strCache>
            </c:strRef>
          </c:cat>
          <c:val>
            <c:numRef>
              <c:f>'Réflex.tt'!$G$39:$J$39</c:f>
              <c:numCache>
                <c:formatCode>General</c:formatCode>
                <c:ptCount val="4"/>
                <c:pt idx="0">
                  <c:v>38</c:v>
                </c:pt>
                <c:pt idx="1">
                  <c:v>18</c:v>
                </c:pt>
                <c:pt idx="2">
                  <c:v>31</c:v>
                </c:pt>
                <c:pt idx="3">
                  <c:v>13</c:v>
                </c:pt>
              </c:numCache>
            </c:numRef>
          </c:val>
          <c:extLst>
            <c:ext xmlns:c16="http://schemas.microsoft.com/office/drawing/2014/chart" uri="{C3380CC4-5D6E-409C-BE32-E72D297353CC}">
              <c16:uniqueId val="{00000000-907C-CE42-9F7A-018DE377643A}"/>
            </c:ext>
          </c:extLst>
        </c:ser>
        <c:ser>
          <c:idx val="1"/>
          <c:order val="1"/>
          <c:tx>
            <c:strRef>
              <c:f>'Réflex.tt'!$F$40</c:f>
              <c:strCache>
                <c:ptCount val="1"/>
                <c:pt idx="0">
                  <c:v>G2 (%)</c:v>
                </c:pt>
              </c:strCache>
            </c:strRef>
          </c:tx>
          <c:spPr>
            <a:ln w="28575" cap="rnd">
              <a:solidFill>
                <a:schemeClr val="accent2"/>
              </a:solidFill>
              <a:round/>
            </a:ln>
            <a:effectLst/>
          </c:spPr>
          <c:marker>
            <c:symbol val="none"/>
          </c:marker>
          <c:cat>
            <c:strRef>
              <c:f>'Réflex.tt'!$G$38:$J$38</c:f>
              <c:strCache>
                <c:ptCount val="4"/>
                <c:pt idx="0">
                  <c:v>Narrer</c:v>
                </c:pt>
                <c:pt idx="1">
                  <c:v>Questionner</c:v>
                </c:pt>
                <c:pt idx="2">
                  <c:v>Prendre conscience</c:v>
                </c:pt>
                <c:pt idx="3">
                  <c:v>Pointer le problème</c:v>
                </c:pt>
              </c:strCache>
            </c:strRef>
          </c:cat>
          <c:val>
            <c:numRef>
              <c:f>'Réflex.tt'!$G$40:$J$40</c:f>
              <c:numCache>
                <c:formatCode>General</c:formatCode>
                <c:ptCount val="4"/>
                <c:pt idx="0">
                  <c:v>29.45</c:v>
                </c:pt>
                <c:pt idx="1">
                  <c:v>10.62</c:v>
                </c:pt>
                <c:pt idx="2">
                  <c:v>41.78</c:v>
                </c:pt>
                <c:pt idx="3">
                  <c:v>19.52</c:v>
                </c:pt>
              </c:numCache>
            </c:numRef>
          </c:val>
          <c:extLst>
            <c:ext xmlns:c16="http://schemas.microsoft.com/office/drawing/2014/chart" uri="{C3380CC4-5D6E-409C-BE32-E72D297353CC}">
              <c16:uniqueId val="{00000001-907C-CE42-9F7A-018DE377643A}"/>
            </c:ext>
          </c:extLst>
        </c:ser>
        <c:ser>
          <c:idx val="2"/>
          <c:order val="2"/>
          <c:tx>
            <c:strRef>
              <c:f>'Réflex.tt'!$F$41</c:f>
              <c:strCache>
                <c:ptCount val="1"/>
                <c:pt idx="0">
                  <c:v>G3 (%)</c:v>
                </c:pt>
              </c:strCache>
            </c:strRef>
          </c:tx>
          <c:spPr>
            <a:ln w="28575" cap="rnd">
              <a:solidFill>
                <a:schemeClr val="accent3"/>
              </a:solidFill>
              <a:round/>
            </a:ln>
            <a:effectLst/>
          </c:spPr>
          <c:marker>
            <c:symbol val="none"/>
          </c:marker>
          <c:cat>
            <c:strRef>
              <c:f>'Réflex.tt'!$G$38:$J$38</c:f>
              <c:strCache>
                <c:ptCount val="4"/>
                <c:pt idx="0">
                  <c:v>Narrer</c:v>
                </c:pt>
                <c:pt idx="1">
                  <c:v>Questionner</c:v>
                </c:pt>
                <c:pt idx="2">
                  <c:v>Prendre conscience</c:v>
                </c:pt>
                <c:pt idx="3">
                  <c:v>Pointer le problème</c:v>
                </c:pt>
              </c:strCache>
            </c:strRef>
          </c:cat>
          <c:val>
            <c:numRef>
              <c:f>'Réflex.tt'!$G$41:$J$41</c:f>
              <c:numCache>
                <c:formatCode>General</c:formatCode>
                <c:ptCount val="4"/>
                <c:pt idx="0">
                  <c:v>22.9</c:v>
                </c:pt>
                <c:pt idx="1">
                  <c:v>16.13</c:v>
                </c:pt>
                <c:pt idx="2">
                  <c:v>42.26</c:v>
                </c:pt>
                <c:pt idx="3">
                  <c:v>18.71</c:v>
                </c:pt>
              </c:numCache>
            </c:numRef>
          </c:val>
          <c:extLst>
            <c:ext xmlns:c16="http://schemas.microsoft.com/office/drawing/2014/chart" uri="{C3380CC4-5D6E-409C-BE32-E72D297353CC}">
              <c16:uniqueId val="{00000002-907C-CE42-9F7A-018DE377643A}"/>
            </c:ext>
          </c:extLst>
        </c:ser>
        <c:dLbls>
          <c:showLegendKey val="0"/>
          <c:showVal val="0"/>
          <c:showCatName val="0"/>
          <c:showSerName val="0"/>
          <c:showPercent val="0"/>
          <c:showBubbleSize val="0"/>
        </c:dLbls>
        <c:axId val="1234081472"/>
        <c:axId val="1234134160"/>
      </c:radarChart>
      <c:catAx>
        <c:axId val="123408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34134160"/>
        <c:crosses val="autoZero"/>
        <c:auto val="1"/>
        <c:lblAlgn val="ctr"/>
        <c:lblOffset val="100"/>
        <c:noMultiLvlLbl val="0"/>
      </c:catAx>
      <c:valAx>
        <c:axId val="1234134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34081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Répartition du niveau 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radarChart>
        <c:radarStyle val="marker"/>
        <c:varyColors val="0"/>
        <c:ser>
          <c:idx val="0"/>
          <c:order val="0"/>
          <c:spPr>
            <a:ln w="28575" cap="rnd">
              <a:solidFill>
                <a:schemeClr val="accent1"/>
              </a:solidFill>
              <a:round/>
            </a:ln>
            <a:effectLst/>
          </c:spPr>
          <c:marker>
            <c:symbol val="none"/>
          </c:marker>
          <c:cat>
            <c:strRef>
              <c:f>'Réflex.tt'!$L$38:$P$38</c:f>
              <c:strCache>
                <c:ptCount val="5"/>
                <c:pt idx="0">
                  <c:v>Légitimer sa pratique référence</c:v>
                </c:pt>
                <c:pt idx="1">
                  <c:v>Evaluer sa pratique</c:v>
                </c:pt>
                <c:pt idx="2">
                  <c:v>Légitimer  ctxte et péda</c:v>
                </c:pt>
                <c:pt idx="3">
                  <c:v>Intentionnaliser</c:v>
                </c:pt>
                <c:pt idx="4">
                  <c:v>Diagnostiquer</c:v>
                </c:pt>
              </c:strCache>
            </c:strRef>
          </c:cat>
          <c:val>
            <c:numRef>
              <c:f>'Réflex.tt'!$L$39:$P$39</c:f>
              <c:numCache>
                <c:formatCode>General</c:formatCode>
                <c:ptCount val="5"/>
                <c:pt idx="0">
                  <c:v>15</c:v>
                </c:pt>
                <c:pt idx="1">
                  <c:v>22</c:v>
                </c:pt>
                <c:pt idx="2">
                  <c:v>36</c:v>
                </c:pt>
                <c:pt idx="3">
                  <c:v>18</c:v>
                </c:pt>
                <c:pt idx="4">
                  <c:v>9</c:v>
                </c:pt>
              </c:numCache>
            </c:numRef>
          </c:val>
          <c:extLst>
            <c:ext xmlns:c16="http://schemas.microsoft.com/office/drawing/2014/chart" uri="{C3380CC4-5D6E-409C-BE32-E72D297353CC}">
              <c16:uniqueId val="{00000000-0502-9B43-8185-DDD795941118}"/>
            </c:ext>
          </c:extLst>
        </c:ser>
        <c:ser>
          <c:idx val="1"/>
          <c:order val="1"/>
          <c:spPr>
            <a:ln w="28575" cap="rnd">
              <a:solidFill>
                <a:schemeClr val="accent2"/>
              </a:solidFill>
              <a:round/>
            </a:ln>
            <a:effectLst/>
          </c:spPr>
          <c:marker>
            <c:symbol val="none"/>
          </c:marker>
          <c:cat>
            <c:strRef>
              <c:f>'Réflex.tt'!$L$38:$P$38</c:f>
              <c:strCache>
                <c:ptCount val="5"/>
                <c:pt idx="0">
                  <c:v>Légitimer sa pratique référence</c:v>
                </c:pt>
                <c:pt idx="1">
                  <c:v>Evaluer sa pratique</c:v>
                </c:pt>
                <c:pt idx="2">
                  <c:v>Légitimer  ctxte et péda</c:v>
                </c:pt>
                <c:pt idx="3">
                  <c:v>Intentionnaliser</c:v>
                </c:pt>
                <c:pt idx="4">
                  <c:v>Diagnostiquer</c:v>
                </c:pt>
              </c:strCache>
            </c:strRef>
          </c:cat>
          <c:val>
            <c:numRef>
              <c:f>'Réflex.tt'!$L$40:$P$40</c:f>
              <c:numCache>
                <c:formatCode>General</c:formatCode>
                <c:ptCount val="5"/>
                <c:pt idx="0">
                  <c:v>16.13</c:v>
                </c:pt>
                <c:pt idx="1">
                  <c:v>27.42</c:v>
                </c:pt>
                <c:pt idx="2">
                  <c:v>41.13</c:v>
                </c:pt>
                <c:pt idx="3">
                  <c:v>14.52</c:v>
                </c:pt>
                <c:pt idx="4">
                  <c:v>0.81</c:v>
                </c:pt>
              </c:numCache>
            </c:numRef>
          </c:val>
          <c:extLst>
            <c:ext xmlns:c16="http://schemas.microsoft.com/office/drawing/2014/chart" uri="{C3380CC4-5D6E-409C-BE32-E72D297353CC}">
              <c16:uniqueId val="{00000001-0502-9B43-8185-DDD795941118}"/>
            </c:ext>
          </c:extLst>
        </c:ser>
        <c:ser>
          <c:idx val="2"/>
          <c:order val="2"/>
          <c:spPr>
            <a:ln w="28575" cap="rnd">
              <a:solidFill>
                <a:schemeClr val="accent3"/>
              </a:solidFill>
              <a:round/>
            </a:ln>
            <a:effectLst/>
          </c:spPr>
          <c:marker>
            <c:symbol val="none"/>
          </c:marker>
          <c:cat>
            <c:strRef>
              <c:f>'Réflex.tt'!$L$38:$P$38</c:f>
              <c:strCache>
                <c:ptCount val="5"/>
                <c:pt idx="0">
                  <c:v>Légitimer sa pratique référence</c:v>
                </c:pt>
                <c:pt idx="1">
                  <c:v>Evaluer sa pratique</c:v>
                </c:pt>
                <c:pt idx="2">
                  <c:v>Légitimer  ctxte et péda</c:v>
                </c:pt>
                <c:pt idx="3">
                  <c:v>Intentionnaliser</c:v>
                </c:pt>
                <c:pt idx="4">
                  <c:v>Diagnostiquer</c:v>
                </c:pt>
              </c:strCache>
            </c:strRef>
          </c:cat>
          <c:val>
            <c:numRef>
              <c:f>'Réflex.tt'!$L$41:$P$41</c:f>
              <c:numCache>
                <c:formatCode>General</c:formatCode>
                <c:ptCount val="5"/>
                <c:pt idx="0">
                  <c:v>9.73</c:v>
                </c:pt>
                <c:pt idx="1">
                  <c:v>35.4</c:v>
                </c:pt>
                <c:pt idx="2">
                  <c:v>37.17</c:v>
                </c:pt>
                <c:pt idx="3">
                  <c:v>16.809999999999999</c:v>
                </c:pt>
                <c:pt idx="4">
                  <c:v>0.88</c:v>
                </c:pt>
              </c:numCache>
            </c:numRef>
          </c:val>
          <c:extLst>
            <c:ext xmlns:c16="http://schemas.microsoft.com/office/drawing/2014/chart" uri="{C3380CC4-5D6E-409C-BE32-E72D297353CC}">
              <c16:uniqueId val="{00000002-0502-9B43-8185-DDD795941118}"/>
            </c:ext>
          </c:extLst>
        </c:ser>
        <c:dLbls>
          <c:showLegendKey val="0"/>
          <c:showVal val="0"/>
          <c:showCatName val="0"/>
          <c:showSerName val="0"/>
          <c:showPercent val="0"/>
          <c:showBubbleSize val="0"/>
        </c:dLbls>
        <c:axId val="1352281600"/>
        <c:axId val="1471727552"/>
      </c:radarChart>
      <c:catAx>
        <c:axId val="135228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71727552"/>
        <c:crosses val="autoZero"/>
        <c:auto val="1"/>
        <c:lblAlgn val="ctr"/>
        <c:lblOffset val="100"/>
        <c:noMultiLvlLbl val="0"/>
      </c:catAx>
      <c:valAx>
        <c:axId val="147172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522816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600" b="1">
                <a:solidFill>
                  <a:schemeClr val="accent2"/>
                </a:solidFill>
              </a:rPr>
              <a:t>Niveau 3 réflexivité </a:t>
            </a:r>
            <a:endParaRPr lang="fr-FR">
              <a:solidFill>
                <a:schemeClr val="accent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'Réflex.tt'!$R$38</c:f>
              <c:strCache>
                <c:ptCount val="1"/>
                <c:pt idx="0">
                  <c:v>Proposer et explorer une alternative</c:v>
                </c:pt>
              </c:strCache>
            </c:strRef>
          </c:tx>
          <c:spPr>
            <a:solidFill>
              <a:schemeClr val="accent3"/>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extLst>
              <c:ext xmlns:c16="http://schemas.microsoft.com/office/drawing/2014/chart" uri="{C3380CC4-5D6E-409C-BE32-E72D297353CC}">
                <c16:uniqueId val="{00000003-DCAA-894E-BD40-45430FDF9F8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'Réflex.tt'!$R$39:$R$41</c:f>
              <c:numCache>
                <c:formatCode>General</c:formatCode>
                <c:ptCount val="3"/>
                <c:pt idx="0">
                  <c:v>94</c:v>
                </c:pt>
                <c:pt idx="1">
                  <c:v>93.48</c:v>
                </c:pt>
                <c:pt idx="2">
                  <c:v>84.38</c:v>
                </c:pt>
              </c:numCache>
            </c:numRef>
          </c:val>
          <c:extLst>
            <c:ext xmlns:c15="http://schemas.microsoft.com/office/drawing/2012/chart" uri="{02D57815-91ED-43cb-92C2-25804820EDAC}">
              <c15:filteredCategoryTitle>
                <c15:cat>
                  <c:multiLvlStrRef>
                    <c:extLst>
                      <c:ext uri="{02D57815-91ED-43cb-92C2-25804820EDAC}">
                        <c15:formulaRef>
                          <c15:sqref>'Réflex.tt'!$Q$39:$Q$41</c15:sqref>
                        </c15:formulaRef>
                      </c:ext>
                    </c:extLst>
                  </c:multiLvlStrRef>
                </c15:cat>
              </c15:filteredCategoryTitle>
            </c:ext>
            <c:ext xmlns:c16="http://schemas.microsoft.com/office/drawing/2014/chart" uri="{C3380CC4-5D6E-409C-BE32-E72D297353CC}">
              <c16:uniqueId val="{00000000-DCAA-894E-BD40-45430FDF9F8D}"/>
            </c:ext>
          </c:extLst>
        </c:ser>
        <c:ser>
          <c:idx val="1"/>
          <c:order val="1"/>
          <c:tx>
            <c:strRef>
              <c:f>'Réflex.tt'!$S$38</c:f>
              <c:strCache>
                <c:ptCount val="1"/>
                <c:pt idx="0">
                  <c:v>Théoriser</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'Réflex.tt'!$S$39:$S$41</c:f>
              <c:numCache>
                <c:formatCode>General</c:formatCode>
                <c:ptCount val="3"/>
                <c:pt idx="0">
                  <c:v>6</c:v>
                </c:pt>
                <c:pt idx="1">
                  <c:v>0</c:v>
                </c:pt>
                <c:pt idx="2">
                  <c:v>0</c:v>
                </c:pt>
              </c:numCache>
            </c:numRef>
          </c:val>
          <c:extLst>
            <c:ext xmlns:c15="http://schemas.microsoft.com/office/drawing/2012/chart" uri="{02D57815-91ED-43cb-92C2-25804820EDAC}">
              <c15:filteredCategoryTitle>
                <c15:cat>
                  <c:multiLvlStrRef>
                    <c:extLst>
                      <c:ext uri="{02D57815-91ED-43cb-92C2-25804820EDAC}">
                        <c15:formulaRef>
                          <c15:sqref>'Réflex.tt'!$Q$39:$Q$41</c15:sqref>
                        </c15:formulaRef>
                      </c:ext>
                    </c:extLst>
                  </c:multiLvlStrRef>
                </c15:cat>
              </c15:filteredCategoryTitle>
            </c:ext>
            <c:ext xmlns:c16="http://schemas.microsoft.com/office/drawing/2014/chart" uri="{C3380CC4-5D6E-409C-BE32-E72D297353CC}">
              <c16:uniqueId val="{00000001-DCAA-894E-BD40-45430FDF9F8D}"/>
            </c:ext>
          </c:extLst>
        </c:ser>
        <c:dLbls>
          <c:dLblPos val="outEnd"/>
          <c:showLegendKey val="0"/>
          <c:showVal val="1"/>
          <c:showCatName val="0"/>
          <c:showSerName val="0"/>
          <c:showPercent val="0"/>
          <c:showBubbleSize val="0"/>
        </c:dLbls>
        <c:gapWidth val="219"/>
        <c:overlap val="-27"/>
        <c:axId val="757507984"/>
        <c:axId val="757425136"/>
      </c:barChart>
      <c:catAx>
        <c:axId val="75750798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7425136"/>
        <c:crosses val="autoZero"/>
        <c:auto val="1"/>
        <c:lblAlgn val="ctr"/>
        <c:lblOffset val="100"/>
        <c:noMultiLvlLbl val="0"/>
      </c:catAx>
      <c:valAx>
        <c:axId val="757425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75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b="1">
                <a:solidFill>
                  <a:schemeClr val="accent2"/>
                </a:solidFill>
              </a:rPr>
              <a:t>Niveau 1 avec et sans cible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radarChart>
        <c:radarStyle val="marker"/>
        <c:varyColors val="0"/>
        <c:ser>
          <c:idx val="0"/>
          <c:order val="0"/>
          <c:tx>
            <c:strRef>
              <c:f>'Réflex.tt'!$F$48</c:f>
              <c:strCache>
                <c:ptCount val="1"/>
                <c:pt idx="0">
                  <c:v>2 avec cible</c:v>
                </c:pt>
              </c:strCache>
            </c:strRef>
          </c:tx>
          <c:spPr>
            <a:ln w="28575" cap="rnd">
              <a:solidFill>
                <a:schemeClr val="accent1"/>
              </a:solidFill>
              <a:round/>
            </a:ln>
            <a:effectLst/>
          </c:spPr>
          <c:marker>
            <c:symbol val="none"/>
          </c:marker>
          <c:cat>
            <c:strRef>
              <c:f>'Réflex.tt'!$G$47:$J$47</c:f>
              <c:strCache>
                <c:ptCount val="4"/>
                <c:pt idx="0">
                  <c:v>Narrer</c:v>
                </c:pt>
                <c:pt idx="1">
                  <c:v>Questionner</c:v>
                </c:pt>
                <c:pt idx="2">
                  <c:v>Prendre conscience</c:v>
                </c:pt>
                <c:pt idx="3">
                  <c:v>Pointer le problème</c:v>
                </c:pt>
              </c:strCache>
            </c:strRef>
          </c:cat>
          <c:val>
            <c:numRef>
              <c:f>'Réflex.tt'!$G$48:$J$48</c:f>
              <c:numCache>
                <c:formatCode>0.00</c:formatCode>
                <c:ptCount val="4"/>
                <c:pt idx="0">
                  <c:v>10.51</c:v>
                </c:pt>
                <c:pt idx="1">
                  <c:v>3.085</c:v>
                </c:pt>
                <c:pt idx="2">
                  <c:v>5.14</c:v>
                </c:pt>
                <c:pt idx="3">
                  <c:v>7.8250000000000002</c:v>
                </c:pt>
              </c:numCache>
            </c:numRef>
          </c:val>
          <c:extLst>
            <c:ext xmlns:c16="http://schemas.microsoft.com/office/drawing/2014/chart" uri="{C3380CC4-5D6E-409C-BE32-E72D297353CC}">
              <c16:uniqueId val="{00000000-CAF3-6843-B886-17966EB88804}"/>
            </c:ext>
          </c:extLst>
        </c:ser>
        <c:ser>
          <c:idx val="1"/>
          <c:order val="1"/>
          <c:tx>
            <c:strRef>
              <c:f>'Réflex.tt'!$F$49</c:f>
              <c:strCache>
                <c:ptCount val="1"/>
                <c:pt idx="0">
                  <c:v>2 sans cible</c:v>
                </c:pt>
              </c:strCache>
            </c:strRef>
          </c:tx>
          <c:spPr>
            <a:ln w="28575" cap="rnd">
              <a:solidFill>
                <a:schemeClr val="accent2"/>
              </a:solidFill>
              <a:round/>
            </a:ln>
            <a:effectLst/>
          </c:spPr>
          <c:marker>
            <c:symbol val="none"/>
          </c:marker>
          <c:cat>
            <c:strRef>
              <c:f>'Réflex.tt'!$G$47:$J$47</c:f>
              <c:strCache>
                <c:ptCount val="4"/>
                <c:pt idx="0">
                  <c:v>Narrer</c:v>
                </c:pt>
                <c:pt idx="1">
                  <c:v>Questionner</c:v>
                </c:pt>
                <c:pt idx="2">
                  <c:v>Prendre conscience</c:v>
                </c:pt>
                <c:pt idx="3">
                  <c:v>Pointer le problème</c:v>
                </c:pt>
              </c:strCache>
            </c:strRef>
          </c:cat>
          <c:val>
            <c:numRef>
              <c:f>'Réflex.tt'!$G$49:$J$49</c:f>
              <c:numCache>
                <c:formatCode>0.00</c:formatCode>
                <c:ptCount val="4"/>
                <c:pt idx="0">
                  <c:v>11.253333333333332</c:v>
                </c:pt>
                <c:pt idx="1">
                  <c:v>10.700000000000001</c:v>
                </c:pt>
                <c:pt idx="2">
                  <c:v>12.65</c:v>
                </c:pt>
                <c:pt idx="3">
                  <c:v>11.303333333333335</c:v>
                </c:pt>
              </c:numCache>
            </c:numRef>
          </c:val>
          <c:extLst>
            <c:ext xmlns:c16="http://schemas.microsoft.com/office/drawing/2014/chart" uri="{C3380CC4-5D6E-409C-BE32-E72D297353CC}">
              <c16:uniqueId val="{00000001-CAF3-6843-B886-17966EB88804}"/>
            </c:ext>
          </c:extLst>
        </c:ser>
        <c:ser>
          <c:idx val="2"/>
          <c:order val="2"/>
          <c:tx>
            <c:strRef>
              <c:f>'Réflex.tt'!$F$50</c:f>
              <c:strCache>
                <c:ptCount val="1"/>
                <c:pt idx="0">
                  <c:v>3 avec cible</c:v>
                </c:pt>
              </c:strCache>
            </c:strRef>
          </c:tx>
          <c:spPr>
            <a:ln w="28575" cap="rnd">
              <a:solidFill>
                <a:schemeClr val="accent3"/>
              </a:solidFill>
              <a:round/>
            </a:ln>
            <a:effectLst/>
          </c:spPr>
          <c:marker>
            <c:symbol val="none"/>
          </c:marker>
          <c:cat>
            <c:strRef>
              <c:f>'Réflex.tt'!$G$47:$J$47</c:f>
              <c:strCache>
                <c:ptCount val="4"/>
                <c:pt idx="0">
                  <c:v>Narrer</c:v>
                </c:pt>
                <c:pt idx="1">
                  <c:v>Questionner</c:v>
                </c:pt>
                <c:pt idx="2">
                  <c:v>Prendre conscience</c:v>
                </c:pt>
                <c:pt idx="3">
                  <c:v>Pointer le problème</c:v>
                </c:pt>
              </c:strCache>
            </c:strRef>
          </c:cat>
          <c:val>
            <c:numRef>
              <c:f>'Réflex.tt'!$G$50:$J$50</c:f>
              <c:numCache>
                <c:formatCode>0.00</c:formatCode>
                <c:ptCount val="4"/>
                <c:pt idx="0">
                  <c:v>15.605</c:v>
                </c:pt>
                <c:pt idx="1">
                  <c:v>13.58</c:v>
                </c:pt>
                <c:pt idx="2">
                  <c:v>19.170000000000002</c:v>
                </c:pt>
                <c:pt idx="3">
                  <c:v>17.824999999999999</c:v>
                </c:pt>
              </c:numCache>
            </c:numRef>
          </c:val>
          <c:extLst>
            <c:ext xmlns:c16="http://schemas.microsoft.com/office/drawing/2014/chart" uri="{C3380CC4-5D6E-409C-BE32-E72D297353CC}">
              <c16:uniqueId val="{00000002-CAF3-6843-B886-17966EB88804}"/>
            </c:ext>
          </c:extLst>
        </c:ser>
        <c:ser>
          <c:idx val="3"/>
          <c:order val="3"/>
          <c:tx>
            <c:strRef>
              <c:f>'Réflex.tt'!$F$51</c:f>
              <c:strCache>
                <c:ptCount val="1"/>
                <c:pt idx="0">
                  <c:v>3 sans cible</c:v>
                </c:pt>
              </c:strCache>
            </c:strRef>
          </c:tx>
          <c:spPr>
            <a:ln w="28575" cap="rnd">
              <a:solidFill>
                <a:schemeClr val="accent4"/>
              </a:solidFill>
              <a:round/>
            </a:ln>
            <a:effectLst/>
          </c:spPr>
          <c:marker>
            <c:symbol val="none"/>
          </c:marker>
          <c:cat>
            <c:strRef>
              <c:f>'Réflex.tt'!$G$47:$J$47</c:f>
              <c:strCache>
                <c:ptCount val="4"/>
                <c:pt idx="0">
                  <c:v>Narrer</c:v>
                </c:pt>
                <c:pt idx="1">
                  <c:v>Questionner</c:v>
                </c:pt>
                <c:pt idx="2">
                  <c:v>Prendre conscience</c:v>
                </c:pt>
                <c:pt idx="3">
                  <c:v>Pointer le problème</c:v>
                </c:pt>
              </c:strCache>
            </c:strRef>
          </c:cat>
          <c:val>
            <c:numRef>
              <c:f>'Réflex.tt'!$G$51:$J$51</c:f>
              <c:numCache>
                <c:formatCode>0.00</c:formatCode>
                <c:ptCount val="4"/>
                <c:pt idx="0">
                  <c:v>7.0049999999999999</c:v>
                </c:pt>
                <c:pt idx="1">
                  <c:v>17.285</c:v>
                </c:pt>
                <c:pt idx="2">
                  <c:v>6.7149999999999999</c:v>
                </c:pt>
                <c:pt idx="3">
                  <c:v>7.3900000000000006</c:v>
                </c:pt>
              </c:numCache>
            </c:numRef>
          </c:val>
          <c:extLst>
            <c:ext xmlns:c16="http://schemas.microsoft.com/office/drawing/2014/chart" uri="{C3380CC4-5D6E-409C-BE32-E72D297353CC}">
              <c16:uniqueId val="{00000003-CAF3-6843-B886-17966EB88804}"/>
            </c:ext>
          </c:extLst>
        </c:ser>
        <c:dLbls>
          <c:showLegendKey val="0"/>
          <c:showVal val="0"/>
          <c:showCatName val="0"/>
          <c:showSerName val="0"/>
          <c:showPercent val="0"/>
          <c:showBubbleSize val="0"/>
        </c:dLbls>
        <c:axId val="1854252815"/>
        <c:axId val="1854584527"/>
      </c:radarChart>
      <c:catAx>
        <c:axId val="185425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54584527"/>
        <c:crosses val="autoZero"/>
        <c:auto val="1"/>
        <c:lblAlgn val="ctr"/>
        <c:lblOffset val="100"/>
        <c:noMultiLvlLbl val="0"/>
      </c:catAx>
      <c:valAx>
        <c:axId val="18545845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85425281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cat>
            <c:strRef>
              <c:f>'Réflex.tt'!$L$47:$P$47</c:f>
              <c:strCache>
                <c:ptCount val="5"/>
                <c:pt idx="0">
                  <c:v>Légitimer sa pratique référence</c:v>
                </c:pt>
                <c:pt idx="1">
                  <c:v>Evaluer sa pratique</c:v>
                </c:pt>
                <c:pt idx="2">
                  <c:v>Légitimer  ctxte et péda</c:v>
                </c:pt>
                <c:pt idx="3">
                  <c:v>Intentionnaliser</c:v>
                </c:pt>
                <c:pt idx="4">
                  <c:v>Diagnostiquer</c:v>
                </c:pt>
              </c:strCache>
            </c:strRef>
          </c:cat>
          <c:val>
            <c:numRef>
              <c:f>'Réflex.tt'!$L$48:$P$48</c:f>
              <c:numCache>
                <c:formatCode>0.00</c:formatCode>
                <c:ptCount val="5"/>
                <c:pt idx="0">
                  <c:v>6.7550000000000008</c:v>
                </c:pt>
                <c:pt idx="1">
                  <c:v>12.365</c:v>
                </c:pt>
                <c:pt idx="2">
                  <c:v>2.7050000000000001</c:v>
                </c:pt>
                <c:pt idx="3">
                  <c:v>0</c:v>
                </c:pt>
                <c:pt idx="4">
                  <c:v>2.86</c:v>
                </c:pt>
              </c:numCache>
            </c:numRef>
          </c:val>
          <c:extLst>
            <c:ext xmlns:c16="http://schemas.microsoft.com/office/drawing/2014/chart" uri="{C3380CC4-5D6E-409C-BE32-E72D297353CC}">
              <c16:uniqueId val="{00000000-6316-3449-8F73-9EC7B1904FB9}"/>
            </c:ext>
          </c:extLst>
        </c:ser>
        <c:ser>
          <c:idx val="1"/>
          <c:order val="1"/>
          <c:spPr>
            <a:ln w="28575" cap="rnd">
              <a:solidFill>
                <a:schemeClr val="accent2"/>
              </a:solidFill>
              <a:round/>
            </a:ln>
            <a:effectLst/>
          </c:spPr>
          <c:marker>
            <c:symbol val="none"/>
          </c:marker>
          <c:cat>
            <c:strRef>
              <c:f>'Réflex.tt'!$L$47:$P$47</c:f>
              <c:strCache>
                <c:ptCount val="5"/>
                <c:pt idx="0">
                  <c:v>Légitimer sa pratique référence</c:v>
                </c:pt>
                <c:pt idx="1">
                  <c:v>Evaluer sa pratique</c:v>
                </c:pt>
                <c:pt idx="2">
                  <c:v>Légitimer  ctxte et péda</c:v>
                </c:pt>
                <c:pt idx="3">
                  <c:v>Intentionnaliser</c:v>
                </c:pt>
                <c:pt idx="4">
                  <c:v>Diagnostiquer</c:v>
                </c:pt>
              </c:strCache>
            </c:strRef>
          </c:cat>
          <c:val>
            <c:numRef>
              <c:f>'Réflex.tt'!$L$49:$P$49</c:f>
              <c:numCache>
                <c:formatCode>0.00</c:formatCode>
                <c:ptCount val="5"/>
                <c:pt idx="0">
                  <c:v>10.81</c:v>
                </c:pt>
                <c:pt idx="1">
                  <c:v>10.036666666666667</c:v>
                </c:pt>
                <c:pt idx="2">
                  <c:v>14.416666666666666</c:v>
                </c:pt>
                <c:pt idx="3">
                  <c:v>16.666666666666668</c:v>
                </c:pt>
                <c:pt idx="4">
                  <c:v>14.283333333333333</c:v>
                </c:pt>
              </c:numCache>
            </c:numRef>
          </c:val>
          <c:extLst>
            <c:ext xmlns:c16="http://schemas.microsoft.com/office/drawing/2014/chart" uri="{C3380CC4-5D6E-409C-BE32-E72D297353CC}">
              <c16:uniqueId val="{00000001-6316-3449-8F73-9EC7B1904FB9}"/>
            </c:ext>
          </c:extLst>
        </c:ser>
        <c:ser>
          <c:idx val="2"/>
          <c:order val="2"/>
          <c:spPr>
            <a:ln w="28575" cap="rnd">
              <a:solidFill>
                <a:schemeClr val="accent3"/>
              </a:solidFill>
              <a:round/>
            </a:ln>
            <a:effectLst/>
          </c:spPr>
          <c:marker>
            <c:symbol val="none"/>
          </c:marker>
          <c:cat>
            <c:strRef>
              <c:f>'Réflex.tt'!$L$47:$P$47</c:f>
              <c:strCache>
                <c:ptCount val="5"/>
                <c:pt idx="0">
                  <c:v>Légitimer sa pratique référence</c:v>
                </c:pt>
                <c:pt idx="1">
                  <c:v>Evaluer sa pratique</c:v>
                </c:pt>
                <c:pt idx="2">
                  <c:v>Légitimer  ctxte et péda</c:v>
                </c:pt>
                <c:pt idx="3">
                  <c:v>Intentionnaliser</c:v>
                </c:pt>
                <c:pt idx="4">
                  <c:v>Diagnostiquer</c:v>
                </c:pt>
              </c:strCache>
            </c:strRef>
          </c:cat>
          <c:val>
            <c:numRef>
              <c:f>'Réflex.tt'!$L$50:$P$50</c:f>
              <c:numCache>
                <c:formatCode>0.00</c:formatCode>
                <c:ptCount val="5"/>
                <c:pt idx="0">
                  <c:v>19.594999999999999</c:v>
                </c:pt>
                <c:pt idx="1">
                  <c:v>13.975000000000001</c:v>
                </c:pt>
                <c:pt idx="2">
                  <c:v>24.325000000000003</c:v>
                </c:pt>
                <c:pt idx="3">
                  <c:v>0</c:v>
                </c:pt>
                <c:pt idx="4">
                  <c:v>2.86</c:v>
                </c:pt>
              </c:numCache>
            </c:numRef>
          </c:val>
          <c:extLst>
            <c:ext xmlns:c16="http://schemas.microsoft.com/office/drawing/2014/chart" uri="{C3380CC4-5D6E-409C-BE32-E72D297353CC}">
              <c16:uniqueId val="{00000002-6316-3449-8F73-9EC7B1904FB9}"/>
            </c:ext>
          </c:extLst>
        </c:ser>
        <c:ser>
          <c:idx val="3"/>
          <c:order val="3"/>
          <c:spPr>
            <a:ln w="28575" cap="rnd">
              <a:solidFill>
                <a:schemeClr val="accent4"/>
              </a:solidFill>
              <a:round/>
            </a:ln>
            <a:effectLst/>
          </c:spPr>
          <c:marker>
            <c:symbol val="none"/>
          </c:marker>
          <c:cat>
            <c:strRef>
              <c:f>'Réflex.tt'!$L$47:$P$47</c:f>
              <c:strCache>
                <c:ptCount val="5"/>
                <c:pt idx="0">
                  <c:v>Légitimer sa pratique référence</c:v>
                </c:pt>
                <c:pt idx="1">
                  <c:v>Evaluer sa pratique</c:v>
                </c:pt>
                <c:pt idx="2">
                  <c:v>Légitimer  ctxte et péda</c:v>
                </c:pt>
                <c:pt idx="3">
                  <c:v>Intentionnaliser</c:v>
                </c:pt>
                <c:pt idx="4">
                  <c:v>Diagnostiquer</c:v>
                </c:pt>
              </c:strCache>
            </c:strRef>
          </c:cat>
          <c:val>
            <c:numRef>
              <c:f>'Réflex.tt'!$L$51:$P$51</c:f>
              <c:numCache>
                <c:formatCode>0.00</c:formatCode>
                <c:ptCount val="5"/>
                <c:pt idx="0">
                  <c:v>7.4349999999999996</c:v>
                </c:pt>
                <c:pt idx="1">
                  <c:v>8.6</c:v>
                </c:pt>
                <c:pt idx="2">
                  <c:v>1.35</c:v>
                </c:pt>
                <c:pt idx="3">
                  <c:v>25</c:v>
                </c:pt>
                <c:pt idx="4">
                  <c:v>22.855</c:v>
                </c:pt>
              </c:numCache>
            </c:numRef>
          </c:val>
          <c:extLst>
            <c:ext xmlns:c16="http://schemas.microsoft.com/office/drawing/2014/chart" uri="{C3380CC4-5D6E-409C-BE32-E72D297353CC}">
              <c16:uniqueId val="{00000003-6316-3449-8F73-9EC7B1904FB9}"/>
            </c:ext>
          </c:extLst>
        </c:ser>
        <c:dLbls>
          <c:showLegendKey val="0"/>
          <c:showVal val="0"/>
          <c:showCatName val="0"/>
          <c:showSerName val="0"/>
          <c:showPercent val="0"/>
          <c:showBubbleSize val="0"/>
        </c:dLbls>
        <c:axId val="1529223504"/>
        <c:axId val="1529426064"/>
      </c:radarChart>
      <c:catAx>
        <c:axId val="152922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29426064"/>
        <c:crosses val="autoZero"/>
        <c:auto val="1"/>
        <c:lblAlgn val="ctr"/>
        <c:lblOffset val="100"/>
        <c:noMultiLvlLbl val="0"/>
      </c:catAx>
      <c:valAx>
        <c:axId val="15294260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292235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'Réflex.tt'!$R$48:$R$51</cx:f>
        <cx:lvl ptCount="4" formatCode="0,00">
          <cx:pt idx="0">6.25</cx:pt>
          <cx:pt idx="1">20.833333333333332</cx:pt>
          <cx:pt idx="2">0</cx:pt>
          <cx:pt idx="3">12.5</cx:pt>
        </cx:lvl>
      </cx:numDim>
    </cx:data>
  </cx:chartData>
  <cx:chart>
    <cx:title pos="t" align="ctr" overlay="0">
      <cx:txPr>
        <a:bodyPr spcFirstLastPara="1" vertOverflow="ellipsis" horzOverflow="overflow" wrap="square" lIns="0" tIns="0" rIns="0" bIns="0" anchor="ctr" anchorCtr="1"/>
        <a:lstStyle/>
        <a:p>
          <a:pPr algn="ctr" rtl="0">
            <a:defRPr/>
          </a:pPr>
          <a:endParaRPr lang="fr-FR" sz="1400" b="0" i="0" u="none" strike="noStrike" cap="none" spc="20" baseline="0">
            <a:solidFill>
              <a:prstClr val="black">
                <a:lumMod val="50000"/>
                <a:lumOff val="50000"/>
              </a:prstClr>
            </a:solidFill>
            <a:latin typeface="Calibri"/>
          </a:endParaRPr>
        </a:p>
      </cx:txPr>
    </cx:title>
    <cx:plotArea>
      <cx:plotAreaRegion>
        <cx:series layoutId="funnel" uniqueId="{A64F0692-5FE4-714C-92DD-39F2F5A13CE6}">
          <cx:tx>
            <cx:txData>
              <cx:f>'Réflex.tt'!$R$47</cx:f>
              <cx:v>Proposer et explorer une alternative</cx:v>
            </cx:txData>
          </cx:tx>
          <cx:spPr>
            <a:solidFill>
              <a:schemeClr val="accent5"/>
            </a:solidFill>
          </cx:spPr>
          <cx:dataPt idx="0">
            <cx:spPr>
              <a:solidFill>
                <a:srgbClr val="4BACC6"/>
              </a:solidFill>
            </cx:spPr>
          </cx:dataPt>
          <cx:dataPt idx="1">
            <cx:spPr>
              <a:solidFill>
                <a:srgbClr val="C40C42"/>
              </a:solidFill>
            </cx:spPr>
          </cx:dataPt>
          <cx:dataPt idx="3">
            <cx:spPr>
              <a:solidFill>
                <a:srgbClr val="94CD7E"/>
              </a:solidFill>
            </cx:spPr>
          </cx:dataPt>
          <cx:dataLabels>
            <cx:visibility seriesName="0" categoryName="0" value="1"/>
          </cx:dataLabels>
          <cx:dataId val="0"/>
        </cx:series>
      </cx:plotAreaRegion>
      <cx:axis id="0">
        <cx:catScaling gapWidth="0.5"/>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Feuil5!$C$21:$C$26</cx:f>
        <cx:lvl ptCount="6">
          <cx:pt idx="0">moyenne générale</cx:pt>
          <cx:pt idx="1">moyenne G1</cx:pt>
          <cx:pt idx="2">moyenne G2</cx:pt>
          <cx:pt idx="3">moyenne G3</cx:pt>
          <cx:pt idx="4">F1</cx:pt>
          <cx:pt idx="5">F2</cx:pt>
        </cx:lvl>
      </cx:strDim>
      <cx:numDim type="val">
        <cx:f>Feuil5!$D$21:$D$26</cx:f>
        <cx:lvl ptCount="6" formatCode="Standard">
          <cx:pt idx="0">9.4700000000000006</cx:pt>
          <cx:pt idx="1">9.75</cx:pt>
          <cx:pt idx="2">7</cx:pt>
          <cx:pt idx="3">12</cx:pt>
          <cx:pt idx="4">8.7142857140000007</cx:pt>
          <cx:pt idx="5">9.545454545454545</cx:pt>
        </cx:lvl>
      </cx:numDim>
    </cx:data>
  </cx:chartData>
  <cx:chart>
    <cx:title pos="t" align="ctr" overlay="0">
      <cx:tx>
        <cx:txData>
          <cx:v>Nombre de références en mot dédiées au stress</cx:v>
        </cx:txData>
      </cx:tx>
      <cx:txPr>
        <a:bodyPr spcFirstLastPara="1" vertOverflow="ellipsis" horzOverflow="overflow" wrap="square" lIns="0" tIns="0" rIns="0" bIns="0" anchor="ctr" anchorCtr="1"/>
        <a:lstStyle/>
        <a:p>
          <a:pPr algn="ctr" rtl="0">
            <a:defRPr/>
          </a:pPr>
          <a:r>
            <a:rPr lang="fr-FR" sz="1400" b="0" i="0" u="none" strike="noStrike" baseline="0">
              <a:solidFill>
                <a:sysClr val="windowText" lastClr="000000">
                  <a:lumMod val="65000"/>
                  <a:lumOff val="35000"/>
                </a:sysClr>
              </a:solidFill>
              <a:latin typeface="Calibri" panose="020F0502020204030204"/>
            </a:rPr>
            <a:t>Nombre de références en mot dédiées au stress</a:t>
          </a:r>
        </a:p>
      </cx:txPr>
    </cx:title>
    <cx:plotArea>
      <cx:plotAreaRegion>
        <cx:series layoutId="funnel" uniqueId="{9AD8EDA5-8DA1-5843-98BA-CE2594EE75A0}" formatIdx="0">
          <cx:tx>
            <cx:txData>
              <cx:f>Feuil5!$D$20</cx:f>
              <cx:v>nombre de référence moyenne</cx:v>
            </cx:txData>
          </cx:tx>
          <cx:dataLabels>
            <cx:visibility seriesName="0" categoryName="0" value="1"/>
          </cx:dataLabels>
          <cx:dataId val="0"/>
        </cx:series>
      </cx:plotAreaRegion>
      <cx:axis id="0">
        <cx:catScaling gapWidth="0.150000006"/>
        <cx:tickLabels/>
      </cx:axis>
    </cx:plotArea>
  </cx:chart>
</cx: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6">
  <a:schemeClr val="accent3"/>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25">
  <cs:axisTitle>
    <cs:lnRef idx="0"/>
    <cs:fillRef idx="0"/>
    <cs:effectRef idx="0"/>
    <cs:fontRef idx="minor">
      <a:schemeClr val="tx1">
        <a:lumMod val="50000"/>
        <a:lumOff val="50000"/>
      </a:schemeClr>
    </cs:fontRef>
    <cs:defRPr sz="900"/>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cs:chartArea>
  <cs:dataLabel>
    <cs:lnRef idx="0"/>
    <cs:fillRef idx="0"/>
    <cs:effectRef idx="0"/>
    <cs:fontRef idx="minor">
      <a:schemeClr val="tx1">
        <a:lumMod val="50000"/>
        <a:lumOff val="50000"/>
      </a:schemeClr>
    </cs:fontRef>
    <cs:defRPr sz="900"/>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400"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9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424">
  <cs:axisTitle>
    <cs:lnRef idx="0"/>
    <cs:fillRef idx="0"/>
    <cs:effectRef idx="0"/>
    <cs:fontRef idx="minor">
      <a:schemeClr val="dk1">
        <a:lumMod val="75000"/>
        <a:lumOff val="25000"/>
      </a:schemeClr>
    </cs:fontRef>
    <cs:defRPr sz="9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cs:chartArea>
  <cs:dataLabel>
    <cs:lnRef idx="0"/>
    <cs:fillRef idx="0"/>
    <cs:effectRef idx="0"/>
    <cs:fontRef idx="minor">
      <a:schemeClr val="dk1"/>
    </cs:fontRef>
    <cs:defRPr sz="900"/>
  </cs:dataLabel>
  <cs:dataLabelCallout>
    <cs:lnRef idx="0"/>
    <cs:fillRef idx="0"/>
    <cs:effectRef idx="0"/>
    <cs:fontRef idx="minor">
      <a:schemeClr val="lt1"/>
    </cs:fontRef>
    <cs:spPr>
      <a:solidFill>
        <a:schemeClr val="dk1">
          <a:lumMod val="65000"/>
          <a:lumOff val="35000"/>
          <a:alpha val="75000"/>
        </a:schemeClr>
      </a:solidFill>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75000"/>
            <a:lumOff val="25000"/>
          </a:schemeClr>
        </a:solidFill>
      </a:ln>
    </cs:spPr>
    <cs:defRPr sz="9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lumOff val="10000"/>
              </a:schemeClr>
            </a:gs>
            <a:gs pos="0">
              <a:schemeClr val="lt1">
                <a:lumMod val="75000"/>
                <a:alpha val="36000"/>
                <a:lumOff val="10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75000"/>
        <a:lumOff val="25000"/>
      </a:schemeClr>
    </cs:fontRef>
    <cs:defRPr sz="1800" b="1"/>
  </cs:title>
  <cs:trendline>
    <cs:lnRef idx="0"/>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75000"/>
        <a:lumOff val="25000"/>
      </a:schemeClr>
    </cs:fontRef>
    <cs:defRPr sz="9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defRPr sz="9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42DD7-FBE8-054D-A6C6-0EA366DB3A83}" type="doc">
      <dgm:prSet loTypeId="urn:microsoft.com/office/officeart/2005/8/layout/matrix1" loCatId="matrix" qsTypeId="urn:microsoft.com/office/officeart/2005/8/quickstyle/simple3" qsCatId="simple" csTypeId="urn:microsoft.com/office/officeart/2005/8/colors/accent1_1" csCatId="accent1" phldr="1"/>
      <dgm:spPr/>
      <dgm:t>
        <a:bodyPr/>
        <a:lstStyle/>
        <a:p>
          <a:endParaRPr lang="fr-FR"/>
        </a:p>
      </dgm:t>
    </dgm:pt>
    <dgm:pt modelId="{262D3780-BB28-BD4E-990E-20A2EAB1E8FF}">
      <dgm:prSet custT="1"/>
      <dgm:spPr>
        <a:solidFill>
          <a:schemeClr val="accent4"/>
        </a:solidFill>
      </dgm:spPr>
      <dgm:t>
        <a:bodyPr/>
        <a:lstStyle/>
        <a:p>
          <a:pPr marL="0" marR="0" lvl="0" indent="0" algn="ctr"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fr-FR" sz="1200" b="0">
              <a:solidFill>
                <a:schemeClr val="tx1"/>
              </a:solidFill>
              <a:effectLst/>
              <a:latin typeface="+mj-lt"/>
              <a:ea typeface="Times New Roman" panose="02020603050405020304" pitchFamily="18" charset="0"/>
              <a:cs typeface="Dreaming Outloud Pro" panose="03050502040302030504" pitchFamily="66" charset="77"/>
            </a:rPr>
            <a:t>Les séances de formation basées sur les techniques de simulation peuvent être considérées comme …</a:t>
          </a:r>
        </a:p>
        <a:p>
          <a:pPr lvl="0">
            <a:buFont typeface="Times New Roman" panose="02020603050405020304" pitchFamily="18" charset="0"/>
            <a:buChar char="-"/>
          </a:pPr>
          <a:endParaRPr lang="fr-BE" sz="500"/>
        </a:p>
      </dgm:t>
    </dgm:pt>
    <dgm:pt modelId="{0D4C074C-6AB7-9B46-9596-0D38B7010F75}" type="parTrans" cxnId="{E6F9E6DE-8DE5-D243-9C29-2050F5132B85}">
      <dgm:prSet/>
      <dgm:spPr/>
      <dgm:t>
        <a:bodyPr/>
        <a:lstStyle/>
        <a:p>
          <a:endParaRPr lang="fr-FR"/>
        </a:p>
      </dgm:t>
    </dgm:pt>
    <dgm:pt modelId="{25D2BE06-4112-1141-8350-3757173E8F42}" type="sibTrans" cxnId="{E6F9E6DE-8DE5-D243-9C29-2050F5132B85}">
      <dgm:prSet/>
      <dgm:spPr/>
      <dgm:t>
        <a:bodyPr/>
        <a:lstStyle/>
        <a:p>
          <a:endParaRPr lang="fr-FR"/>
        </a:p>
      </dgm:t>
    </dgm:pt>
    <dgm:pt modelId="{12A4DA1A-42A4-7B4D-8557-4EA1A9011C44}">
      <dgm:prSet custT="1"/>
      <dgm:spPr>
        <a:ln w="28575">
          <a:solidFill>
            <a:srgbClr val="263E65"/>
          </a:solidFill>
        </a:ln>
      </dgm:spPr>
      <dgm:t>
        <a:bodyPr/>
        <a:lstStyle/>
        <a:p>
          <a:pPr>
            <a:buFont typeface="Times New Roman" panose="02020603050405020304" pitchFamily="18" charset="0"/>
            <a:buChar char="-"/>
          </a:pPr>
          <a:endParaRPr lang="fr-FR" sz="1600" b="1">
            <a:latin typeface="Avenir Book" panose="02000503020000020003" pitchFamily="2" charset="0"/>
          </a:endParaRPr>
        </a:p>
        <a:p>
          <a:pPr>
            <a:buFont typeface="Times New Roman" panose="02020603050405020304" pitchFamily="18" charset="0"/>
            <a:buChar char="-"/>
          </a:pPr>
          <a:r>
            <a:rPr lang="fr-FR" sz="1400" b="1">
              <a:solidFill>
                <a:schemeClr val="tx1"/>
              </a:solidFill>
              <a:latin typeface="+mj-lt"/>
            </a:rPr>
            <a:t>une reproduction de la réalité d’un événement ou d’une situation</a:t>
          </a:r>
        </a:p>
        <a:p>
          <a:pPr>
            <a:buFont typeface="Times New Roman" panose="02020603050405020304" pitchFamily="18" charset="0"/>
            <a:buChar char="-"/>
          </a:pPr>
          <a:r>
            <a:rPr lang="fr-FR" sz="800">
              <a:latin typeface="Avenir Book" panose="02000503020000020003" pitchFamily="2" charset="0"/>
            </a:rPr>
            <a:t>(par ex. Dubois, 2017 ; Sauvé, 1985 ; Chamberland, Lavoie &amp; Marquis, 1995 ; Chamberland &amp; Provost, 1996 ; Bean, 2006 cité par Sauvé, Renaud &amp; Kaufman 2010 ; </a:t>
          </a:r>
          <a:r>
            <a:rPr lang="fr-FR" sz="800" err="1">
              <a:latin typeface="Avenir Book" panose="02000503020000020003" pitchFamily="2" charset="0"/>
            </a:rPr>
            <a:t>Horcik</a:t>
          </a:r>
          <a:r>
            <a:rPr lang="fr-FR" sz="800">
              <a:latin typeface="Avenir Book" panose="02000503020000020003" pitchFamily="2" charset="0"/>
            </a:rPr>
            <a:t>, 2014a ; </a:t>
          </a:r>
          <a:r>
            <a:rPr lang="fr-FR" sz="800" err="1">
              <a:latin typeface="Avenir Book" panose="02000503020000020003" pitchFamily="2" charset="0"/>
            </a:rPr>
            <a:t>Bernad</a:t>
          </a:r>
          <a:r>
            <a:rPr lang="fr-FR" sz="800">
              <a:latin typeface="Avenir Book" panose="02000503020000020003" pitchFamily="2" charset="0"/>
            </a:rPr>
            <a:t>, 2017 ; Dupuis et al. 2018 ; </a:t>
          </a:r>
          <a:r>
            <a:rPr lang="fr-FR" sz="800" err="1">
              <a:latin typeface="Avenir Book" panose="02000503020000020003" pitchFamily="2" charset="0"/>
            </a:rPr>
            <a:t>Bastiani</a:t>
          </a:r>
          <a:r>
            <a:rPr lang="fr-FR" sz="800">
              <a:latin typeface="Avenir Book" panose="02000503020000020003" pitchFamily="2" charset="0"/>
            </a:rPr>
            <a:t>, 2017, 2020 ; Beaubien et Baker [2004], </a:t>
          </a:r>
          <a:r>
            <a:rPr lang="fr-FR" sz="800" err="1">
              <a:latin typeface="Avenir Book" panose="02000503020000020003" pitchFamily="2" charset="0"/>
            </a:rPr>
            <a:t>Chernikova</a:t>
          </a:r>
          <a:r>
            <a:rPr lang="fr-FR" sz="800">
              <a:latin typeface="Avenir Book" panose="02000503020000020003" pitchFamily="2" charset="0"/>
            </a:rPr>
            <a:t> et al. 2020, Cook et al. 2013 ; Pastré, Mayen, Vergnaud, 2009)</a:t>
          </a:r>
        </a:p>
      </dgm:t>
    </dgm:pt>
    <dgm:pt modelId="{67F9342D-B264-6549-BB28-5907BF9C73E3}" type="parTrans" cxnId="{461F7C9B-E337-C747-9C32-2B86AEA19F5F}">
      <dgm:prSet/>
      <dgm:spPr/>
      <dgm:t>
        <a:bodyPr/>
        <a:lstStyle/>
        <a:p>
          <a:endParaRPr lang="fr-FR"/>
        </a:p>
      </dgm:t>
    </dgm:pt>
    <dgm:pt modelId="{83117348-92A4-BF4F-A57D-2A7EF77A48C2}" type="sibTrans" cxnId="{461F7C9B-E337-C747-9C32-2B86AEA19F5F}">
      <dgm:prSet/>
      <dgm:spPr/>
      <dgm:t>
        <a:bodyPr/>
        <a:lstStyle/>
        <a:p>
          <a:endParaRPr lang="fr-FR"/>
        </a:p>
      </dgm:t>
    </dgm:pt>
    <dgm:pt modelId="{44CE2F50-B697-1248-BC9F-721B652578A1}">
      <dgm:prSet custT="1"/>
      <dgm:spPr>
        <a:ln w="28575">
          <a:solidFill>
            <a:srgbClr val="263E65"/>
          </a:solidFill>
        </a:ln>
      </dgm:spPr>
      <dgm:t>
        <a:bodyPr/>
        <a:lstStyle/>
        <a:p>
          <a:pPr>
            <a:buFont typeface="Times New Roman" panose="02020603050405020304" pitchFamily="18" charset="0"/>
            <a:buChar char="-"/>
          </a:pPr>
          <a:endParaRPr lang="fr-FR" sz="1400" b="1">
            <a:solidFill>
              <a:srgbClr val="263E65"/>
            </a:solidFill>
          </a:endParaRPr>
        </a:p>
        <a:p>
          <a:pPr>
            <a:buFont typeface="Times New Roman" panose="02020603050405020304" pitchFamily="18" charset="0"/>
            <a:buChar char="-"/>
          </a:pPr>
          <a:r>
            <a:rPr lang="fr-FR" sz="1400" b="1">
              <a:solidFill>
                <a:schemeClr val="tx1"/>
              </a:solidFill>
              <a:latin typeface="+mj-lt"/>
            </a:rPr>
            <a:t>une réduction de la réalité en un modèle  simplifié de celle-ci</a:t>
          </a:r>
          <a:r>
            <a:rPr lang="fr-FR" sz="1400">
              <a:solidFill>
                <a:schemeClr val="tx1"/>
              </a:solidFill>
              <a:latin typeface="+mj-lt"/>
            </a:rPr>
            <a:t> </a:t>
          </a:r>
        </a:p>
        <a:p>
          <a:pPr>
            <a:buFont typeface="Times New Roman" panose="02020603050405020304" pitchFamily="18" charset="0"/>
            <a:buChar char="-"/>
          </a:pPr>
          <a:r>
            <a:rPr lang="fr-FR" sz="800"/>
            <a:t>(par ex. Sauvé, 1985 ; Chamberland, Lavoie &amp; Marquis, 1995 ;   ; Bean, 2006 cité par Sauvé, Grossman et al. 2009 ; Renaud &amp; Kaufman, 2010 ; </a:t>
          </a:r>
          <a:r>
            <a:rPr lang="fr-FR" sz="800" err="1"/>
            <a:t>Horcik</a:t>
          </a:r>
          <a:r>
            <a:rPr lang="fr-FR" sz="800"/>
            <a:t>, 2014a ; Bernard, 2017 ; Dupuis et al. 2018 ; Dubois, 2017 ; Dubois, </a:t>
          </a:r>
          <a:r>
            <a:rPr lang="fr-FR" sz="800" err="1"/>
            <a:t>Vandestrate</a:t>
          </a:r>
          <a:r>
            <a:rPr lang="fr-FR" sz="800"/>
            <a:t> &amp; </a:t>
          </a:r>
          <a:r>
            <a:rPr lang="fr-FR" sz="800" err="1"/>
            <a:t>VanDaele</a:t>
          </a:r>
          <a:r>
            <a:rPr lang="fr-FR" sz="800"/>
            <a:t>, 2019a et b, </a:t>
          </a:r>
          <a:r>
            <a:rPr lang="fr-FR" sz="800" err="1"/>
            <a:t>Bastiani</a:t>
          </a:r>
          <a:r>
            <a:rPr lang="fr-FR" sz="800"/>
            <a:t>, 2017, 2020</a:t>
          </a:r>
          <a:r>
            <a:rPr lang="fr-FR" sz="1000"/>
            <a:t>) </a:t>
          </a:r>
        </a:p>
      </dgm:t>
    </dgm:pt>
    <dgm:pt modelId="{EC61B351-C8BD-E048-95C3-124775138F50}" type="parTrans" cxnId="{EE383DC8-BA84-A14F-8B72-FD4917D5B229}">
      <dgm:prSet/>
      <dgm:spPr/>
      <dgm:t>
        <a:bodyPr/>
        <a:lstStyle/>
        <a:p>
          <a:endParaRPr lang="fr-FR"/>
        </a:p>
      </dgm:t>
    </dgm:pt>
    <dgm:pt modelId="{27E555D8-8426-4C49-958B-DA5D1C784A50}" type="sibTrans" cxnId="{EE383DC8-BA84-A14F-8B72-FD4917D5B229}">
      <dgm:prSet/>
      <dgm:spPr/>
      <dgm:t>
        <a:bodyPr/>
        <a:lstStyle/>
        <a:p>
          <a:endParaRPr lang="fr-FR"/>
        </a:p>
      </dgm:t>
    </dgm:pt>
    <dgm:pt modelId="{88867A69-D8E7-F047-A0C2-49B050EF0C94}" type="pres">
      <dgm:prSet presAssocID="{65542DD7-FBE8-054D-A6C6-0EA366DB3A83}" presName="diagram" presStyleCnt="0">
        <dgm:presLayoutVars>
          <dgm:chMax val="1"/>
          <dgm:dir/>
          <dgm:animLvl val="ctr"/>
          <dgm:resizeHandles val="exact"/>
        </dgm:presLayoutVars>
      </dgm:prSet>
      <dgm:spPr/>
    </dgm:pt>
    <dgm:pt modelId="{828A9F9F-F57F-0B45-B87F-D9872B561520}" type="pres">
      <dgm:prSet presAssocID="{65542DD7-FBE8-054D-A6C6-0EA366DB3A83}" presName="matrix" presStyleCnt="0"/>
      <dgm:spPr/>
    </dgm:pt>
    <dgm:pt modelId="{67E6B274-0A09-CF44-8C0C-27D2FA9AFFC4}" type="pres">
      <dgm:prSet presAssocID="{65542DD7-FBE8-054D-A6C6-0EA366DB3A83}" presName="tile1" presStyleLbl="node1" presStyleIdx="0" presStyleCnt="4"/>
      <dgm:spPr/>
    </dgm:pt>
    <dgm:pt modelId="{0F235849-4BDF-5F4C-B6E1-847900151F4C}" type="pres">
      <dgm:prSet presAssocID="{65542DD7-FBE8-054D-A6C6-0EA366DB3A83}" presName="tile1text" presStyleLbl="node1" presStyleIdx="0" presStyleCnt="4">
        <dgm:presLayoutVars>
          <dgm:chMax val="0"/>
          <dgm:chPref val="0"/>
          <dgm:bulletEnabled val="1"/>
        </dgm:presLayoutVars>
      </dgm:prSet>
      <dgm:spPr/>
    </dgm:pt>
    <dgm:pt modelId="{C1291851-2B23-2F4E-AD1D-C0A4E448067C}" type="pres">
      <dgm:prSet presAssocID="{65542DD7-FBE8-054D-A6C6-0EA366DB3A83}" presName="tile2" presStyleLbl="node1" presStyleIdx="1" presStyleCnt="4"/>
      <dgm:spPr/>
    </dgm:pt>
    <dgm:pt modelId="{3C89E672-2ED0-7F43-9B9B-4B5650A9C8B1}" type="pres">
      <dgm:prSet presAssocID="{65542DD7-FBE8-054D-A6C6-0EA366DB3A83}" presName="tile2text" presStyleLbl="node1" presStyleIdx="1" presStyleCnt="4">
        <dgm:presLayoutVars>
          <dgm:chMax val="0"/>
          <dgm:chPref val="0"/>
          <dgm:bulletEnabled val="1"/>
        </dgm:presLayoutVars>
      </dgm:prSet>
      <dgm:spPr/>
    </dgm:pt>
    <dgm:pt modelId="{AC78E18D-3FDA-2247-86D5-9E8245C51CE3}" type="pres">
      <dgm:prSet presAssocID="{65542DD7-FBE8-054D-A6C6-0EA366DB3A83}" presName="tile3" presStyleLbl="node1" presStyleIdx="2" presStyleCnt="4" custScaleX="101498" custLinFactNeighborX="749" custLinFactNeighborY="98"/>
      <dgm:spPr>
        <a:ln w="28575">
          <a:solidFill>
            <a:srgbClr val="263E65"/>
          </a:solidFill>
        </a:ln>
      </dgm:spPr>
    </dgm:pt>
    <dgm:pt modelId="{D0126B25-AE0F-BB40-9454-C39E9E18A4FF}" type="pres">
      <dgm:prSet presAssocID="{65542DD7-FBE8-054D-A6C6-0EA366DB3A83}" presName="tile3text" presStyleLbl="node1" presStyleIdx="2" presStyleCnt="4">
        <dgm:presLayoutVars>
          <dgm:chMax val="0"/>
          <dgm:chPref val="0"/>
          <dgm:bulletEnabled val="1"/>
        </dgm:presLayoutVars>
      </dgm:prSet>
      <dgm:spPr/>
    </dgm:pt>
    <dgm:pt modelId="{2E8DE56F-56B4-4D4B-8BA7-D2E594B867C4}" type="pres">
      <dgm:prSet presAssocID="{65542DD7-FBE8-054D-A6C6-0EA366DB3A83}" presName="tile4" presStyleLbl="node1" presStyleIdx="3" presStyleCnt="4"/>
      <dgm:spPr>
        <a:ln w="28575">
          <a:solidFill>
            <a:srgbClr val="263E65"/>
          </a:solidFill>
        </a:ln>
      </dgm:spPr>
    </dgm:pt>
    <dgm:pt modelId="{C1F9DD36-E2E5-8940-A699-E4AA0011BCC1}" type="pres">
      <dgm:prSet presAssocID="{65542DD7-FBE8-054D-A6C6-0EA366DB3A83}" presName="tile4text" presStyleLbl="node1" presStyleIdx="3" presStyleCnt="4">
        <dgm:presLayoutVars>
          <dgm:chMax val="0"/>
          <dgm:chPref val="0"/>
          <dgm:bulletEnabled val="1"/>
        </dgm:presLayoutVars>
      </dgm:prSet>
      <dgm:spPr/>
    </dgm:pt>
    <dgm:pt modelId="{3A0EA02D-EE44-E146-8889-154EC3F0BFED}" type="pres">
      <dgm:prSet presAssocID="{65542DD7-FBE8-054D-A6C6-0EA366DB3A83}" presName="centerTile" presStyleLbl="fgShp" presStyleIdx="0" presStyleCnt="1" custScaleX="130227" custScaleY="68599" custLinFactNeighborX="0" custLinFactNeighborY="-11388">
        <dgm:presLayoutVars>
          <dgm:chMax val="0"/>
          <dgm:chPref val="0"/>
        </dgm:presLayoutVars>
      </dgm:prSet>
      <dgm:spPr/>
    </dgm:pt>
  </dgm:ptLst>
  <dgm:cxnLst>
    <dgm:cxn modelId="{CC67231F-A4BB-FA48-83ED-00ED8C81F690}" type="presOf" srcId="{44CE2F50-B697-1248-BC9F-721B652578A1}" destId="{3C89E672-2ED0-7F43-9B9B-4B5650A9C8B1}" srcOrd="1" destOrd="0" presId="urn:microsoft.com/office/officeart/2005/8/layout/matrix1"/>
    <dgm:cxn modelId="{F3F4EA43-101B-D64C-93BB-93F49F5300C6}" type="presOf" srcId="{44CE2F50-B697-1248-BC9F-721B652578A1}" destId="{C1291851-2B23-2F4E-AD1D-C0A4E448067C}" srcOrd="0" destOrd="0" presId="urn:microsoft.com/office/officeart/2005/8/layout/matrix1"/>
    <dgm:cxn modelId="{3743A74C-3386-1746-B66E-63F379F0A748}" type="presOf" srcId="{12A4DA1A-42A4-7B4D-8557-4EA1A9011C44}" destId="{0F235849-4BDF-5F4C-B6E1-847900151F4C}" srcOrd="1" destOrd="0" presId="urn:microsoft.com/office/officeart/2005/8/layout/matrix1"/>
    <dgm:cxn modelId="{461F7C9B-E337-C747-9C32-2B86AEA19F5F}" srcId="{262D3780-BB28-BD4E-990E-20A2EAB1E8FF}" destId="{12A4DA1A-42A4-7B4D-8557-4EA1A9011C44}" srcOrd="0" destOrd="0" parTransId="{67F9342D-B264-6549-BB28-5907BF9C73E3}" sibTransId="{83117348-92A4-BF4F-A57D-2A7EF77A48C2}"/>
    <dgm:cxn modelId="{2E1DC1B0-6BF8-2C4D-9199-08A1DE87FEB1}" type="presOf" srcId="{262D3780-BB28-BD4E-990E-20A2EAB1E8FF}" destId="{3A0EA02D-EE44-E146-8889-154EC3F0BFED}" srcOrd="0" destOrd="0" presId="urn:microsoft.com/office/officeart/2005/8/layout/matrix1"/>
    <dgm:cxn modelId="{01FA78C1-0629-9840-A2D1-5418FC38A1ED}" type="presOf" srcId="{65542DD7-FBE8-054D-A6C6-0EA366DB3A83}" destId="{88867A69-D8E7-F047-A0C2-49B050EF0C94}" srcOrd="0" destOrd="0" presId="urn:microsoft.com/office/officeart/2005/8/layout/matrix1"/>
    <dgm:cxn modelId="{EE383DC8-BA84-A14F-8B72-FD4917D5B229}" srcId="{262D3780-BB28-BD4E-990E-20A2EAB1E8FF}" destId="{44CE2F50-B697-1248-BC9F-721B652578A1}" srcOrd="1" destOrd="0" parTransId="{EC61B351-C8BD-E048-95C3-124775138F50}" sibTransId="{27E555D8-8426-4C49-958B-DA5D1C784A50}"/>
    <dgm:cxn modelId="{635F0EDD-906E-6E4D-95E8-FB1CFA3165D5}" type="presOf" srcId="{12A4DA1A-42A4-7B4D-8557-4EA1A9011C44}" destId="{67E6B274-0A09-CF44-8C0C-27D2FA9AFFC4}" srcOrd="0" destOrd="0" presId="urn:microsoft.com/office/officeart/2005/8/layout/matrix1"/>
    <dgm:cxn modelId="{E6F9E6DE-8DE5-D243-9C29-2050F5132B85}" srcId="{65542DD7-FBE8-054D-A6C6-0EA366DB3A83}" destId="{262D3780-BB28-BD4E-990E-20A2EAB1E8FF}" srcOrd="0" destOrd="0" parTransId="{0D4C074C-6AB7-9B46-9596-0D38B7010F75}" sibTransId="{25D2BE06-4112-1141-8350-3757173E8F42}"/>
    <dgm:cxn modelId="{8E447428-EE33-634F-A328-0A70C49506AF}" type="presParOf" srcId="{88867A69-D8E7-F047-A0C2-49B050EF0C94}" destId="{828A9F9F-F57F-0B45-B87F-D9872B561520}" srcOrd="0" destOrd="0" presId="urn:microsoft.com/office/officeart/2005/8/layout/matrix1"/>
    <dgm:cxn modelId="{CC5F3DFD-B5B4-1C49-9A4D-5DAB14EEC652}" type="presParOf" srcId="{828A9F9F-F57F-0B45-B87F-D9872B561520}" destId="{67E6B274-0A09-CF44-8C0C-27D2FA9AFFC4}" srcOrd="0" destOrd="0" presId="urn:microsoft.com/office/officeart/2005/8/layout/matrix1"/>
    <dgm:cxn modelId="{5ECE6077-5FB8-E84A-AB63-38BC5087EE68}" type="presParOf" srcId="{828A9F9F-F57F-0B45-B87F-D9872B561520}" destId="{0F235849-4BDF-5F4C-B6E1-847900151F4C}" srcOrd="1" destOrd="0" presId="urn:microsoft.com/office/officeart/2005/8/layout/matrix1"/>
    <dgm:cxn modelId="{BAAB6B7F-610A-9048-9AEC-38DAFC784A38}" type="presParOf" srcId="{828A9F9F-F57F-0B45-B87F-D9872B561520}" destId="{C1291851-2B23-2F4E-AD1D-C0A4E448067C}" srcOrd="2" destOrd="0" presId="urn:microsoft.com/office/officeart/2005/8/layout/matrix1"/>
    <dgm:cxn modelId="{335C9883-CF73-F64A-A393-CE0CEAF39062}" type="presParOf" srcId="{828A9F9F-F57F-0B45-B87F-D9872B561520}" destId="{3C89E672-2ED0-7F43-9B9B-4B5650A9C8B1}" srcOrd="3" destOrd="0" presId="urn:microsoft.com/office/officeart/2005/8/layout/matrix1"/>
    <dgm:cxn modelId="{910CFC47-8A3D-8B4D-82C1-7F961945D2B3}" type="presParOf" srcId="{828A9F9F-F57F-0B45-B87F-D9872B561520}" destId="{AC78E18D-3FDA-2247-86D5-9E8245C51CE3}" srcOrd="4" destOrd="0" presId="urn:microsoft.com/office/officeart/2005/8/layout/matrix1"/>
    <dgm:cxn modelId="{2FF40FBA-BA45-2440-8C1C-12BEFB1D101D}" type="presParOf" srcId="{828A9F9F-F57F-0B45-B87F-D9872B561520}" destId="{D0126B25-AE0F-BB40-9454-C39E9E18A4FF}" srcOrd="5" destOrd="0" presId="urn:microsoft.com/office/officeart/2005/8/layout/matrix1"/>
    <dgm:cxn modelId="{03D209D1-6940-B14D-A88A-BDE72DE0A298}" type="presParOf" srcId="{828A9F9F-F57F-0B45-B87F-D9872B561520}" destId="{2E8DE56F-56B4-4D4B-8BA7-D2E594B867C4}" srcOrd="6" destOrd="0" presId="urn:microsoft.com/office/officeart/2005/8/layout/matrix1"/>
    <dgm:cxn modelId="{2511AF5C-63C2-FE46-B7AB-EC3D15F770DD}" type="presParOf" srcId="{828A9F9F-F57F-0B45-B87F-D9872B561520}" destId="{C1F9DD36-E2E5-8940-A699-E4AA0011BCC1}" srcOrd="7" destOrd="0" presId="urn:microsoft.com/office/officeart/2005/8/layout/matrix1"/>
    <dgm:cxn modelId="{174502FC-A654-4A48-B338-D32D6E2D9B0D}" type="presParOf" srcId="{88867A69-D8E7-F047-A0C2-49B050EF0C94}" destId="{3A0EA02D-EE44-E146-8889-154EC3F0BFED}" srcOrd="1" destOrd="0" presId="urn:microsoft.com/office/officeart/2005/8/layout/matrix1"/>
  </dgm:cxnLst>
  <dgm:bg>
    <a:solidFill>
      <a:schemeClr val="bg1"/>
    </a:solidFill>
  </dgm:bg>
  <dgm:whole>
    <a:ln w="2857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B4984B-BCD5-514E-8ECD-1D897AE5C999}" type="doc">
      <dgm:prSet loTypeId="urn:microsoft.com/office/officeart/2005/8/layout/process3" loCatId="" qsTypeId="urn:microsoft.com/office/officeart/2005/8/quickstyle/simple1" qsCatId="simple" csTypeId="urn:microsoft.com/office/officeart/2005/8/colors/accent1_2" csCatId="accent1" phldr="1"/>
      <dgm:spPr/>
    </dgm:pt>
    <dgm:pt modelId="{7305F96B-A86C-0F46-B5DB-1CB2D6A52021}">
      <dgm:prSet phldrT="[Texte]"/>
      <dgm:spPr/>
      <dgm:t>
        <a:bodyPr/>
        <a:lstStyle/>
        <a:p>
          <a:r>
            <a:rPr lang="fr-FR"/>
            <a:t>Briefing	</a:t>
          </a:r>
        </a:p>
      </dgm:t>
    </dgm:pt>
    <dgm:pt modelId="{6CD4D414-A0EF-8945-B321-40E2651FBEFF}" type="parTrans" cxnId="{A6228487-BD63-0246-8317-19624EB652F8}">
      <dgm:prSet/>
      <dgm:spPr/>
      <dgm:t>
        <a:bodyPr/>
        <a:lstStyle/>
        <a:p>
          <a:endParaRPr lang="fr-FR"/>
        </a:p>
      </dgm:t>
    </dgm:pt>
    <dgm:pt modelId="{C9620927-A1D0-284F-A3BF-F90E5E91E576}" type="sibTrans" cxnId="{A6228487-BD63-0246-8317-19624EB652F8}">
      <dgm:prSet/>
      <dgm:spPr/>
      <dgm:t>
        <a:bodyPr/>
        <a:lstStyle/>
        <a:p>
          <a:endParaRPr lang="fr-FR"/>
        </a:p>
      </dgm:t>
    </dgm:pt>
    <dgm:pt modelId="{277A5BDA-5386-8840-8FF7-6C6B8F45CD7F}">
      <dgm:prSet phldrT="[Texte]"/>
      <dgm:spPr/>
      <dgm:t>
        <a:bodyPr/>
        <a:lstStyle/>
        <a:p>
          <a:r>
            <a:rPr lang="fr-FR"/>
            <a:t>Simulation </a:t>
          </a:r>
        </a:p>
      </dgm:t>
    </dgm:pt>
    <dgm:pt modelId="{7B74AD3E-6A6D-D84E-94AB-D3C04994E18F}" type="parTrans" cxnId="{1FF695AB-D1F9-D84C-826C-04629BE7F339}">
      <dgm:prSet/>
      <dgm:spPr/>
      <dgm:t>
        <a:bodyPr/>
        <a:lstStyle/>
        <a:p>
          <a:endParaRPr lang="fr-FR"/>
        </a:p>
      </dgm:t>
    </dgm:pt>
    <dgm:pt modelId="{7DCD6ED1-9599-594B-89EC-290BAB2466B2}" type="sibTrans" cxnId="{1FF695AB-D1F9-D84C-826C-04629BE7F339}">
      <dgm:prSet/>
      <dgm:spPr/>
      <dgm:t>
        <a:bodyPr/>
        <a:lstStyle/>
        <a:p>
          <a:endParaRPr lang="fr-FR"/>
        </a:p>
      </dgm:t>
    </dgm:pt>
    <dgm:pt modelId="{6DC4CFB9-6230-1E49-806F-475DCE9887F5}">
      <dgm:prSet phldrT="[Texte]"/>
      <dgm:spPr>
        <a:solidFill>
          <a:schemeClr val="accent6"/>
        </a:solidFill>
        <a:ln>
          <a:solidFill>
            <a:schemeClr val="accent6"/>
          </a:solidFill>
        </a:ln>
      </dgm:spPr>
      <dgm:t>
        <a:bodyPr/>
        <a:lstStyle/>
        <a:p>
          <a:r>
            <a:rPr lang="fr-FR"/>
            <a:t>Débriefing</a:t>
          </a:r>
        </a:p>
      </dgm:t>
    </dgm:pt>
    <dgm:pt modelId="{A9E1EB11-C823-7648-880A-D3A3CF1010A3}" type="parTrans" cxnId="{67C18C5D-F400-C440-B4BE-E5BC15D2A82A}">
      <dgm:prSet/>
      <dgm:spPr/>
      <dgm:t>
        <a:bodyPr/>
        <a:lstStyle/>
        <a:p>
          <a:endParaRPr lang="fr-FR"/>
        </a:p>
      </dgm:t>
    </dgm:pt>
    <dgm:pt modelId="{AD84CEAD-14E0-1249-98BE-FC65FAF30420}" type="sibTrans" cxnId="{67C18C5D-F400-C440-B4BE-E5BC15D2A82A}">
      <dgm:prSet/>
      <dgm:spPr/>
      <dgm:t>
        <a:bodyPr/>
        <a:lstStyle/>
        <a:p>
          <a:endParaRPr lang="fr-FR"/>
        </a:p>
      </dgm:t>
    </dgm:pt>
    <dgm:pt modelId="{E2441466-0F44-4B45-909F-FF7B6245DB49}">
      <dgm:prSet/>
      <dgm:spPr>
        <a:ln>
          <a:solidFill>
            <a:schemeClr val="accent6"/>
          </a:solidFill>
        </a:ln>
      </dgm:spPr>
      <dgm:t>
        <a:bodyPr/>
        <a:lstStyle/>
        <a:p>
          <a:r>
            <a:rPr lang="fr-FR" dirty="0"/>
            <a:t>Précédé d’une phase d’autoscopie</a:t>
          </a:r>
        </a:p>
      </dgm:t>
    </dgm:pt>
    <dgm:pt modelId="{91A4F116-CAC6-354C-956A-A44E68676E5E}" type="parTrans" cxnId="{88B51EBD-FECD-4B4C-8154-FA6C57F535EA}">
      <dgm:prSet/>
      <dgm:spPr/>
      <dgm:t>
        <a:bodyPr/>
        <a:lstStyle/>
        <a:p>
          <a:endParaRPr lang="fr-FR"/>
        </a:p>
      </dgm:t>
    </dgm:pt>
    <dgm:pt modelId="{153B1FBB-238B-4244-BFFC-60ED513AB7C5}" type="sibTrans" cxnId="{88B51EBD-FECD-4B4C-8154-FA6C57F535EA}">
      <dgm:prSet/>
      <dgm:spPr/>
      <dgm:t>
        <a:bodyPr/>
        <a:lstStyle/>
        <a:p>
          <a:endParaRPr lang="fr-FR"/>
        </a:p>
      </dgm:t>
    </dgm:pt>
    <dgm:pt modelId="{CA53CDA3-99B0-1C42-B30A-8DD07C621356}">
      <dgm:prSet/>
      <dgm:spPr>
        <a:ln>
          <a:solidFill>
            <a:schemeClr val="accent6"/>
          </a:solidFill>
        </a:ln>
      </dgm:spPr>
      <dgm:t>
        <a:bodyPr/>
        <a:lstStyle/>
        <a:p>
          <a:r>
            <a:rPr lang="fr-FR" dirty="0"/>
            <a:t>Dyade</a:t>
          </a:r>
        </a:p>
      </dgm:t>
    </dgm:pt>
    <dgm:pt modelId="{BC36A9B8-2C9C-D249-8ABD-78817D85AEF7}" type="parTrans" cxnId="{62EE6C19-CDCF-6B4C-A89B-FE745F20A657}">
      <dgm:prSet/>
      <dgm:spPr/>
      <dgm:t>
        <a:bodyPr/>
        <a:lstStyle/>
        <a:p>
          <a:endParaRPr lang="fr-FR"/>
        </a:p>
      </dgm:t>
    </dgm:pt>
    <dgm:pt modelId="{EA3934E6-9DF1-D74F-B30B-04A77884108F}" type="sibTrans" cxnId="{62EE6C19-CDCF-6B4C-A89B-FE745F20A657}">
      <dgm:prSet/>
      <dgm:spPr/>
      <dgm:t>
        <a:bodyPr/>
        <a:lstStyle/>
        <a:p>
          <a:endParaRPr lang="fr-FR"/>
        </a:p>
      </dgm:t>
    </dgm:pt>
    <dgm:pt modelId="{5C3CB431-1B3C-F84A-9129-DAD2D1B0B3A0}">
      <dgm:prSet/>
      <dgm:spPr/>
      <dgm:t>
        <a:bodyPr/>
        <a:lstStyle/>
        <a:p>
          <a:r>
            <a:rPr lang="fr-FR"/>
            <a:t>Temps de micro-enseignement où l'enseignant présente une leçon de 30 minutes</a:t>
          </a:r>
        </a:p>
      </dgm:t>
    </dgm:pt>
    <dgm:pt modelId="{AC9D0EF8-C42A-D44A-A7F7-306C8651F96D}" type="parTrans" cxnId="{11552762-FAAE-304A-95DF-193FA168B2F9}">
      <dgm:prSet/>
      <dgm:spPr/>
      <dgm:t>
        <a:bodyPr/>
        <a:lstStyle/>
        <a:p>
          <a:endParaRPr lang="fr-FR"/>
        </a:p>
      </dgm:t>
    </dgm:pt>
    <dgm:pt modelId="{CE4E0ED0-2184-8D40-98B7-98648EB23015}" type="sibTrans" cxnId="{11552762-FAAE-304A-95DF-193FA168B2F9}">
      <dgm:prSet/>
      <dgm:spPr/>
      <dgm:t>
        <a:bodyPr/>
        <a:lstStyle/>
        <a:p>
          <a:endParaRPr lang="fr-FR"/>
        </a:p>
      </dgm:t>
    </dgm:pt>
    <dgm:pt modelId="{CA7B7A11-F023-C844-9C7C-421BC7BF805A}">
      <dgm:prSet/>
      <dgm:spPr/>
      <dgm:t>
        <a:bodyPr/>
        <a:lstStyle/>
        <a:p>
          <a:r>
            <a:rPr lang="fr-FR"/>
            <a:t>Phase préparatoire sous la forme d'un cours </a:t>
          </a:r>
        </a:p>
      </dgm:t>
    </dgm:pt>
    <dgm:pt modelId="{5405ABFB-2DD9-A949-92C7-C715C49BB973}" type="parTrans" cxnId="{F347DB7E-4C43-8344-9EA7-2263FBA79361}">
      <dgm:prSet/>
      <dgm:spPr/>
      <dgm:t>
        <a:bodyPr/>
        <a:lstStyle/>
        <a:p>
          <a:endParaRPr lang="fr-FR"/>
        </a:p>
      </dgm:t>
    </dgm:pt>
    <dgm:pt modelId="{33CC7CEF-4FE7-F248-8502-95CF29939920}" type="sibTrans" cxnId="{F347DB7E-4C43-8344-9EA7-2263FBA79361}">
      <dgm:prSet/>
      <dgm:spPr/>
      <dgm:t>
        <a:bodyPr/>
        <a:lstStyle/>
        <a:p>
          <a:endParaRPr lang="fr-FR"/>
        </a:p>
      </dgm:t>
    </dgm:pt>
    <dgm:pt modelId="{077E4CD9-A1B5-AE49-8066-F06BA81849AF}">
      <dgm:prSet/>
      <dgm:spPr>
        <a:ln>
          <a:solidFill>
            <a:schemeClr val="accent6"/>
          </a:solidFill>
        </a:ln>
      </dgm:spPr>
      <dgm:t>
        <a:bodyPr/>
        <a:lstStyle/>
        <a:p>
          <a:r>
            <a:rPr lang="fr-FR" dirty="0"/>
            <a:t>À froid</a:t>
          </a:r>
        </a:p>
      </dgm:t>
    </dgm:pt>
    <dgm:pt modelId="{75BC0495-2A09-F14E-A19E-D7CBBE62C27B}" type="parTrans" cxnId="{65CEDC4D-7910-5846-9B81-526D6C471DAC}">
      <dgm:prSet/>
      <dgm:spPr/>
      <dgm:t>
        <a:bodyPr/>
        <a:lstStyle/>
        <a:p>
          <a:endParaRPr lang="fr-FR"/>
        </a:p>
      </dgm:t>
    </dgm:pt>
    <dgm:pt modelId="{6FEC1CAC-4E92-3A4F-9BC1-5AED85AB5148}" type="sibTrans" cxnId="{65CEDC4D-7910-5846-9B81-526D6C471DAC}">
      <dgm:prSet/>
      <dgm:spPr/>
      <dgm:t>
        <a:bodyPr/>
        <a:lstStyle/>
        <a:p>
          <a:endParaRPr lang="fr-FR"/>
        </a:p>
      </dgm:t>
    </dgm:pt>
    <dgm:pt modelId="{F49E325E-E6BD-DE41-978F-12B47B94931C}">
      <dgm:prSet/>
      <dgm:spPr>
        <a:ln>
          <a:solidFill>
            <a:schemeClr val="accent6"/>
          </a:solidFill>
        </a:ln>
      </dgm:spPr>
      <dgm:t>
        <a:bodyPr/>
        <a:lstStyle/>
        <a:p>
          <a:r>
            <a:rPr lang="fr-FR" dirty="0"/>
            <a:t>À partir d’un extrait vidéo de 3 minutes choisi par le FE</a:t>
          </a:r>
        </a:p>
      </dgm:t>
    </dgm:pt>
    <dgm:pt modelId="{7E6B07FC-65EC-6C40-A5CF-BABE1107A43F}" type="parTrans" cxnId="{1BB6B6C7-922C-9F4F-93F6-0640EDA554F9}">
      <dgm:prSet/>
      <dgm:spPr/>
      <dgm:t>
        <a:bodyPr/>
        <a:lstStyle/>
        <a:p>
          <a:endParaRPr lang="fr-FR"/>
        </a:p>
      </dgm:t>
    </dgm:pt>
    <dgm:pt modelId="{CB7D73DB-B8B2-BC41-9F60-50DAAEBF456E}" type="sibTrans" cxnId="{1BB6B6C7-922C-9F4F-93F6-0640EDA554F9}">
      <dgm:prSet/>
      <dgm:spPr/>
      <dgm:t>
        <a:bodyPr/>
        <a:lstStyle/>
        <a:p>
          <a:endParaRPr lang="fr-FR"/>
        </a:p>
      </dgm:t>
    </dgm:pt>
    <dgm:pt modelId="{DCD874A6-D14F-934B-8C4D-7B71B12133AA}">
      <dgm:prSet/>
      <dgm:spPr/>
      <dgm:t>
        <a:bodyPr/>
        <a:lstStyle/>
        <a:p>
          <a:r>
            <a:rPr lang="fr-FR"/>
            <a:t>Octobre du Q.1</a:t>
          </a:r>
        </a:p>
      </dgm:t>
    </dgm:pt>
    <dgm:pt modelId="{C20E2085-92CC-364B-BE9C-C59A8867BAA3}" type="parTrans" cxnId="{BC568518-532E-3844-8A1B-3088A475A9B4}">
      <dgm:prSet/>
      <dgm:spPr/>
      <dgm:t>
        <a:bodyPr/>
        <a:lstStyle/>
        <a:p>
          <a:endParaRPr lang="fr-FR"/>
        </a:p>
      </dgm:t>
    </dgm:pt>
    <dgm:pt modelId="{4D3A04EB-ACD8-EB4B-905E-B44317C6506F}" type="sibTrans" cxnId="{BC568518-532E-3844-8A1B-3088A475A9B4}">
      <dgm:prSet/>
      <dgm:spPr/>
      <dgm:t>
        <a:bodyPr/>
        <a:lstStyle/>
        <a:p>
          <a:endParaRPr lang="fr-FR"/>
        </a:p>
      </dgm:t>
    </dgm:pt>
    <dgm:pt modelId="{13D07E13-5BFE-6541-8E56-9AC6473EF341}">
      <dgm:prSet/>
      <dgm:spPr/>
      <dgm:t>
        <a:bodyPr/>
        <a:lstStyle/>
        <a:p>
          <a:r>
            <a:rPr lang="fr-FR"/>
            <a:t>Octobre + début novembre du Q.1</a:t>
          </a:r>
        </a:p>
      </dgm:t>
    </dgm:pt>
    <dgm:pt modelId="{9D3AD964-9EE5-8845-9861-975B7D0223D0}" type="parTrans" cxnId="{1CE584DA-4B7B-074A-822D-EF43F9EE63FE}">
      <dgm:prSet/>
      <dgm:spPr/>
      <dgm:t>
        <a:bodyPr/>
        <a:lstStyle/>
        <a:p>
          <a:endParaRPr lang="fr-FR"/>
        </a:p>
      </dgm:t>
    </dgm:pt>
    <dgm:pt modelId="{EB67CB64-92CF-C542-B286-8121BD81F43B}" type="sibTrans" cxnId="{1CE584DA-4B7B-074A-822D-EF43F9EE63FE}">
      <dgm:prSet/>
      <dgm:spPr/>
      <dgm:t>
        <a:bodyPr/>
        <a:lstStyle/>
        <a:p>
          <a:endParaRPr lang="fr-FR"/>
        </a:p>
      </dgm:t>
    </dgm:pt>
    <dgm:pt modelId="{63D9A06B-F5E9-BE4E-B544-E57B8A9D783F}">
      <dgm:prSet/>
      <dgm:spPr>
        <a:ln>
          <a:solidFill>
            <a:schemeClr val="accent6"/>
          </a:solidFill>
        </a:ln>
      </dgm:spPr>
      <dgm:t>
        <a:bodyPr/>
        <a:lstStyle/>
        <a:p>
          <a:r>
            <a:rPr lang="fr-FR" dirty="0"/>
            <a:t>Min. 10 jours après la situation simulée</a:t>
          </a:r>
        </a:p>
      </dgm:t>
    </dgm:pt>
    <dgm:pt modelId="{F0C6C208-67FD-4E4C-949C-66A5D36197C1}" type="parTrans" cxnId="{28F92F9C-B7FD-0B44-8F9B-6A051E4AE374}">
      <dgm:prSet/>
      <dgm:spPr/>
      <dgm:t>
        <a:bodyPr/>
        <a:lstStyle/>
        <a:p>
          <a:endParaRPr lang="fr-FR"/>
        </a:p>
      </dgm:t>
    </dgm:pt>
    <dgm:pt modelId="{14902C97-8562-2E4C-A3FC-B47FD38D735D}" type="sibTrans" cxnId="{28F92F9C-B7FD-0B44-8F9B-6A051E4AE374}">
      <dgm:prSet/>
      <dgm:spPr/>
      <dgm:t>
        <a:bodyPr/>
        <a:lstStyle/>
        <a:p>
          <a:endParaRPr lang="fr-FR"/>
        </a:p>
      </dgm:t>
    </dgm:pt>
    <dgm:pt modelId="{E868C5DD-78FA-454D-BC33-9A355EE4E2F2}" type="pres">
      <dgm:prSet presAssocID="{EBB4984B-BCD5-514E-8ECD-1D897AE5C999}" presName="linearFlow" presStyleCnt="0">
        <dgm:presLayoutVars>
          <dgm:dir/>
          <dgm:animLvl val="lvl"/>
          <dgm:resizeHandles val="exact"/>
        </dgm:presLayoutVars>
      </dgm:prSet>
      <dgm:spPr/>
    </dgm:pt>
    <dgm:pt modelId="{8BB61F34-95D1-D44D-9920-545FA048D78A}" type="pres">
      <dgm:prSet presAssocID="{7305F96B-A86C-0F46-B5DB-1CB2D6A52021}" presName="composite" presStyleCnt="0"/>
      <dgm:spPr/>
    </dgm:pt>
    <dgm:pt modelId="{674EFAF9-5194-8D4F-8BBB-96404CEA7F76}" type="pres">
      <dgm:prSet presAssocID="{7305F96B-A86C-0F46-B5DB-1CB2D6A52021}" presName="parTx" presStyleLbl="node1" presStyleIdx="0" presStyleCnt="3">
        <dgm:presLayoutVars>
          <dgm:chMax val="0"/>
          <dgm:chPref val="0"/>
          <dgm:bulletEnabled val="1"/>
        </dgm:presLayoutVars>
      </dgm:prSet>
      <dgm:spPr/>
    </dgm:pt>
    <dgm:pt modelId="{7063AC1F-CA20-DF45-AC4B-FDC784703E60}" type="pres">
      <dgm:prSet presAssocID="{7305F96B-A86C-0F46-B5DB-1CB2D6A52021}" presName="parSh" presStyleLbl="node1" presStyleIdx="0" presStyleCnt="3"/>
      <dgm:spPr/>
    </dgm:pt>
    <dgm:pt modelId="{72410971-EBB5-444E-9279-B5E565B90AA5}" type="pres">
      <dgm:prSet presAssocID="{7305F96B-A86C-0F46-B5DB-1CB2D6A52021}" presName="desTx" presStyleLbl="fgAcc1" presStyleIdx="0" presStyleCnt="3">
        <dgm:presLayoutVars>
          <dgm:bulletEnabled val="1"/>
        </dgm:presLayoutVars>
      </dgm:prSet>
      <dgm:spPr/>
    </dgm:pt>
    <dgm:pt modelId="{73C1F8F4-8A9A-A84F-9C05-4E3162D850DB}" type="pres">
      <dgm:prSet presAssocID="{C9620927-A1D0-284F-A3BF-F90E5E91E576}" presName="sibTrans" presStyleLbl="sibTrans2D1" presStyleIdx="0" presStyleCnt="2"/>
      <dgm:spPr/>
    </dgm:pt>
    <dgm:pt modelId="{83F76D45-51C7-3C45-B868-55A17F2F3280}" type="pres">
      <dgm:prSet presAssocID="{C9620927-A1D0-284F-A3BF-F90E5E91E576}" presName="connTx" presStyleLbl="sibTrans2D1" presStyleIdx="0" presStyleCnt="2"/>
      <dgm:spPr/>
    </dgm:pt>
    <dgm:pt modelId="{67A2BF04-1D0C-6C4C-BEA3-0ECD0D14B089}" type="pres">
      <dgm:prSet presAssocID="{277A5BDA-5386-8840-8FF7-6C6B8F45CD7F}" presName="composite" presStyleCnt="0"/>
      <dgm:spPr/>
    </dgm:pt>
    <dgm:pt modelId="{B8D8E9A3-C999-1C45-A8D2-AD656FF4BE14}" type="pres">
      <dgm:prSet presAssocID="{277A5BDA-5386-8840-8FF7-6C6B8F45CD7F}" presName="parTx" presStyleLbl="node1" presStyleIdx="0" presStyleCnt="3">
        <dgm:presLayoutVars>
          <dgm:chMax val="0"/>
          <dgm:chPref val="0"/>
          <dgm:bulletEnabled val="1"/>
        </dgm:presLayoutVars>
      </dgm:prSet>
      <dgm:spPr/>
    </dgm:pt>
    <dgm:pt modelId="{377F1855-58AA-1C4B-AA64-8264C8724452}" type="pres">
      <dgm:prSet presAssocID="{277A5BDA-5386-8840-8FF7-6C6B8F45CD7F}" presName="parSh" presStyleLbl="node1" presStyleIdx="1" presStyleCnt="3"/>
      <dgm:spPr/>
    </dgm:pt>
    <dgm:pt modelId="{A64C9DA2-E844-5E49-B872-2F1683AA9C00}" type="pres">
      <dgm:prSet presAssocID="{277A5BDA-5386-8840-8FF7-6C6B8F45CD7F}" presName="desTx" presStyleLbl="fgAcc1" presStyleIdx="1" presStyleCnt="3">
        <dgm:presLayoutVars>
          <dgm:bulletEnabled val="1"/>
        </dgm:presLayoutVars>
      </dgm:prSet>
      <dgm:spPr/>
    </dgm:pt>
    <dgm:pt modelId="{A74B95B7-80FE-DB45-B409-AE142B40FDD2}" type="pres">
      <dgm:prSet presAssocID="{7DCD6ED1-9599-594B-89EC-290BAB2466B2}" presName="sibTrans" presStyleLbl="sibTrans2D1" presStyleIdx="1" presStyleCnt="2"/>
      <dgm:spPr/>
    </dgm:pt>
    <dgm:pt modelId="{946F8A59-0D36-3643-ACD0-2E4B249C5B5A}" type="pres">
      <dgm:prSet presAssocID="{7DCD6ED1-9599-594B-89EC-290BAB2466B2}" presName="connTx" presStyleLbl="sibTrans2D1" presStyleIdx="1" presStyleCnt="2"/>
      <dgm:spPr/>
    </dgm:pt>
    <dgm:pt modelId="{845CAD3D-8480-E14E-87C7-242317E29661}" type="pres">
      <dgm:prSet presAssocID="{6DC4CFB9-6230-1E49-806F-475DCE9887F5}" presName="composite" presStyleCnt="0"/>
      <dgm:spPr/>
    </dgm:pt>
    <dgm:pt modelId="{6C609DAD-17F0-7C44-8824-E6E06B383DF8}" type="pres">
      <dgm:prSet presAssocID="{6DC4CFB9-6230-1E49-806F-475DCE9887F5}" presName="parTx" presStyleLbl="node1" presStyleIdx="1" presStyleCnt="3">
        <dgm:presLayoutVars>
          <dgm:chMax val="0"/>
          <dgm:chPref val="0"/>
          <dgm:bulletEnabled val="1"/>
        </dgm:presLayoutVars>
      </dgm:prSet>
      <dgm:spPr/>
    </dgm:pt>
    <dgm:pt modelId="{760CBB1E-FD3A-0A40-9D4F-7D3072D7499A}" type="pres">
      <dgm:prSet presAssocID="{6DC4CFB9-6230-1E49-806F-475DCE9887F5}" presName="parSh" presStyleLbl="node1" presStyleIdx="2" presStyleCnt="3"/>
      <dgm:spPr/>
    </dgm:pt>
    <dgm:pt modelId="{85E0EF63-98E0-0347-AB59-738320E5720C}" type="pres">
      <dgm:prSet presAssocID="{6DC4CFB9-6230-1E49-806F-475DCE9887F5}" presName="desTx" presStyleLbl="fgAcc1" presStyleIdx="2" presStyleCnt="3">
        <dgm:presLayoutVars>
          <dgm:bulletEnabled val="1"/>
        </dgm:presLayoutVars>
      </dgm:prSet>
      <dgm:spPr/>
    </dgm:pt>
  </dgm:ptLst>
  <dgm:cxnLst>
    <dgm:cxn modelId="{A428A405-1176-9D42-B394-4B7551F19D39}" type="presOf" srcId="{5C3CB431-1B3C-F84A-9129-DAD2D1B0B3A0}" destId="{A64C9DA2-E844-5E49-B872-2F1683AA9C00}" srcOrd="0" destOrd="0" presId="urn:microsoft.com/office/officeart/2005/8/layout/process3"/>
    <dgm:cxn modelId="{8F056607-6C69-CB41-B459-38E34A4D9583}" type="presOf" srcId="{7305F96B-A86C-0F46-B5DB-1CB2D6A52021}" destId="{7063AC1F-CA20-DF45-AC4B-FDC784703E60}" srcOrd="1" destOrd="0" presId="urn:microsoft.com/office/officeart/2005/8/layout/process3"/>
    <dgm:cxn modelId="{BC568518-532E-3844-8A1B-3088A475A9B4}" srcId="{7305F96B-A86C-0F46-B5DB-1CB2D6A52021}" destId="{DCD874A6-D14F-934B-8C4D-7B71B12133AA}" srcOrd="1" destOrd="0" parTransId="{C20E2085-92CC-364B-BE9C-C59A8867BAA3}" sibTransId="{4D3A04EB-ACD8-EB4B-905E-B44317C6506F}"/>
    <dgm:cxn modelId="{62EE6C19-CDCF-6B4C-A89B-FE745F20A657}" srcId="{6DC4CFB9-6230-1E49-806F-475DCE9887F5}" destId="{CA53CDA3-99B0-1C42-B30A-8DD07C621356}" srcOrd="0" destOrd="0" parTransId="{BC36A9B8-2C9C-D249-8ABD-78817D85AEF7}" sibTransId="{EA3934E6-9DF1-D74F-B30B-04A77884108F}"/>
    <dgm:cxn modelId="{02361C1E-619D-2A4A-A402-A5CB6C6B9F48}" type="presOf" srcId="{277A5BDA-5386-8840-8FF7-6C6B8F45CD7F}" destId="{377F1855-58AA-1C4B-AA64-8264C8724452}" srcOrd="1" destOrd="0" presId="urn:microsoft.com/office/officeart/2005/8/layout/process3"/>
    <dgm:cxn modelId="{47533326-A00B-4C4D-8F25-01A605C733EA}" type="presOf" srcId="{13D07E13-5BFE-6541-8E56-9AC6473EF341}" destId="{A64C9DA2-E844-5E49-B872-2F1683AA9C00}" srcOrd="0" destOrd="1" presId="urn:microsoft.com/office/officeart/2005/8/layout/process3"/>
    <dgm:cxn modelId="{7AA1E13B-6136-F64E-9D64-074EBE3103D9}" type="presOf" srcId="{E2441466-0F44-4B45-909F-FF7B6245DB49}" destId="{85E0EF63-98E0-0347-AB59-738320E5720C}" srcOrd="0" destOrd="3" presId="urn:microsoft.com/office/officeart/2005/8/layout/process3"/>
    <dgm:cxn modelId="{BA16B549-B373-3040-BA6E-5F33C1DDEBE4}" type="presOf" srcId="{C9620927-A1D0-284F-A3BF-F90E5E91E576}" destId="{83F76D45-51C7-3C45-B868-55A17F2F3280}" srcOrd="1" destOrd="0" presId="urn:microsoft.com/office/officeart/2005/8/layout/process3"/>
    <dgm:cxn modelId="{65CEDC4D-7910-5846-9B81-526D6C471DAC}" srcId="{6DC4CFB9-6230-1E49-806F-475DCE9887F5}" destId="{077E4CD9-A1B5-AE49-8066-F06BA81849AF}" srcOrd="1" destOrd="0" parTransId="{75BC0495-2A09-F14E-A19E-D7CBBE62C27B}" sibTransId="{6FEC1CAC-4E92-3A4F-9BC1-5AED85AB5148}"/>
    <dgm:cxn modelId="{12BC8851-07DF-C748-B327-263C35B86A26}" type="presOf" srcId="{DCD874A6-D14F-934B-8C4D-7B71B12133AA}" destId="{72410971-EBB5-444E-9279-B5E565B90AA5}" srcOrd="0" destOrd="1" presId="urn:microsoft.com/office/officeart/2005/8/layout/process3"/>
    <dgm:cxn modelId="{B5F8575D-5EED-E541-A38A-12A7C70A013D}" type="presOf" srcId="{EBB4984B-BCD5-514E-8ECD-1D897AE5C999}" destId="{E868C5DD-78FA-454D-BC33-9A355EE4E2F2}" srcOrd="0" destOrd="0" presId="urn:microsoft.com/office/officeart/2005/8/layout/process3"/>
    <dgm:cxn modelId="{67C18C5D-F400-C440-B4BE-E5BC15D2A82A}" srcId="{EBB4984B-BCD5-514E-8ECD-1D897AE5C999}" destId="{6DC4CFB9-6230-1E49-806F-475DCE9887F5}" srcOrd="2" destOrd="0" parTransId="{A9E1EB11-C823-7648-880A-D3A3CF1010A3}" sibTransId="{AD84CEAD-14E0-1249-98BE-FC65FAF30420}"/>
    <dgm:cxn modelId="{211AA05E-CDA2-D844-AE0F-632BE002EE40}" type="presOf" srcId="{CA53CDA3-99B0-1C42-B30A-8DD07C621356}" destId="{85E0EF63-98E0-0347-AB59-738320E5720C}" srcOrd="0" destOrd="0" presId="urn:microsoft.com/office/officeart/2005/8/layout/process3"/>
    <dgm:cxn modelId="{4DBF0B62-4501-2644-9353-9A76CCA0D351}" type="presOf" srcId="{077E4CD9-A1B5-AE49-8066-F06BA81849AF}" destId="{85E0EF63-98E0-0347-AB59-738320E5720C}" srcOrd="0" destOrd="1" presId="urn:microsoft.com/office/officeart/2005/8/layout/process3"/>
    <dgm:cxn modelId="{11552762-FAAE-304A-95DF-193FA168B2F9}" srcId="{277A5BDA-5386-8840-8FF7-6C6B8F45CD7F}" destId="{5C3CB431-1B3C-F84A-9129-DAD2D1B0B3A0}" srcOrd="0" destOrd="0" parTransId="{AC9D0EF8-C42A-D44A-A7F7-306C8651F96D}" sibTransId="{CE4E0ED0-2184-8D40-98B7-98648EB23015}"/>
    <dgm:cxn modelId="{80EE0365-C7FE-FC41-AAA4-7D39EBC6D15D}" type="presOf" srcId="{C9620927-A1D0-284F-A3BF-F90E5E91E576}" destId="{73C1F8F4-8A9A-A84F-9C05-4E3162D850DB}" srcOrd="0" destOrd="0" presId="urn:microsoft.com/office/officeart/2005/8/layout/process3"/>
    <dgm:cxn modelId="{6F6E5869-8A5D-324D-969A-FFE173CEB091}" type="presOf" srcId="{6DC4CFB9-6230-1E49-806F-475DCE9887F5}" destId="{760CBB1E-FD3A-0A40-9D4F-7D3072D7499A}" srcOrd="1" destOrd="0" presId="urn:microsoft.com/office/officeart/2005/8/layout/process3"/>
    <dgm:cxn modelId="{0F4A4D72-5624-2B49-B1F3-C671B1431DEC}" type="presOf" srcId="{277A5BDA-5386-8840-8FF7-6C6B8F45CD7F}" destId="{B8D8E9A3-C999-1C45-A8D2-AD656FF4BE14}" srcOrd="0" destOrd="0" presId="urn:microsoft.com/office/officeart/2005/8/layout/process3"/>
    <dgm:cxn modelId="{F347DB7E-4C43-8344-9EA7-2263FBA79361}" srcId="{7305F96B-A86C-0F46-B5DB-1CB2D6A52021}" destId="{CA7B7A11-F023-C844-9C7C-421BC7BF805A}" srcOrd="0" destOrd="0" parTransId="{5405ABFB-2DD9-A949-92C7-C715C49BB973}" sibTransId="{33CC7CEF-4FE7-F248-8502-95CF29939920}"/>
    <dgm:cxn modelId="{A6228487-BD63-0246-8317-19624EB652F8}" srcId="{EBB4984B-BCD5-514E-8ECD-1D897AE5C999}" destId="{7305F96B-A86C-0F46-B5DB-1CB2D6A52021}" srcOrd="0" destOrd="0" parTransId="{6CD4D414-A0EF-8945-B321-40E2651FBEFF}" sibTransId="{C9620927-A1D0-284F-A3BF-F90E5E91E576}"/>
    <dgm:cxn modelId="{B6C64288-3A4E-874E-9123-F0861EC443C0}" type="presOf" srcId="{7305F96B-A86C-0F46-B5DB-1CB2D6A52021}" destId="{674EFAF9-5194-8D4F-8BBB-96404CEA7F76}" srcOrd="0" destOrd="0" presId="urn:microsoft.com/office/officeart/2005/8/layout/process3"/>
    <dgm:cxn modelId="{28F92F9C-B7FD-0B44-8F9B-6A051E4AE374}" srcId="{6DC4CFB9-6230-1E49-806F-475DCE9887F5}" destId="{63D9A06B-F5E9-BE4E-B544-E57B8A9D783F}" srcOrd="4" destOrd="0" parTransId="{F0C6C208-67FD-4E4C-949C-66A5D36197C1}" sibTransId="{14902C97-8562-2E4C-A3FC-B47FD38D735D}"/>
    <dgm:cxn modelId="{06CED29C-C214-054A-9EF2-AC8984FCA0B8}" type="presOf" srcId="{6DC4CFB9-6230-1E49-806F-475DCE9887F5}" destId="{6C609DAD-17F0-7C44-8824-E6E06B383DF8}" srcOrd="0" destOrd="0" presId="urn:microsoft.com/office/officeart/2005/8/layout/process3"/>
    <dgm:cxn modelId="{F01ACBAA-4B4E-A640-A70C-FAAFAC8FC49B}" type="presOf" srcId="{63D9A06B-F5E9-BE4E-B544-E57B8A9D783F}" destId="{85E0EF63-98E0-0347-AB59-738320E5720C}" srcOrd="0" destOrd="4" presId="urn:microsoft.com/office/officeart/2005/8/layout/process3"/>
    <dgm:cxn modelId="{1FF695AB-D1F9-D84C-826C-04629BE7F339}" srcId="{EBB4984B-BCD5-514E-8ECD-1D897AE5C999}" destId="{277A5BDA-5386-8840-8FF7-6C6B8F45CD7F}" srcOrd="1" destOrd="0" parTransId="{7B74AD3E-6A6D-D84E-94AB-D3C04994E18F}" sibTransId="{7DCD6ED1-9599-594B-89EC-290BAB2466B2}"/>
    <dgm:cxn modelId="{88B51EBD-FECD-4B4C-8154-FA6C57F535EA}" srcId="{6DC4CFB9-6230-1E49-806F-475DCE9887F5}" destId="{E2441466-0F44-4B45-909F-FF7B6245DB49}" srcOrd="3" destOrd="0" parTransId="{91A4F116-CAC6-354C-956A-A44E68676E5E}" sibTransId="{153B1FBB-238B-4244-BFFC-60ED513AB7C5}"/>
    <dgm:cxn modelId="{55E68BBE-1A9D-154A-B03A-A42C15B2F3DE}" type="presOf" srcId="{CA7B7A11-F023-C844-9C7C-421BC7BF805A}" destId="{72410971-EBB5-444E-9279-B5E565B90AA5}" srcOrd="0" destOrd="0" presId="urn:microsoft.com/office/officeart/2005/8/layout/process3"/>
    <dgm:cxn modelId="{1BB6B6C7-922C-9F4F-93F6-0640EDA554F9}" srcId="{6DC4CFB9-6230-1E49-806F-475DCE9887F5}" destId="{F49E325E-E6BD-DE41-978F-12B47B94931C}" srcOrd="2" destOrd="0" parTransId="{7E6B07FC-65EC-6C40-A5CF-BABE1107A43F}" sibTransId="{CB7D73DB-B8B2-BC41-9F60-50DAAEBF456E}"/>
    <dgm:cxn modelId="{EF97E2D0-DBA3-3C49-AE63-4D459B7B0E87}" type="presOf" srcId="{F49E325E-E6BD-DE41-978F-12B47B94931C}" destId="{85E0EF63-98E0-0347-AB59-738320E5720C}" srcOrd="0" destOrd="2" presId="urn:microsoft.com/office/officeart/2005/8/layout/process3"/>
    <dgm:cxn modelId="{1CE584DA-4B7B-074A-822D-EF43F9EE63FE}" srcId="{277A5BDA-5386-8840-8FF7-6C6B8F45CD7F}" destId="{13D07E13-5BFE-6541-8E56-9AC6473EF341}" srcOrd="1" destOrd="0" parTransId="{9D3AD964-9EE5-8845-9861-975B7D0223D0}" sibTransId="{EB67CB64-92CF-C542-B286-8121BD81F43B}"/>
    <dgm:cxn modelId="{6BF9EEE4-EEEB-7B45-9290-D68F34A9857F}" type="presOf" srcId="{7DCD6ED1-9599-594B-89EC-290BAB2466B2}" destId="{946F8A59-0D36-3643-ACD0-2E4B249C5B5A}" srcOrd="1" destOrd="0" presId="urn:microsoft.com/office/officeart/2005/8/layout/process3"/>
    <dgm:cxn modelId="{1C31C9EE-681F-1546-ABDE-4A9C598A42B6}" type="presOf" srcId="{7DCD6ED1-9599-594B-89EC-290BAB2466B2}" destId="{A74B95B7-80FE-DB45-B409-AE142B40FDD2}" srcOrd="0" destOrd="0" presId="urn:microsoft.com/office/officeart/2005/8/layout/process3"/>
    <dgm:cxn modelId="{F09835F1-D666-AC47-91DB-C227F8DEC0BC}" type="presParOf" srcId="{E868C5DD-78FA-454D-BC33-9A355EE4E2F2}" destId="{8BB61F34-95D1-D44D-9920-545FA048D78A}" srcOrd="0" destOrd="0" presId="urn:microsoft.com/office/officeart/2005/8/layout/process3"/>
    <dgm:cxn modelId="{79CF70CB-4AA7-8745-AA9D-B89CCB700BEC}" type="presParOf" srcId="{8BB61F34-95D1-D44D-9920-545FA048D78A}" destId="{674EFAF9-5194-8D4F-8BBB-96404CEA7F76}" srcOrd="0" destOrd="0" presId="urn:microsoft.com/office/officeart/2005/8/layout/process3"/>
    <dgm:cxn modelId="{633AEDE9-22A5-1541-A0D8-E66BAC8F1A9D}" type="presParOf" srcId="{8BB61F34-95D1-D44D-9920-545FA048D78A}" destId="{7063AC1F-CA20-DF45-AC4B-FDC784703E60}" srcOrd="1" destOrd="0" presId="urn:microsoft.com/office/officeart/2005/8/layout/process3"/>
    <dgm:cxn modelId="{1886E7BA-6AEE-674E-961F-FFB89B5D04C0}" type="presParOf" srcId="{8BB61F34-95D1-D44D-9920-545FA048D78A}" destId="{72410971-EBB5-444E-9279-B5E565B90AA5}" srcOrd="2" destOrd="0" presId="urn:microsoft.com/office/officeart/2005/8/layout/process3"/>
    <dgm:cxn modelId="{11A27C6A-1FBC-AE4F-87CA-08772703EC83}" type="presParOf" srcId="{E868C5DD-78FA-454D-BC33-9A355EE4E2F2}" destId="{73C1F8F4-8A9A-A84F-9C05-4E3162D850DB}" srcOrd="1" destOrd="0" presId="urn:microsoft.com/office/officeart/2005/8/layout/process3"/>
    <dgm:cxn modelId="{25B2EE0E-7D06-184C-AAC8-B30AF1E36B72}" type="presParOf" srcId="{73C1F8F4-8A9A-A84F-9C05-4E3162D850DB}" destId="{83F76D45-51C7-3C45-B868-55A17F2F3280}" srcOrd="0" destOrd="0" presId="urn:microsoft.com/office/officeart/2005/8/layout/process3"/>
    <dgm:cxn modelId="{FA57ED1D-A155-6A48-AF56-2859543D74E5}" type="presParOf" srcId="{E868C5DD-78FA-454D-BC33-9A355EE4E2F2}" destId="{67A2BF04-1D0C-6C4C-BEA3-0ECD0D14B089}" srcOrd="2" destOrd="0" presId="urn:microsoft.com/office/officeart/2005/8/layout/process3"/>
    <dgm:cxn modelId="{055DD8EB-2B8C-3D4D-A820-B53A307EC5D9}" type="presParOf" srcId="{67A2BF04-1D0C-6C4C-BEA3-0ECD0D14B089}" destId="{B8D8E9A3-C999-1C45-A8D2-AD656FF4BE14}" srcOrd="0" destOrd="0" presId="urn:microsoft.com/office/officeart/2005/8/layout/process3"/>
    <dgm:cxn modelId="{4D7DA45F-DD1B-074A-9533-4C32C2BB9A0F}" type="presParOf" srcId="{67A2BF04-1D0C-6C4C-BEA3-0ECD0D14B089}" destId="{377F1855-58AA-1C4B-AA64-8264C8724452}" srcOrd="1" destOrd="0" presId="urn:microsoft.com/office/officeart/2005/8/layout/process3"/>
    <dgm:cxn modelId="{5885C9B3-4C5C-944C-95B5-2E5D8F2DBB0B}" type="presParOf" srcId="{67A2BF04-1D0C-6C4C-BEA3-0ECD0D14B089}" destId="{A64C9DA2-E844-5E49-B872-2F1683AA9C00}" srcOrd="2" destOrd="0" presId="urn:microsoft.com/office/officeart/2005/8/layout/process3"/>
    <dgm:cxn modelId="{223C93F5-8195-F747-A482-0C0FF8C738F1}" type="presParOf" srcId="{E868C5DD-78FA-454D-BC33-9A355EE4E2F2}" destId="{A74B95B7-80FE-DB45-B409-AE142B40FDD2}" srcOrd="3" destOrd="0" presId="urn:microsoft.com/office/officeart/2005/8/layout/process3"/>
    <dgm:cxn modelId="{17F82D5C-5F1D-BB4B-A695-40813094C595}" type="presParOf" srcId="{A74B95B7-80FE-DB45-B409-AE142B40FDD2}" destId="{946F8A59-0D36-3643-ACD0-2E4B249C5B5A}" srcOrd="0" destOrd="0" presId="urn:microsoft.com/office/officeart/2005/8/layout/process3"/>
    <dgm:cxn modelId="{C2807797-F57F-C34B-989D-33058EC08736}" type="presParOf" srcId="{E868C5DD-78FA-454D-BC33-9A355EE4E2F2}" destId="{845CAD3D-8480-E14E-87C7-242317E29661}" srcOrd="4" destOrd="0" presId="urn:microsoft.com/office/officeart/2005/8/layout/process3"/>
    <dgm:cxn modelId="{42AE378D-9769-3846-AFFD-F654EE5F44A8}" type="presParOf" srcId="{845CAD3D-8480-E14E-87C7-242317E29661}" destId="{6C609DAD-17F0-7C44-8824-E6E06B383DF8}" srcOrd="0" destOrd="0" presId="urn:microsoft.com/office/officeart/2005/8/layout/process3"/>
    <dgm:cxn modelId="{B8E68A2C-2D2F-9C4C-816D-8487481569CE}" type="presParOf" srcId="{845CAD3D-8480-E14E-87C7-242317E29661}" destId="{760CBB1E-FD3A-0A40-9D4F-7D3072D7499A}" srcOrd="1" destOrd="0" presId="urn:microsoft.com/office/officeart/2005/8/layout/process3"/>
    <dgm:cxn modelId="{D0CDF1A6-A7F1-C149-B3CC-68FF4562E3F0}" type="presParOf" srcId="{845CAD3D-8480-E14E-87C7-242317E29661}" destId="{85E0EF63-98E0-0347-AB59-738320E5720C}"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EBB4984B-BCD5-514E-8ECD-1D897AE5C999}" type="doc">
      <dgm:prSet loTypeId="urn:microsoft.com/office/officeart/2005/8/layout/process3" loCatId="" qsTypeId="urn:microsoft.com/office/officeart/2005/8/quickstyle/simple1" qsCatId="simple" csTypeId="urn:microsoft.com/office/officeart/2005/8/colors/accent1_2" csCatId="accent1" phldr="1"/>
      <dgm:spPr/>
    </dgm:pt>
    <dgm:pt modelId="{7305F96B-A86C-0F46-B5DB-1CB2D6A52021}">
      <dgm:prSet phldrT="[Texte]"/>
      <dgm:spPr/>
      <dgm:t>
        <a:bodyPr/>
        <a:lstStyle/>
        <a:p>
          <a:r>
            <a:rPr lang="fr-FR"/>
            <a:t>Briefing	</a:t>
          </a:r>
        </a:p>
      </dgm:t>
    </dgm:pt>
    <dgm:pt modelId="{6CD4D414-A0EF-8945-B321-40E2651FBEFF}" type="parTrans" cxnId="{A6228487-BD63-0246-8317-19624EB652F8}">
      <dgm:prSet/>
      <dgm:spPr/>
      <dgm:t>
        <a:bodyPr/>
        <a:lstStyle/>
        <a:p>
          <a:endParaRPr lang="fr-FR"/>
        </a:p>
      </dgm:t>
    </dgm:pt>
    <dgm:pt modelId="{C9620927-A1D0-284F-A3BF-F90E5E91E576}" type="sibTrans" cxnId="{A6228487-BD63-0246-8317-19624EB652F8}">
      <dgm:prSet/>
      <dgm:spPr/>
      <dgm:t>
        <a:bodyPr/>
        <a:lstStyle/>
        <a:p>
          <a:endParaRPr lang="fr-FR"/>
        </a:p>
      </dgm:t>
    </dgm:pt>
    <dgm:pt modelId="{277A5BDA-5386-8840-8FF7-6C6B8F45CD7F}">
      <dgm:prSet phldrT="[Texte]"/>
      <dgm:spPr/>
      <dgm:t>
        <a:bodyPr/>
        <a:lstStyle/>
        <a:p>
          <a:r>
            <a:rPr lang="fr-FR"/>
            <a:t>Simulation </a:t>
          </a:r>
        </a:p>
      </dgm:t>
    </dgm:pt>
    <dgm:pt modelId="{7B74AD3E-6A6D-D84E-94AB-D3C04994E18F}" type="parTrans" cxnId="{1FF695AB-D1F9-D84C-826C-04629BE7F339}">
      <dgm:prSet/>
      <dgm:spPr/>
      <dgm:t>
        <a:bodyPr/>
        <a:lstStyle/>
        <a:p>
          <a:endParaRPr lang="fr-FR"/>
        </a:p>
      </dgm:t>
    </dgm:pt>
    <dgm:pt modelId="{7DCD6ED1-9599-594B-89EC-290BAB2466B2}" type="sibTrans" cxnId="{1FF695AB-D1F9-D84C-826C-04629BE7F339}">
      <dgm:prSet/>
      <dgm:spPr/>
      <dgm:t>
        <a:bodyPr/>
        <a:lstStyle/>
        <a:p>
          <a:endParaRPr lang="fr-FR"/>
        </a:p>
      </dgm:t>
    </dgm:pt>
    <dgm:pt modelId="{6DC4CFB9-6230-1E49-806F-475DCE9887F5}">
      <dgm:prSet phldrT="[Texte]"/>
      <dgm:spPr>
        <a:solidFill>
          <a:schemeClr val="accent6"/>
        </a:solidFill>
        <a:ln>
          <a:solidFill>
            <a:schemeClr val="accent6"/>
          </a:solidFill>
        </a:ln>
      </dgm:spPr>
      <dgm:t>
        <a:bodyPr/>
        <a:lstStyle/>
        <a:p>
          <a:r>
            <a:rPr lang="fr-FR"/>
            <a:t>Débriefing</a:t>
          </a:r>
        </a:p>
      </dgm:t>
    </dgm:pt>
    <dgm:pt modelId="{A9E1EB11-C823-7648-880A-D3A3CF1010A3}" type="parTrans" cxnId="{67C18C5D-F400-C440-B4BE-E5BC15D2A82A}">
      <dgm:prSet/>
      <dgm:spPr/>
      <dgm:t>
        <a:bodyPr/>
        <a:lstStyle/>
        <a:p>
          <a:endParaRPr lang="fr-FR"/>
        </a:p>
      </dgm:t>
    </dgm:pt>
    <dgm:pt modelId="{AD84CEAD-14E0-1249-98BE-FC65FAF30420}" type="sibTrans" cxnId="{67C18C5D-F400-C440-B4BE-E5BC15D2A82A}">
      <dgm:prSet/>
      <dgm:spPr/>
      <dgm:t>
        <a:bodyPr/>
        <a:lstStyle/>
        <a:p>
          <a:endParaRPr lang="fr-FR"/>
        </a:p>
      </dgm:t>
    </dgm:pt>
    <dgm:pt modelId="{E2441466-0F44-4B45-909F-FF7B6245DB49}">
      <dgm:prSet/>
      <dgm:spPr>
        <a:ln>
          <a:solidFill>
            <a:schemeClr val="accent6"/>
          </a:solidFill>
        </a:ln>
      </dgm:spPr>
      <dgm:t>
        <a:bodyPr/>
        <a:lstStyle/>
        <a:p>
          <a:r>
            <a:rPr lang="fr-FR"/>
            <a:t>Précédé d’une phase d’autoscopie</a:t>
          </a:r>
        </a:p>
      </dgm:t>
    </dgm:pt>
    <dgm:pt modelId="{91A4F116-CAC6-354C-956A-A44E68676E5E}" type="parTrans" cxnId="{88B51EBD-FECD-4B4C-8154-FA6C57F535EA}">
      <dgm:prSet/>
      <dgm:spPr/>
      <dgm:t>
        <a:bodyPr/>
        <a:lstStyle/>
        <a:p>
          <a:endParaRPr lang="fr-FR"/>
        </a:p>
      </dgm:t>
    </dgm:pt>
    <dgm:pt modelId="{153B1FBB-238B-4244-BFFC-60ED513AB7C5}" type="sibTrans" cxnId="{88B51EBD-FECD-4B4C-8154-FA6C57F535EA}">
      <dgm:prSet/>
      <dgm:spPr/>
      <dgm:t>
        <a:bodyPr/>
        <a:lstStyle/>
        <a:p>
          <a:endParaRPr lang="fr-FR"/>
        </a:p>
      </dgm:t>
    </dgm:pt>
    <dgm:pt modelId="{CA53CDA3-99B0-1C42-B30A-8DD07C621356}">
      <dgm:prSet/>
      <dgm:spPr>
        <a:ln>
          <a:solidFill>
            <a:schemeClr val="accent6"/>
          </a:solidFill>
        </a:ln>
      </dgm:spPr>
      <dgm:t>
        <a:bodyPr/>
        <a:lstStyle/>
        <a:p>
          <a:r>
            <a:rPr lang="fr-FR"/>
            <a:t>Dyade</a:t>
          </a:r>
        </a:p>
      </dgm:t>
    </dgm:pt>
    <dgm:pt modelId="{BC36A9B8-2C9C-D249-8ABD-78817D85AEF7}" type="parTrans" cxnId="{62EE6C19-CDCF-6B4C-A89B-FE745F20A657}">
      <dgm:prSet/>
      <dgm:spPr/>
      <dgm:t>
        <a:bodyPr/>
        <a:lstStyle/>
        <a:p>
          <a:endParaRPr lang="fr-FR"/>
        </a:p>
      </dgm:t>
    </dgm:pt>
    <dgm:pt modelId="{EA3934E6-9DF1-D74F-B30B-04A77884108F}" type="sibTrans" cxnId="{62EE6C19-CDCF-6B4C-A89B-FE745F20A657}">
      <dgm:prSet/>
      <dgm:spPr/>
      <dgm:t>
        <a:bodyPr/>
        <a:lstStyle/>
        <a:p>
          <a:endParaRPr lang="fr-FR"/>
        </a:p>
      </dgm:t>
    </dgm:pt>
    <dgm:pt modelId="{5C3CB431-1B3C-F84A-9129-DAD2D1B0B3A0}">
      <dgm:prSet/>
      <dgm:spPr/>
      <dgm:t>
        <a:bodyPr/>
        <a:lstStyle/>
        <a:p>
          <a:r>
            <a:rPr lang="fr-FR"/>
            <a:t>Temps de micro-enseignement où l'enseignant présente une leçon de 30 minutes</a:t>
          </a:r>
        </a:p>
      </dgm:t>
    </dgm:pt>
    <dgm:pt modelId="{AC9D0EF8-C42A-D44A-A7F7-306C8651F96D}" type="parTrans" cxnId="{11552762-FAAE-304A-95DF-193FA168B2F9}">
      <dgm:prSet/>
      <dgm:spPr/>
      <dgm:t>
        <a:bodyPr/>
        <a:lstStyle/>
        <a:p>
          <a:endParaRPr lang="fr-FR"/>
        </a:p>
      </dgm:t>
    </dgm:pt>
    <dgm:pt modelId="{CE4E0ED0-2184-8D40-98B7-98648EB23015}" type="sibTrans" cxnId="{11552762-FAAE-304A-95DF-193FA168B2F9}">
      <dgm:prSet/>
      <dgm:spPr/>
      <dgm:t>
        <a:bodyPr/>
        <a:lstStyle/>
        <a:p>
          <a:endParaRPr lang="fr-FR"/>
        </a:p>
      </dgm:t>
    </dgm:pt>
    <dgm:pt modelId="{CA7B7A11-F023-C844-9C7C-421BC7BF805A}">
      <dgm:prSet/>
      <dgm:spPr/>
      <dgm:t>
        <a:bodyPr/>
        <a:lstStyle/>
        <a:p>
          <a:r>
            <a:rPr lang="fr-FR"/>
            <a:t>Phase préparatoire sous la forme d'un cours </a:t>
          </a:r>
        </a:p>
      </dgm:t>
    </dgm:pt>
    <dgm:pt modelId="{5405ABFB-2DD9-A949-92C7-C715C49BB973}" type="parTrans" cxnId="{F347DB7E-4C43-8344-9EA7-2263FBA79361}">
      <dgm:prSet/>
      <dgm:spPr/>
      <dgm:t>
        <a:bodyPr/>
        <a:lstStyle/>
        <a:p>
          <a:endParaRPr lang="fr-FR"/>
        </a:p>
      </dgm:t>
    </dgm:pt>
    <dgm:pt modelId="{33CC7CEF-4FE7-F248-8502-95CF29939920}" type="sibTrans" cxnId="{F347DB7E-4C43-8344-9EA7-2263FBA79361}">
      <dgm:prSet/>
      <dgm:spPr/>
      <dgm:t>
        <a:bodyPr/>
        <a:lstStyle/>
        <a:p>
          <a:endParaRPr lang="fr-FR"/>
        </a:p>
      </dgm:t>
    </dgm:pt>
    <dgm:pt modelId="{077E4CD9-A1B5-AE49-8066-F06BA81849AF}">
      <dgm:prSet/>
      <dgm:spPr>
        <a:ln>
          <a:solidFill>
            <a:schemeClr val="accent6"/>
          </a:solidFill>
        </a:ln>
      </dgm:spPr>
      <dgm:t>
        <a:bodyPr/>
        <a:lstStyle/>
        <a:p>
          <a:r>
            <a:rPr lang="fr-FR"/>
            <a:t>À froid</a:t>
          </a:r>
        </a:p>
      </dgm:t>
    </dgm:pt>
    <dgm:pt modelId="{75BC0495-2A09-F14E-A19E-D7CBBE62C27B}" type="parTrans" cxnId="{65CEDC4D-7910-5846-9B81-526D6C471DAC}">
      <dgm:prSet/>
      <dgm:spPr/>
      <dgm:t>
        <a:bodyPr/>
        <a:lstStyle/>
        <a:p>
          <a:endParaRPr lang="fr-FR"/>
        </a:p>
      </dgm:t>
    </dgm:pt>
    <dgm:pt modelId="{6FEC1CAC-4E92-3A4F-9BC1-5AED85AB5148}" type="sibTrans" cxnId="{65CEDC4D-7910-5846-9B81-526D6C471DAC}">
      <dgm:prSet/>
      <dgm:spPr/>
      <dgm:t>
        <a:bodyPr/>
        <a:lstStyle/>
        <a:p>
          <a:endParaRPr lang="fr-FR"/>
        </a:p>
      </dgm:t>
    </dgm:pt>
    <dgm:pt modelId="{F49E325E-E6BD-DE41-978F-12B47B94931C}">
      <dgm:prSet/>
      <dgm:spPr>
        <a:ln>
          <a:solidFill>
            <a:schemeClr val="accent6"/>
          </a:solidFill>
        </a:ln>
      </dgm:spPr>
      <dgm:t>
        <a:bodyPr/>
        <a:lstStyle/>
        <a:p>
          <a:r>
            <a:rPr lang="fr-FR"/>
            <a:t>À partir d’un extrait vidéo de 3 minutes choisi par le FE</a:t>
          </a:r>
        </a:p>
      </dgm:t>
    </dgm:pt>
    <dgm:pt modelId="{7E6B07FC-65EC-6C40-A5CF-BABE1107A43F}" type="parTrans" cxnId="{1BB6B6C7-922C-9F4F-93F6-0640EDA554F9}">
      <dgm:prSet/>
      <dgm:spPr/>
      <dgm:t>
        <a:bodyPr/>
        <a:lstStyle/>
        <a:p>
          <a:endParaRPr lang="fr-FR"/>
        </a:p>
      </dgm:t>
    </dgm:pt>
    <dgm:pt modelId="{CB7D73DB-B8B2-BC41-9F60-50DAAEBF456E}" type="sibTrans" cxnId="{1BB6B6C7-922C-9F4F-93F6-0640EDA554F9}">
      <dgm:prSet/>
      <dgm:spPr/>
      <dgm:t>
        <a:bodyPr/>
        <a:lstStyle/>
        <a:p>
          <a:endParaRPr lang="fr-FR"/>
        </a:p>
      </dgm:t>
    </dgm:pt>
    <dgm:pt modelId="{E868C5DD-78FA-454D-BC33-9A355EE4E2F2}" type="pres">
      <dgm:prSet presAssocID="{EBB4984B-BCD5-514E-8ECD-1D897AE5C999}" presName="linearFlow" presStyleCnt="0">
        <dgm:presLayoutVars>
          <dgm:dir/>
          <dgm:animLvl val="lvl"/>
          <dgm:resizeHandles val="exact"/>
        </dgm:presLayoutVars>
      </dgm:prSet>
      <dgm:spPr/>
    </dgm:pt>
    <dgm:pt modelId="{8BB61F34-95D1-D44D-9920-545FA048D78A}" type="pres">
      <dgm:prSet presAssocID="{7305F96B-A86C-0F46-B5DB-1CB2D6A52021}" presName="composite" presStyleCnt="0"/>
      <dgm:spPr/>
    </dgm:pt>
    <dgm:pt modelId="{674EFAF9-5194-8D4F-8BBB-96404CEA7F76}" type="pres">
      <dgm:prSet presAssocID="{7305F96B-A86C-0F46-B5DB-1CB2D6A52021}" presName="parTx" presStyleLbl="node1" presStyleIdx="0" presStyleCnt="3">
        <dgm:presLayoutVars>
          <dgm:chMax val="0"/>
          <dgm:chPref val="0"/>
          <dgm:bulletEnabled val="1"/>
        </dgm:presLayoutVars>
      </dgm:prSet>
      <dgm:spPr/>
    </dgm:pt>
    <dgm:pt modelId="{7063AC1F-CA20-DF45-AC4B-FDC784703E60}" type="pres">
      <dgm:prSet presAssocID="{7305F96B-A86C-0F46-B5DB-1CB2D6A52021}" presName="parSh" presStyleLbl="node1" presStyleIdx="0" presStyleCnt="3"/>
      <dgm:spPr/>
    </dgm:pt>
    <dgm:pt modelId="{72410971-EBB5-444E-9279-B5E565B90AA5}" type="pres">
      <dgm:prSet presAssocID="{7305F96B-A86C-0F46-B5DB-1CB2D6A52021}" presName="desTx" presStyleLbl="fgAcc1" presStyleIdx="0" presStyleCnt="3">
        <dgm:presLayoutVars>
          <dgm:bulletEnabled val="1"/>
        </dgm:presLayoutVars>
      </dgm:prSet>
      <dgm:spPr/>
    </dgm:pt>
    <dgm:pt modelId="{73C1F8F4-8A9A-A84F-9C05-4E3162D850DB}" type="pres">
      <dgm:prSet presAssocID="{C9620927-A1D0-284F-A3BF-F90E5E91E576}" presName="sibTrans" presStyleLbl="sibTrans2D1" presStyleIdx="0" presStyleCnt="2"/>
      <dgm:spPr/>
    </dgm:pt>
    <dgm:pt modelId="{83F76D45-51C7-3C45-B868-55A17F2F3280}" type="pres">
      <dgm:prSet presAssocID="{C9620927-A1D0-284F-A3BF-F90E5E91E576}" presName="connTx" presStyleLbl="sibTrans2D1" presStyleIdx="0" presStyleCnt="2"/>
      <dgm:spPr/>
    </dgm:pt>
    <dgm:pt modelId="{67A2BF04-1D0C-6C4C-BEA3-0ECD0D14B089}" type="pres">
      <dgm:prSet presAssocID="{277A5BDA-5386-8840-8FF7-6C6B8F45CD7F}" presName="composite" presStyleCnt="0"/>
      <dgm:spPr/>
    </dgm:pt>
    <dgm:pt modelId="{B8D8E9A3-C999-1C45-A8D2-AD656FF4BE14}" type="pres">
      <dgm:prSet presAssocID="{277A5BDA-5386-8840-8FF7-6C6B8F45CD7F}" presName="parTx" presStyleLbl="node1" presStyleIdx="0" presStyleCnt="3">
        <dgm:presLayoutVars>
          <dgm:chMax val="0"/>
          <dgm:chPref val="0"/>
          <dgm:bulletEnabled val="1"/>
        </dgm:presLayoutVars>
      </dgm:prSet>
      <dgm:spPr/>
    </dgm:pt>
    <dgm:pt modelId="{377F1855-58AA-1C4B-AA64-8264C8724452}" type="pres">
      <dgm:prSet presAssocID="{277A5BDA-5386-8840-8FF7-6C6B8F45CD7F}" presName="parSh" presStyleLbl="node1" presStyleIdx="1" presStyleCnt="3"/>
      <dgm:spPr/>
    </dgm:pt>
    <dgm:pt modelId="{A64C9DA2-E844-5E49-B872-2F1683AA9C00}" type="pres">
      <dgm:prSet presAssocID="{277A5BDA-5386-8840-8FF7-6C6B8F45CD7F}" presName="desTx" presStyleLbl="fgAcc1" presStyleIdx="1" presStyleCnt="3">
        <dgm:presLayoutVars>
          <dgm:bulletEnabled val="1"/>
        </dgm:presLayoutVars>
      </dgm:prSet>
      <dgm:spPr/>
    </dgm:pt>
    <dgm:pt modelId="{A74B95B7-80FE-DB45-B409-AE142B40FDD2}" type="pres">
      <dgm:prSet presAssocID="{7DCD6ED1-9599-594B-89EC-290BAB2466B2}" presName="sibTrans" presStyleLbl="sibTrans2D1" presStyleIdx="1" presStyleCnt="2"/>
      <dgm:spPr/>
    </dgm:pt>
    <dgm:pt modelId="{946F8A59-0D36-3643-ACD0-2E4B249C5B5A}" type="pres">
      <dgm:prSet presAssocID="{7DCD6ED1-9599-594B-89EC-290BAB2466B2}" presName="connTx" presStyleLbl="sibTrans2D1" presStyleIdx="1" presStyleCnt="2"/>
      <dgm:spPr/>
    </dgm:pt>
    <dgm:pt modelId="{845CAD3D-8480-E14E-87C7-242317E29661}" type="pres">
      <dgm:prSet presAssocID="{6DC4CFB9-6230-1E49-806F-475DCE9887F5}" presName="composite" presStyleCnt="0"/>
      <dgm:spPr/>
    </dgm:pt>
    <dgm:pt modelId="{6C609DAD-17F0-7C44-8824-E6E06B383DF8}" type="pres">
      <dgm:prSet presAssocID="{6DC4CFB9-6230-1E49-806F-475DCE9887F5}" presName="parTx" presStyleLbl="node1" presStyleIdx="1" presStyleCnt="3">
        <dgm:presLayoutVars>
          <dgm:chMax val="0"/>
          <dgm:chPref val="0"/>
          <dgm:bulletEnabled val="1"/>
        </dgm:presLayoutVars>
      </dgm:prSet>
      <dgm:spPr/>
    </dgm:pt>
    <dgm:pt modelId="{760CBB1E-FD3A-0A40-9D4F-7D3072D7499A}" type="pres">
      <dgm:prSet presAssocID="{6DC4CFB9-6230-1E49-806F-475DCE9887F5}" presName="parSh" presStyleLbl="node1" presStyleIdx="2" presStyleCnt="3"/>
      <dgm:spPr/>
    </dgm:pt>
    <dgm:pt modelId="{85E0EF63-98E0-0347-AB59-738320E5720C}" type="pres">
      <dgm:prSet presAssocID="{6DC4CFB9-6230-1E49-806F-475DCE9887F5}" presName="desTx" presStyleLbl="fgAcc1" presStyleIdx="2" presStyleCnt="3">
        <dgm:presLayoutVars>
          <dgm:bulletEnabled val="1"/>
        </dgm:presLayoutVars>
      </dgm:prSet>
      <dgm:spPr/>
    </dgm:pt>
  </dgm:ptLst>
  <dgm:cxnLst>
    <dgm:cxn modelId="{A428A405-1176-9D42-B394-4B7551F19D39}" type="presOf" srcId="{5C3CB431-1B3C-F84A-9129-DAD2D1B0B3A0}" destId="{A64C9DA2-E844-5E49-B872-2F1683AA9C00}" srcOrd="0" destOrd="0" presId="urn:microsoft.com/office/officeart/2005/8/layout/process3"/>
    <dgm:cxn modelId="{8F056607-6C69-CB41-B459-38E34A4D9583}" type="presOf" srcId="{7305F96B-A86C-0F46-B5DB-1CB2D6A52021}" destId="{7063AC1F-CA20-DF45-AC4B-FDC784703E60}" srcOrd="1" destOrd="0" presId="urn:microsoft.com/office/officeart/2005/8/layout/process3"/>
    <dgm:cxn modelId="{62EE6C19-CDCF-6B4C-A89B-FE745F20A657}" srcId="{6DC4CFB9-6230-1E49-806F-475DCE9887F5}" destId="{CA53CDA3-99B0-1C42-B30A-8DD07C621356}" srcOrd="0" destOrd="0" parTransId="{BC36A9B8-2C9C-D249-8ABD-78817D85AEF7}" sibTransId="{EA3934E6-9DF1-D74F-B30B-04A77884108F}"/>
    <dgm:cxn modelId="{02361C1E-619D-2A4A-A402-A5CB6C6B9F48}" type="presOf" srcId="{277A5BDA-5386-8840-8FF7-6C6B8F45CD7F}" destId="{377F1855-58AA-1C4B-AA64-8264C8724452}" srcOrd="1" destOrd="0" presId="urn:microsoft.com/office/officeart/2005/8/layout/process3"/>
    <dgm:cxn modelId="{7AA1E13B-6136-F64E-9D64-074EBE3103D9}" type="presOf" srcId="{E2441466-0F44-4B45-909F-FF7B6245DB49}" destId="{85E0EF63-98E0-0347-AB59-738320E5720C}" srcOrd="0" destOrd="3" presId="urn:microsoft.com/office/officeart/2005/8/layout/process3"/>
    <dgm:cxn modelId="{BA16B549-B373-3040-BA6E-5F33C1DDEBE4}" type="presOf" srcId="{C9620927-A1D0-284F-A3BF-F90E5E91E576}" destId="{83F76D45-51C7-3C45-B868-55A17F2F3280}" srcOrd="1" destOrd="0" presId="urn:microsoft.com/office/officeart/2005/8/layout/process3"/>
    <dgm:cxn modelId="{65CEDC4D-7910-5846-9B81-526D6C471DAC}" srcId="{6DC4CFB9-6230-1E49-806F-475DCE9887F5}" destId="{077E4CD9-A1B5-AE49-8066-F06BA81849AF}" srcOrd="1" destOrd="0" parTransId="{75BC0495-2A09-F14E-A19E-D7CBBE62C27B}" sibTransId="{6FEC1CAC-4E92-3A4F-9BC1-5AED85AB5148}"/>
    <dgm:cxn modelId="{B5F8575D-5EED-E541-A38A-12A7C70A013D}" type="presOf" srcId="{EBB4984B-BCD5-514E-8ECD-1D897AE5C999}" destId="{E868C5DD-78FA-454D-BC33-9A355EE4E2F2}" srcOrd="0" destOrd="0" presId="urn:microsoft.com/office/officeart/2005/8/layout/process3"/>
    <dgm:cxn modelId="{67C18C5D-F400-C440-B4BE-E5BC15D2A82A}" srcId="{EBB4984B-BCD5-514E-8ECD-1D897AE5C999}" destId="{6DC4CFB9-6230-1E49-806F-475DCE9887F5}" srcOrd="2" destOrd="0" parTransId="{A9E1EB11-C823-7648-880A-D3A3CF1010A3}" sibTransId="{AD84CEAD-14E0-1249-98BE-FC65FAF30420}"/>
    <dgm:cxn modelId="{211AA05E-CDA2-D844-AE0F-632BE002EE40}" type="presOf" srcId="{CA53CDA3-99B0-1C42-B30A-8DD07C621356}" destId="{85E0EF63-98E0-0347-AB59-738320E5720C}" srcOrd="0" destOrd="0" presId="urn:microsoft.com/office/officeart/2005/8/layout/process3"/>
    <dgm:cxn modelId="{4DBF0B62-4501-2644-9353-9A76CCA0D351}" type="presOf" srcId="{077E4CD9-A1B5-AE49-8066-F06BA81849AF}" destId="{85E0EF63-98E0-0347-AB59-738320E5720C}" srcOrd="0" destOrd="1" presId="urn:microsoft.com/office/officeart/2005/8/layout/process3"/>
    <dgm:cxn modelId="{11552762-FAAE-304A-95DF-193FA168B2F9}" srcId="{277A5BDA-5386-8840-8FF7-6C6B8F45CD7F}" destId="{5C3CB431-1B3C-F84A-9129-DAD2D1B0B3A0}" srcOrd="0" destOrd="0" parTransId="{AC9D0EF8-C42A-D44A-A7F7-306C8651F96D}" sibTransId="{CE4E0ED0-2184-8D40-98B7-98648EB23015}"/>
    <dgm:cxn modelId="{80EE0365-C7FE-FC41-AAA4-7D39EBC6D15D}" type="presOf" srcId="{C9620927-A1D0-284F-A3BF-F90E5E91E576}" destId="{73C1F8F4-8A9A-A84F-9C05-4E3162D850DB}" srcOrd="0" destOrd="0" presId="urn:microsoft.com/office/officeart/2005/8/layout/process3"/>
    <dgm:cxn modelId="{6F6E5869-8A5D-324D-969A-FFE173CEB091}" type="presOf" srcId="{6DC4CFB9-6230-1E49-806F-475DCE9887F5}" destId="{760CBB1E-FD3A-0A40-9D4F-7D3072D7499A}" srcOrd="1" destOrd="0" presId="urn:microsoft.com/office/officeart/2005/8/layout/process3"/>
    <dgm:cxn modelId="{0F4A4D72-5624-2B49-B1F3-C671B1431DEC}" type="presOf" srcId="{277A5BDA-5386-8840-8FF7-6C6B8F45CD7F}" destId="{B8D8E9A3-C999-1C45-A8D2-AD656FF4BE14}" srcOrd="0" destOrd="0" presId="urn:microsoft.com/office/officeart/2005/8/layout/process3"/>
    <dgm:cxn modelId="{F347DB7E-4C43-8344-9EA7-2263FBA79361}" srcId="{7305F96B-A86C-0F46-B5DB-1CB2D6A52021}" destId="{CA7B7A11-F023-C844-9C7C-421BC7BF805A}" srcOrd="0" destOrd="0" parTransId="{5405ABFB-2DD9-A949-92C7-C715C49BB973}" sibTransId="{33CC7CEF-4FE7-F248-8502-95CF29939920}"/>
    <dgm:cxn modelId="{A6228487-BD63-0246-8317-19624EB652F8}" srcId="{EBB4984B-BCD5-514E-8ECD-1D897AE5C999}" destId="{7305F96B-A86C-0F46-B5DB-1CB2D6A52021}" srcOrd="0" destOrd="0" parTransId="{6CD4D414-A0EF-8945-B321-40E2651FBEFF}" sibTransId="{C9620927-A1D0-284F-A3BF-F90E5E91E576}"/>
    <dgm:cxn modelId="{B6C64288-3A4E-874E-9123-F0861EC443C0}" type="presOf" srcId="{7305F96B-A86C-0F46-B5DB-1CB2D6A52021}" destId="{674EFAF9-5194-8D4F-8BBB-96404CEA7F76}" srcOrd="0" destOrd="0" presId="urn:microsoft.com/office/officeart/2005/8/layout/process3"/>
    <dgm:cxn modelId="{06CED29C-C214-054A-9EF2-AC8984FCA0B8}" type="presOf" srcId="{6DC4CFB9-6230-1E49-806F-475DCE9887F5}" destId="{6C609DAD-17F0-7C44-8824-E6E06B383DF8}" srcOrd="0" destOrd="0" presId="urn:microsoft.com/office/officeart/2005/8/layout/process3"/>
    <dgm:cxn modelId="{1FF695AB-D1F9-D84C-826C-04629BE7F339}" srcId="{EBB4984B-BCD5-514E-8ECD-1D897AE5C999}" destId="{277A5BDA-5386-8840-8FF7-6C6B8F45CD7F}" srcOrd="1" destOrd="0" parTransId="{7B74AD3E-6A6D-D84E-94AB-D3C04994E18F}" sibTransId="{7DCD6ED1-9599-594B-89EC-290BAB2466B2}"/>
    <dgm:cxn modelId="{88B51EBD-FECD-4B4C-8154-FA6C57F535EA}" srcId="{6DC4CFB9-6230-1E49-806F-475DCE9887F5}" destId="{E2441466-0F44-4B45-909F-FF7B6245DB49}" srcOrd="3" destOrd="0" parTransId="{91A4F116-CAC6-354C-956A-A44E68676E5E}" sibTransId="{153B1FBB-238B-4244-BFFC-60ED513AB7C5}"/>
    <dgm:cxn modelId="{55E68BBE-1A9D-154A-B03A-A42C15B2F3DE}" type="presOf" srcId="{CA7B7A11-F023-C844-9C7C-421BC7BF805A}" destId="{72410971-EBB5-444E-9279-B5E565B90AA5}" srcOrd="0" destOrd="0" presId="urn:microsoft.com/office/officeart/2005/8/layout/process3"/>
    <dgm:cxn modelId="{1BB6B6C7-922C-9F4F-93F6-0640EDA554F9}" srcId="{6DC4CFB9-6230-1E49-806F-475DCE9887F5}" destId="{F49E325E-E6BD-DE41-978F-12B47B94931C}" srcOrd="2" destOrd="0" parTransId="{7E6B07FC-65EC-6C40-A5CF-BABE1107A43F}" sibTransId="{CB7D73DB-B8B2-BC41-9F60-50DAAEBF456E}"/>
    <dgm:cxn modelId="{EF97E2D0-DBA3-3C49-AE63-4D459B7B0E87}" type="presOf" srcId="{F49E325E-E6BD-DE41-978F-12B47B94931C}" destId="{85E0EF63-98E0-0347-AB59-738320E5720C}" srcOrd="0" destOrd="2" presId="urn:microsoft.com/office/officeart/2005/8/layout/process3"/>
    <dgm:cxn modelId="{6BF9EEE4-EEEB-7B45-9290-D68F34A9857F}" type="presOf" srcId="{7DCD6ED1-9599-594B-89EC-290BAB2466B2}" destId="{946F8A59-0D36-3643-ACD0-2E4B249C5B5A}" srcOrd="1" destOrd="0" presId="urn:microsoft.com/office/officeart/2005/8/layout/process3"/>
    <dgm:cxn modelId="{1C31C9EE-681F-1546-ABDE-4A9C598A42B6}" type="presOf" srcId="{7DCD6ED1-9599-594B-89EC-290BAB2466B2}" destId="{A74B95B7-80FE-DB45-B409-AE142B40FDD2}" srcOrd="0" destOrd="0" presId="urn:microsoft.com/office/officeart/2005/8/layout/process3"/>
    <dgm:cxn modelId="{F09835F1-D666-AC47-91DB-C227F8DEC0BC}" type="presParOf" srcId="{E868C5DD-78FA-454D-BC33-9A355EE4E2F2}" destId="{8BB61F34-95D1-D44D-9920-545FA048D78A}" srcOrd="0" destOrd="0" presId="urn:microsoft.com/office/officeart/2005/8/layout/process3"/>
    <dgm:cxn modelId="{79CF70CB-4AA7-8745-AA9D-B89CCB700BEC}" type="presParOf" srcId="{8BB61F34-95D1-D44D-9920-545FA048D78A}" destId="{674EFAF9-5194-8D4F-8BBB-96404CEA7F76}" srcOrd="0" destOrd="0" presId="urn:microsoft.com/office/officeart/2005/8/layout/process3"/>
    <dgm:cxn modelId="{633AEDE9-22A5-1541-A0D8-E66BAC8F1A9D}" type="presParOf" srcId="{8BB61F34-95D1-D44D-9920-545FA048D78A}" destId="{7063AC1F-CA20-DF45-AC4B-FDC784703E60}" srcOrd="1" destOrd="0" presId="urn:microsoft.com/office/officeart/2005/8/layout/process3"/>
    <dgm:cxn modelId="{1886E7BA-6AEE-674E-961F-FFB89B5D04C0}" type="presParOf" srcId="{8BB61F34-95D1-D44D-9920-545FA048D78A}" destId="{72410971-EBB5-444E-9279-B5E565B90AA5}" srcOrd="2" destOrd="0" presId="urn:microsoft.com/office/officeart/2005/8/layout/process3"/>
    <dgm:cxn modelId="{11A27C6A-1FBC-AE4F-87CA-08772703EC83}" type="presParOf" srcId="{E868C5DD-78FA-454D-BC33-9A355EE4E2F2}" destId="{73C1F8F4-8A9A-A84F-9C05-4E3162D850DB}" srcOrd="1" destOrd="0" presId="urn:microsoft.com/office/officeart/2005/8/layout/process3"/>
    <dgm:cxn modelId="{25B2EE0E-7D06-184C-AAC8-B30AF1E36B72}" type="presParOf" srcId="{73C1F8F4-8A9A-A84F-9C05-4E3162D850DB}" destId="{83F76D45-51C7-3C45-B868-55A17F2F3280}" srcOrd="0" destOrd="0" presId="urn:microsoft.com/office/officeart/2005/8/layout/process3"/>
    <dgm:cxn modelId="{FA57ED1D-A155-6A48-AF56-2859543D74E5}" type="presParOf" srcId="{E868C5DD-78FA-454D-BC33-9A355EE4E2F2}" destId="{67A2BF04-1D0C-6C4C-BEA3-0ECD0D14B089}" srcOrd="2" destOrd="0" presId="urn:microsoft.com/office/officeart/2005/8/layout/process3"/>
    <dgm:cxn modelId="{055DD8EB-2B8C-3D4D-A820-B53A307EC5D9}" type="presParOf" srcId="{67A2BF04-1D0C-6C4C-BEA3-0ECD0D14B089}" destId="{B8D8E9A3-C999-1C45-A8D2-AD656FF4BE14}" srcOrd="0" destOrd="0" presId="urn:microsoft.com/office/officeart/2005/8/layout/process3"/>
    <dgm:cxn modelId="{4D7DA45F-DD1B-074A-9533-4C32C2BB9A0F}" type="presParOf" srcId="{67A2BF04-1D0C-6C4C-BEA3-0ECD0D14B089}" destId="{377F1855-58AA-1C4B-AA64-8264C8724452}" srcOrd="1" destOrd="0" presId="urn:microsoft.com/office/officeart/2005/8/layout/process3"/>
    <dgm:cxn modelId="{5885C9B3-4C5C-944C-95B5-2E5D8F2DBB0B}" type="presParOf" srcId="{67A2BF04-1D0C-6C4C-BEA3-0ECD0D14B089}" destId="{A64C9DA2-E844-5E49-B872-2F1683AA9C00}" srcOrd="2" destOrd="0" presId="urn:microsoft.com/office/officeart/2005/8/layout/process3"/>
    <dgm:cxn modelId="{223C93F5-8195-F747-A482-0C0FF8C738F1}" type="presParOf" srcId="{E868C5DD-78FA-454D-BC33-9A355EE4E2F2}" destId="{A74B95B7-80FE-DB45-B409-AE142B40FDD2}" srcOrd="3" destOrd="0" presId="urn:microsoft.com/office/officeart/2005/8/layout/process3"/>
    <dgm:cxn modelId="{17F82D5C-5F1D-BB4B-A695-40813094C595}" type="presParOf" srcId="{A74B95B7-80FE-DB45-B409-AE142B40FDD2}" destId="{946F8A59-0D36-3643-ACD0-2E4B249C5B5A}" srcOrd="0" destOrd="0" presId="urn:microsoft.com/office/officeart/2005/8/layout/process3"/>
    <dgm:cxn modelId="{C2807797-F57F-C34B-989D-33058EC08736}" type="presParOf" srcId="{E868C5DD-78FA-454D-BC33-9A355EE4E2F2}" destId="{845CAD3D-8480-E14E-87C7-242317E29661}" srcOrd="4" destOrd="0" presId="urn:microsoft.com/office/officeart/2005/8/layout/process3"/>
    <dgm:cxn modelId="{42AE378D-9769-3846-AFFD-F654EE5F44A8}" type="presParOf" srcId="{845CAD3D-8480-E14E-87C7-242317E29661}" destId="{6C609DAD-17F0-7C44-8824-E6E06B383DF8}" srcOrd="0" destOrd="0" presId="urn:microsoft.com/office/officeart/2005/8/layout/process3"/>
    <dgm:cxn modelId="{B8E68A2C-2D2F-9C4C-816D-8487481569CE}" type="presParOf" srcId="{845CAD3D-8480-E14E-87C7-242317E29661}" destId="{760CBB1E-FD3A-0A40-9D4F-7D3072D7499A}" srcOrd="1" destOrd="0" presId="urn:microsoft.com/office/officeart/2005/8/layout/process3"/>
    <dgm:cxn modelId="{D0CDF1A6-A7F1-C149-B3CC-68FF4562E3F0}" type="presParOf" srcId="{845CAD3D-8480-E14E-87C7-242317E29661}" destId="{85E0EF63-98E0-0347-AB59-738320E5720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BB4984B-BCD5-514E-8ECD-1D897AE5C999}" type="doc">
      <dgm:prSet loTypeId="urn:microsoft.com/office/officeart/2005/8/layout/process3" loCatId="" qsTypeId="urn:microsoft.com/office/officeart/2005/8/quickstyle/simple1" qsCatId="simple" csTypeId="urn:microsoft.com/office/officeart/2005/8/colors/accent1_2" csCatId="accent1" phldr="1"/>
      <dgm:spPr/>
    </dgm:pt>
    <dgm:pt modelId="{7305F96B-A86C-0F46-B5DB-1CB2D6A52021}">
      <dgm:prSet phldrT="[Texte]"/>
      <dgm:spPr/>
      <dgm:t>
        <a:bodyPr/>
        <a:lstStyle/>
        <a:p>
          <a:r>
            <a:rPr lang="fr-FR"/>
            <a:t>Briefing	</a:t>
          </a:r>
        </a:p>
      </dgm:t>
    </dgm:pt>
    <dgm:pt modelId="{6CD4D414-A0EF-8945-B321-40E2651FBEFF}" type="parTrans" cxnId="{A6228487-BD63-0246-8317-19624EB652F8}">
      <dgm:prSet/>
      <dgm:spPr/>
      <dgm:t>
        <a:bodyPr/>
        <a:lstStyle/>
        <a:p>
          <a:endParaRPr lang="fr-FR"/>
        </a:p>
      </dgm:t>
    </dgm:pt>
    <dgm:pt modelId="{C9620927-A1D0-284F-A3BF-F90E5E91E576}" type="sibTrans" cxnId="{A6228487-BD63-0246-8317-19624EB652F8}">
      <dgm:prSet/>
      <dgm:spPr/>
      <dgm:t>
        <a:bodyPr/>
        <a:lstStyle/>
        <a:p>
          <a:endParaRPr lang="fr-FR"/>
        </a:p>
      </dgm:t>
    </dgm:pt>
    <dgm:pt modelId="{277A5BDA-5386-8840-8FF7-6C6B8F45CD7F}">
      <dgm:prSet phldrT="[Texte]"/>
      <dgm:spPr/>
      <dgm:t>
        <a:bodyPr/>
        <a:lstStyle/>
        <a:p>
          <a:r>
            <a:rPr lang="fr-FR"/>
            <a:t>Simulation </a:t>
          </a:r>
        </a:p>
      </dgm:t>
    </dgm:pt>
    <dgm:pt modelId="{7B74AD3E-6A6D-D84E-94AB-D3C04994E18F}" type="parTrans" cxnId="{1FF695AB-D1F9-D84C-826C-04629BE7F339}">
      <dgm:prSet/>
      <dgm:spPr/>
      <dgm:t>
        <a:bodyPr/>
        <a:lstStyle/>
        <a:p>
          <a:endParaRPr lang="fr-FR"/>
        </a:p>
      </dgm:t>
    </dgm:pt>
    <dgm:pt modelId="{7DCD6ED1-9599-594B-89EC-290BAB2466B2}" type="sibTrans" cxnId="{1FF695AB-D1F9-D84C-826C-04629BE7F339}">
      <dgm:prSet/>
      <dgm:spPr/>
      <dgm:t>
        <a:bodyPr/>
        <a:lstStyle/>
        <a:p>
          <a:endParaRPr lang="fr-FR"/>
        </a:p>
      </dgm:t>
    </dgm:pt>
    <dgm:pt modelId="{6DC4CFB9-6230-1E49-806F-475DCE9887F5}">
      <dgm:prSet phldrT="[Texte]"/>
      <dgm:spPr>
        <a:solidFill>
          <a:schemeClr val="accent6"/>
        </a:solidFill>
        <a:ln>
          <a:solidFill>
            <a:schemeClr val="accent6"/>
          </a:solidFill>
        </a:ln>
      </dgm:spPr>
      <dgm:t>
        <a:bodyPr/>
        <a:lstStyle/>
        <a:p>
          <a:r>
            <a:rPr lang="fr-FR"/>
            <a:t>débriefing</a:t>
          </a:r>
        </a:p>
      </dgm:t>
    </dgm:pt>
    <dgm:pt modelId="{A9E1EB11-C823-7648-880A-D3A3CF1010A3}" type="parTrans" cxnId="{67C18C5D-F400-C440-B4BE-E5BC15D2A82A}">
      <dgm:prSet/>
      <dgm:spPr/>
      <dgm:t>
        <a:bodyPr/>
        <a:lstStyle/>
        <a:p>
          <a:endParaRPr lang="fr-FR"/>
        </a:p>
      </dgm:t>
    </dgm:pt>
    <dgm:pt modelId="{AD84CEAD-14E0-1249-98BE-FC65FAF30420}" type="sibTrans" cxnId="{67C18C5D-F400-C440-B4BE-E5BC15D2A82A}">
      <dgm:prSet/>
      <dgm:spPr/>
      <dgm:t>
        <a:bodyPr/>
        <a:lstStyle/>
        <a:p>
          <a:endParaRPr lang="fr-FR"/>
        </a:p>
      </dgm:t>
    </dgm:pt>
    <dgm:pt modelId="{E2441466-0F44-4B45-909F-FF7B6245DB49}">
      <dgm:prSet/>
      <dgm:spPr>
        <a:ln>
          <a:solidFill>
            <a:schemeClr val="accent6"/>
          </a:solidFill>
        </a:ln>
      </dgm:spPr>
      <dgm:t>
        <a:bodyPr/>
        <a:lstStyle/>
        <a:p>
          <a:r>
            <a:rPr lang="fr-FR"/>
            <a:t>Précédé d’une phase d’autoscopie</a:t>
          </a:r>
        </a:p>
      </dgm:t>
    </dgm:pt>
    <dgm:pt modelId="{91A4F116-CAC6-354C-956A-A44E68676E5E}" type="parTrans" cxnId="{88B51EBD-FECD-4B4C-8154-FA6C57F535EA}">
      <dgm:prSet/>
      <dgm:spPr/>
      <dgm:t>
        <a:bodyPr/>
        <a:lstStyle/>
        <a:p>
          <a:endParaRPr lang="fr-FR"/>
        </a:p>
      </dgm:t>
    </dgm:pt>
    <dgm:pt modelId="{153B1FBB-238B-4244-BFFC-60ED513AB7C5}" type="sibTrans" cxnId="{88B51EBD-FECD-4B4C-8154-FA6C57F535EA}">
      <dgm:prSet/>
      <dgm:spPr/>
      <dgm:t>
        <a:bodyPr/>
        <a:lstStyle/>
        <a:p>
          <a:endParaRPr lang="fr-FR"/>
        </a:p>
      </dgm:t>
    </dgm:pt>
    <dgm:pt modelId="{CA53CDA3-99B0-1C42-B30A-8DD07C621356}">
      <dgm:prSet/>
      <dgm:spPr>
        <a:ln>
          <a:solidFill>
            <a:schemeClr val="accent6"/>
          </a:solidFill>
        </a:ln>
      </dgm:spPr>
      <dgm:t>
        <a:bodyPr/>
        <a:lstStyle/>
        <a:p>
          <a:r>
            <a:rPr lang="fr-FR"/>
            <a:t>Dyade</a:t>
          </a:r>
        </a:p>
      </dgm:t>
    </dgm:pt>
    <dgm:pt modelId="{BC36A9B8-2C9C-D249-8ABD-78817D85AEF7}" type="parTrans" cxnId="{62EE6C19-CDCF-6B4C-A89B-FE745F20A657}">
      <dgm:prSet/>
      <dgm:spPr/>
      <dgm:t>
        <a:bodyPr/>
        <a:lstStyle/>
        <a:p>
          <a:endParaRPr lang="fr-FR"/>
        </a:p>
      </dgm:t>
    </dgm:pt>
    <dgm:pt modelId="{EA3934E6-9DF1-D74F-B30B-04A77884108F}" type="sibTrans" cxnId="{62EE6C19-CDCF-6B4C-A89B-FE745F20A657}">
      <dgm:prSet/>
      <dgm:spPr/>
      <dgm:t>
        <a:bodyPr/>
        <a:lstStyle/>
        <a:p>
          <a:endParaRPr lang="fr-FR"/>
        </a:p>
      </dgm:t>
    </dgm:pt>
    <dgm:pt modelId="{5C3CB431-1B3C-F84A-9129-DAD2D1B0B3A0}">
      <dgm:prSet/>
      <dgm:spPr/>
      <dgm:t>
        <a:bodyPr/>
        <a:lstStyle/>
        <a:p>
          <a:r>
            <a:rPr lang="fr-FR"/>
            <a:t>Temps de micro-enseignement où l'enseignant présente une leçon de 30 minutes</a:t>
          </a:r>
        </a:p>
      </dgm:t>
    </dgm:pt>
    <dgm:pt modelId="{AC9D0EF8-C42A-D44A-A7F7-306C8651F96D}" type="parTrans" cxnId="{11552762-FAAE-304A-95DF-193FA168B2F9}">
      <dgm:prSet/>
      <dgm:spPr/>
      <dgm:t>
        <a:bodyPr/>
        <a:lstStyle/>
        <a:p>
          <a:endParaRPr lang="fr-FR"/>
        </a:p>
      </dgm:t>
    </dgm:pt>
    <dgm:pt modelId="{CE4E0ED0-2184-8D40-98B7-98648EB23015}" type="sibTrans" cxnId="{11552762-FAAE-304A-95DF-193FA168B2F9}">
      <dgm:prSet/>
      <dgm:spPr/>
      <dgm:t>
        <a:bodyPr/>
        <a:lstStyle/>
        <a:p>
          <a:endParaRPr lang="fr-FR"/>
        </a:p>
      </dgm:t>
    </dgm:pt>
    <dgm:pt modelId="{CA7B7A11-F023-C844-9C7C-421BC7BF805A}">
      <dgm:prSet/>
      <dgm:spPr/>
      <dgm:t>
        <a:bodyPr/>
        <a:lstStyle/>
        <a:p>
          <a:r>
            <a:rPr lang="fr-FR"/>
            <a:t>Phase préparatoire sous la forme d'un cours </a:t>
          </a:r>
        </a:p>
      </dgm:t>
    </dgm:pt>
    <dgm:pt modelId="{5405ABFB-2DD9-A949-92C7-C715C49BB973}" type="parTrans" cxnId="{F347DB7E-4C43-8344-9EA7-2263FBA79361}">
      <dgm:prSet/>
      <dgm:spPr/>
      <dgm:t>
        <a:bodyPr/>
        <a:lstStyle/>
        <a:p>
          <a:endParaRPr lang="fr-FR"/>
        </a:p>
      </dgm:t>
    </dgm:pt>
    <dgm:pt modelId="{33CC7CEF-4FE7-F248-8502-95CF29939920}" type="sibTrans" cxnId="{F347DB7E-4C43-8344-9EA7-2263FBA79361}">
      <dgm:prSet/>
      <dgm:spPr/>
      <dgm:t>
        <a:bodyPr/>
        <a:lstStyle/>
        <a:p>
          <a:endParaRPr lang="fr-FR"/>
        </a:p>
      </dgm:t>
    </dgm:pt>
    <dgm:pt modelId="{077E4CD9-A1B5-AE49-8066-F06BA81849AF}">
      <dgm:prSet/>
      <dgm:spPr>
        <a:ln>
          <a:solidFill>
            <a:schemeClr val="accent6"/>
          </a:solidFill>
        </a:ln>
      </dgm:spPr>
      <dgm:t>
        <a:bodyPr/>
        <a:lstStyle/>
        <a:p>
          <a:r>
            <a:rPr lang="fr-FR"/>
            <a:t>À froid</a:t>
          </a:r>
        </a:p>
      </dgm:t>
    </dgm:pt>
    <dgm:pt modelId="{75BC0495-2A09-F14E-A19E-D7CBBE62C27B}" type="parTrans" cxnId="{65CEDC4D-7910-5846-9B81-526D6C471DAC}">
      <dgm:prSet/>
      <dgm:spPr/>
      <dgm:t>
        <a:bodyPr/>
        <a:lstStyle/>
        <a:p>
          <a:endParaRPr lang="fr-FR"/>
        </a:p>
      </dgm:t>
    </dgm:pt>
    <dgm:pt modelId="{6FEC1CAC-4E92-3A4F-9BC1-5AED85AB5148}" type="sibTrans" cxnId="{65CEDC4D-7910-5846-9B81-526D6C471DAC}">
      <dgm:prSet/>
      <dgm:spPr/>
      <dgm:t>
        <a:bodyPr/>
        <a:lstStyle/>
        <a:p>
          <a:endParaRPr lang="fr-FR"/>
        </a:p>
      </dgm:t>
    </dgm:pt>
    <dgm:pt modelId="{F49E325E-E6BD-DE41-978F-12B47B94931C}">
      <dgm:prSet/>
      <dgm:spPr>
        <a:ln>
          <a:solidFill>
            <a:schemeClr val="accent6"/>
          </a:solidFill>
        </a:ln>
      </dgm:spPr>
      <dgm:t>
        <a:bodyPr/>
        <a:lstStyle/>
        <a:p>
          <a:r>
            <a:rPr lang="fr-FR"/>
            <a:t>À partir d’un extrait vidéo de 3 minutes choisi par le FE</a:t>
          </a:r>
        </a:p>
      </dgm:t>
    </dgm:pt>
    <dgm:pt modelId="{7E6B07FC-65EC-6C40-A5CF-BABE1107A43F}" type="parTrans" cxnId="{1BB6B6C7-922C-9F4F-93F6-0640EDA554F9}">
      <dgm:prSet/>
      <dgm:spPr/>
      <dgm:t>
        <a:bodyPr/>
        <a:lstStyle/>
        <a:p>
          <a:endParaRPr lang="fr-FR"/>
        </a:p>
      </dgm:t>
    </dgm:pt>
    <dgm:pt modelId="{CB7D73DB-B8B2-BC41-9F60-50DAAEBF456E}" type="sibTrans" cxnId="{1BB6B6C7-922C-9F4F-93F6-0640EDA554F9}">
      <dgm:prSet/>
      <dgm:spPr/>
      <dgm:t>
        <a:bodyPr/>
        <a:lstStyle/>
        <a:p>
          <a:endParaRPr lang="fr-FR"/>
        </a:p>
      </dgm:t>
    </dgm:pt>
    <dgm:pt modelId="{E868C5DD-78FA-454D-BC33-9A355EE4E2F2}" type="pres">
      <dgm:prSet presAssocID="{EBB4984B-BCD5-514E-8ECD-1D897AE5C999}" presName="linearFlow" presStyleCnt="0">
        <dgm:presLayoutVars>
          <dgm:dir/>
          <dgm:animLvl val="lvl"/>
          <dgm:resizeHandles val="exact"/>
        </dgm:presLayoutVars>
      </dgm:prSet>
      <dgm:spPr/>
    </dgm:pt>
    <dgm:pt modelId="{8BB61F34-95D1-D44D-9920-545FA048D78A}" type="pres">
      <dgm:prSet presAssocID="{7305F96B-A86C-0F46-B5DB-1CB2D6A52021}" presName="composite" presStyleCnt="0"/>
      <dgm:spPr/>
    </dgm:pt>
    <dgm:pt modelId="{674EFAF9-5194-8D4F-8BBB-96404CEA7F76}" type="pres">
      <dgm:prSet presAssocID="{7305F96B-A86C-0F46-B5DB-1CB2D6A52021}" presName="parTx" presStyleLbl="node1" presStyleIdx="0" presStyleCnt="3">
        <dgm:presLayoutVars>
          <dgm:chMax val="0"/>
          <dgm:chPref val="0"/>
          <dgm:bulletEnabled val="1"/>
        </dgm:presLayoutVars>
      </dgm:prSet>
      <dgm:spPr/>
    </dgm:pt>
    <dgm:pt modelId="{7063AC1F-CA20-DF45-AC4B-FDC784703E60}" type="pres">
      <dgm:prSet presAssocID="{7305F96B-A86C-0F46-B5DB-1CB2D6A52021}" presName="parSh" presStyleLbl="node1" presStyleIdx="0" presStyleCnt="3"/>
      <dgm:spPr/>
    </dgm:pt>
    <dgm:pt modelId="{72410971-EBB5-444E-9279-B5E565B90AA5}" type="pres">
      <dgm:prSet presAssocID="{7305F96B-A86C-0F46-B5DB-1CB2D6A52021}" presName="desTx" presStyleLbl="fgAcc1" presStyleIdx="0" presStyleCnt="3">
        <dgm:presLayoutVars>
          <dgm:bulletEnabled val="1"/>
        </dgm:presLayoutVars>
      </dgm:prSet>
      <dgm:spPr/>
    </dgm:pt>
    <dgm:pt modelId="{73C1F8F4-8A9A-A84F-9C05-4E3162D850DB}" type="pres">
      <dgm:prSet presAssocID="{C9620927-A1D0-284F-A3BF-F90E5E91E576}" presName="sibTrans" presStyleLbl="sibTrans2D1" presStyleIdx="0" presStyleCnt="2"/>
      <dgm:spPr/>
    </dgm:pt>
    <dgm:pt modelId="{83F76D45-51C7-3C45-B868-55A17F2F3280}" type="pres">
      <dgm:prSet presAssocID="{C9620927-A1D0-284F-A3BF-F90E5E91E576}" presName="connTx" presStyleLbl="sibTrans2D1" presStyleIdx="0" presStyleCnt="2"/>
      <dgm:spPr/>
    </dgm:pt>
    <dgm:pt modelId="{67A2BF04-1D0C-6C4C-BEA3-0ECD0D14B089}" type="pres">
      <dgm:prSet presAssocID="{277A5BDA-5386-8840-8FF7-6C6B8F45CD7F}" presName="composite" presStyleCnt="0"/>
      <dgm:spPr/>
    </dgm:pt>
    <dgm:pt modelId="{B8D8E9A3-C999-1C45-A8D2-AD656FF4BE14}" type="pres">
      <dgm:prSet presAssocID="{277A5BDA-5386-8840-8FF7-6C6B8F45CD7F}" presName="parTx" presStyleLbl="node1" presStyleIdx="0" presStyleCnt="3">
        <dgm:presLayoutVars>
          <dgm:chMax val="0"/>
          <dgm:chPref val="0"/>
          <dgm:bulletEnabled val="1"/>
        </dgm:presLayoutVars>
      </dgm:prSet>
      <dgm:spPr/>
    </dgm:pt>
    <dgm:pt modelId="{377F1855-58AA-1C4B-AA64-8264C8724452}" type="pres">
      <dgm:prSet presAssocID="{277A5BDA-5386-8840-8FF7-6C6B8F45CD7F}" presName="parSh" presStyleLbl="node1" presStyleIdx="1" presStyleCnt="3"/>
      <dgm:spPr/>
    </dgm:pt>
    <dgm:pt modelId="{A64C9DA2-E844-5E49-B872-2F1683AA9C00}" type="pres">
      <dgm:prSet presAssocID="{277A5BDA-5386-8840-8FF7-6C6B8F45CD7F}" presName="desTx" presStyleLbl="fgAcc1" presStyleIdx="1" presStyleCnt="3">
        <dgm:presLayoutVars>
          <dgm:bulletEnabled val="1"/>
        </dgm:presLayoutVars>
      </dgm:prSet>
      <dgm:spPr/>
    </dgm:pt>
    <dgm:pt modelId="{A74B95B7-80FE-DB45-B409-AE142B40FDD2}" type="pres">
      <dgm:prSet presAssocID="{7DCD6ED1-9599-594B-89EC-290BAB2466B2}" presName="sibTrans" presStyleLbl="sibTrans2D1" presStyleIdx="1" presStyleCnt="2"/>
      <dgm:spPr/>
    </dgm:pt>
    <dgm:pt modelId="{946F8A59-0D36-3643-ACD0-2E4B249C5B5A}" type="pres">
      <dgm:prSet presAssocID="{7DCD6ED1-9599-594B-89EC-290BAB2466B2}" presName="connTx" presStyleLbl="sibTrans2D1" presStyleIdx="1" presStyleCnt="2"/>
      <dgm:spPr/>
    </dgm:pt>
    <dgm:pt modelId="{845CAD3D-8480-E14E-87C7-242317E29661}" type="pres">
      <dgm:prSet presAssocID="{6DC4CFB9-6230-1E49-806F-475DCE9887F5}" presName="composite" presStyleCnt="0"/>
      <dgm:spPr/>
    </dgm:pt>
    <dgm:pt modelId="{6C609DAD-17F0-7C44-8824-E6E06B383DF8}" type="pres">
      <dgm:prSet presAssocID="{6DC4CFB9-6230-1E49-806F-475DCE9887F5}" presName="parTx" presStyleLbl="node1" presStyleIdx="1" presStyleCnt="3">
        <dgm:presLayoutVars>
          <dgm:chMax val="0"/>
          <dgm:chPref val="0"/>
          <dgm:bulletEnabled val="1"/>
        </dgm:presLayoutVars>
      </dgm:prSet>
      <dgm:spPr/>
    </dgm:pt>
    <dgm:pt modelId="{760CBB1E-FD3A-0A40-9D4F-7D3072D7499A}" type="pres">
      <dgm:prSet presAssocID="{6DC4CFB9-6230-1E49-806F-475DCE9887F5}" presName="parSh" presStyleLbl="node1" presStyleIdx="2" presStyleCnt="3"/>
      <dgm:spPr/>
    </dgm:pt>
    <dgm:pt modelId="{85E0EF63-98E0-0347-AB59-738320E5720C}" type="pres">
      <dgm:prSet presAssocID="{6DC4CFB9-6230-1E49-806F-475DCE9887F5}" presName="desTx" presStyleLbl="fgAcc1" presStyleIdx="2" presStyleCnt="3">
        <dgm:presLayoutVars>
          <dgm:bulletEnabled val="1"/>
        </dgm:presLayoutVars>
      </dgm:prSet>
      <dgm:spPr/>
    </dgm:pt>
  </dgm:ptLst>
  <dgm:cxnLst>
    <dgm:cxn modelId="{A428A405-1176-9D42-B394-4B7551F19D39}" type="presOf" srcId="{5C3CB431-1B3C-F84A-9129-DAD2D1B0B3A0}" destId="{A64C9DA2-E844-5E49-B872-2F1683AA9C00}" srcOrd="0" destOrd="0" presId="urn:microsoft.com/office/officeart/2005/8/layout/process3"/>
    <dgm:cxn modelId="{8F056607-6C69-CB41-B459-38E34A4D9583}" type="presOf" srcId="{7305F96B-A86C-0F46-B5DB-1CB2D6A52021}" destId="{7063AC1F-CA20-DF45-AC4B-FDC784703E60}" srcOrd="1" destOrd="0" presId="urn:microsoft.com/office/officeart/2005/8/layout/process3"/>
    <dgm:cxn modelId="{62EE6C19-CDCF-6B4C-A89B-FE745F20A657}" srcId="{6DC4CFB9-6230-1E49-806F-475DCE9887F5}" destId="{CA53CDA3-99B0-1C42-B30A-8DD07C621356}" srcOrd="0" destOrd="0" parTransId="{BC36A9B8-2C9C-D249-8ABD-78817D85AEF7}" sibTransId="{EA3934E6-9DF1-D74F-B30B-04A77884108F}"/>
    <dgm:cxn modelId="{02361C1E-619D-2A4A-A402-A5CB6C6B9F48}" type="presOf" srcId="{277A5BDA-5386-8840-8FF7-6C6B8F45CD7F}" destId="{377F1855-58AA-1C4B-AA64-8264C8724452}" srcOrd="1" destOrd="0" presId="urn:microsoft.com/office/officeart/2005/8/layout/process3"/>
    <dgm:cxn modelId="{7AA1E13B-6136-F64E-9D64-074EBE3103D9}" type="presOf" srcId="{E2441466-0F44-4B45-909F-FF7B6245DB49}" destId="{85E0EF63-98E0-0347-AB59-738320E5720C}" srcOrd="0" destOrd="3" presId="urn:microsoft.com/office/officeart/2005/8/layout/process3"/>
    <dgm:cxn modelId="{BA16B549-B373-3040-BA6E-5F33C1DDEBE4}" type="presOf" srcId="{C9620927-A1D0-284F-A3BF-F90E5E91E576}" destId="{83F76D45-51C7-3C45-B868-55A17F2F3280}" srcOrd="1" destOrd="0" presId="urn:microsoft.com/office/officeart/2005/8/layout/process3"/>
    <dgm:cxn modelId="{65CEDC4D-7910-5846-9B81-526D6C471DAC}" srcId="{6DC4CFB9-6230-1E49-806F-475DCE9887F5}" destId="{077E4CD9-A1B5-AE49-8066-F06BA81849AF}" srcOrd="1" destOrd="0" parTransId="{75BC0495-2A09-F14E-A19E-D7CBBE62C27B}" sibTransId="{6FEC1CAC-4E92-3A4F-9BC1-5AED85AB5148}"/>
    <dgm:cxn modelId="{B5F8575D-5EED-E541-A38A-12A7C70A013D}" type="presOf" srcId="{EBB4984B-BCD5-514E-8ECD-1D897AE5C999}" destId="{E868C5DD-78FA-454D-BC33-9A355EE4E2F2}" srcOrd="0" destOrd="0" presId="urn:microsoft.com/office/officeart/2005/8/layout/process3"/>
    <dgm:cxn modelId="{67C18C5D-F400-C440-B4BE-E5BC15D2A82A}" srcId="{EBB4984B-BCD5-514E-8ECD-1D897AE5C999}" destId="{6DC4CFB9-6230-1E49-806F-475DCE9887F5}" srcOrd="2" destOrd="0" parTransId="{A9E1EB11-C823-7648-880A-D3A3CF1010A3}" sibTransId="{AD84CEAD-14E0-1249-98BE-FC65FAF30420}"/>
    <dgm:cxn modelId="{211AA05E-CDA2-D844-AE0F-632BE002EE40}" type="presOf" srcId="{CA53CDA3-99B0-1C42-B30A-8DD07C621356}" destId="{85E0EF63-98E0-0347-AB59-738320E5720C}" srcOrd="0" destOrd="0" presId="urn:microsoft.com/office/officeart/2005/8/layout/process3"/>
    <dgm:cxn modelId="{4DBF0B62-4501-2644-9353-9A76CCA0D351}" type="presOf" srcId="{077E4CD9-A1B5-AE49-8066-F06BA81849AF}" destId="{85E0EF63-98E0-0347-AB59-738320E5720C}" srcOrd="0" destOrd="1" presId="urn:microsoft.com/office/officeart/2005/8/layout/process3"/>
    <dgm:cxn modelId="{11552762-FAAE-304A-95DF-193FA168B2F9}" srcId="{277A5BDA-5386-8840-8FF7-6C6B8F45CD7F}" destId="{5C3CB431-1B3C-F84A-9129-DAD2D1B0B3A0}" srcOrd="0" destOrd="0" parTransId="{AC9D0EF8-C42A-D44A-A7F7-306C8651F96D}" sibTransId="{CE4E0ED0-2184-8D40-98B7-98648EB23015}"/>
    <dgm:cxn modelId="{80EE0365-C7FE-FC41-AAA4-7D39EBC6D15D}" type="presOf" srcId="{C9620927-A1D0-284F-A3BF-F90E5E91E576}" destId="{73C1F8F4-8A9A-A84F-9C05-4E3162D850DB}" srcOrd="0" destOrd="0" presId="urn:microsoft.com/office/officeart/2005/8/layout/process3"/>
    <dgm:cxn modelId="{6F6E5869-8A5D-324D-969A-FFE173CEB091}" type="presOf" srcId="{6DC4CFB9-6230-1E49-806F-475DCE9887F5}" destId="{760CBB1E-FD3A-0A40-9D4F-7D3072D7499A}" srcOrd="1" destOrd="0" presId="urn:microsoft.com/office/officeart/2005/8/layout/process3"/>
    <dgm:cxn modelId="{0F4A4D72-5624-2B49-B1F3-C671B1431DEC}" type="presOf" srcId="{277A5BDA-5386-8840-8FF7-6C6B8F45CD7F}" destId="{B8D8E9A3-C999-1C45-A8D2-AD656FF4BE14}" srcOrd="0" destOrd="0" presId="urn:microsoft.com/office/officeart/2005/8/layout/process3"/>
    <dgm:cxn modelId="{F347DB7E-4C43-8344-9EA7-2263FBA79361}" srcId="{7305F96B-A86C-0F46-B5DB-1CB2D6A52021}" destId="{CA7B7A11-F023-C844-9C7C-421BC7BF805A}" srcOrd="0" destOrd="0" parTransId="{5405ABFB-2DD9-A949-92C7-C715C49BB973}" sibTransId="{33CC7CEF-4FE7-F248-8502-95CF29939920}"/>
    <dgm:cxn modelId="{A6228487-BD63-0246-8317-19624EB652F8}" srcId="{EBB4984B-BCD5-514E-8ECD-1D897AE5C999}" destId="{7305F96B-A86C-0F46-B5DB-1CB2D6A52021}" srcOrd="0" destOrd="0" parTransId="{6CD4D414-A0EF-8945-B321-40E2651FBEFF}" sibTransId="{C9620927-A1D0-284F-A3BF-F90E5E91E576}"/>
    <dgm:cxn modelId="{B6C64288-3A4E-874E-9123-F0861EC443C0}" type="presOf" srcId="{7305F96B-A86C-0F46-B5DB-1CB2D6A52021}" destId="{674EFAF9-5194-8D4F-8BBB-96404CEA7F76}" srcOrd="0" destOrd="0" presId="urn:microsoft.com/office/officeart/2005/8/layout/process3"/>
    <dgm:cxn modelId="{06CED29C-C214-054A-9EF2-AC8984FCA0B8}" type="presOf" srcId="{6DC4CFB9-6230-1E49-806F-475DCE9887F5}" destId="{6C609DAD-17F0-7C44-8824-E6E06B383DF8}" srcOrd="0" destOrd="0" presId="urn:microsoft.com/office/officeart/2005/8/layout/process3"/>
    <dgm:cxn modelId="{1FF695AB-D1F9-D84C-826C-04629BE7F339}" srcId="{EBB4984B-BCD5-514E-8ECD-1D897AE5C999}" destId="{277A5BDA-5386-8840-8FF7-6C6B8F45CD7F}" srcOrd="1" destOrd="0" parTransId="{7B74AD3E-6A6D-D84E-94AB-D3C04994E18F}" sibTransId="{7DCD6ED1-9599-594B-89EC-290BAB2466B2}"/>
    <dgm:cxn modelId="{88B51EBD-FECD-4B4C-8154-FA6C57F535EA}" srcId="{6DC4CFB9-6230-1E49-806F-475DCE9887F5}" destId="{E2441466-0F44-4B45-909F-FF7B6245DB49}" srcOrd="3" destOrd="0" parTransId="{91A4F116-CAC6-354C-956A-A44E68676E5E}" sibTransId="{153B1FBB-238B-4244-BFFC-60ED513AB7C5}"/>
    <dgm:cxn modelId="{55E68BBE-1A9D-154A-B03A-A42C15B2F3DE}" type="presOf" srcId="{CA7B7A11-F023-C844-9C7C-421BC7BF805A}" destId="{72410971-EBB5-444E-9279-B5E565B90AA5}" srcOrd="0" destOrd="0" presId="urn:microsoft.com/office/officeart/2005/8/layout/process3"/>
    <dgm:cxn modelId="{1BB6B6C7-922C-9F4F-93F6-0640EDA554F9}" srcId="{6DC4CFB9-6230-1E49-806F-475DCE9887F5}" destId="{F49E325E-E6BD-DE41-978F-12B47B94931C}" srcOrd="2" destOrd="0" parTransId="{7E6B07FC-65EC-6C40-A5CF-BABE1107A43F}" sibTransId="{CB7D73DB-B8B2-BC41-9F60-50DAAEBF456E}"/>
    <dgm:cxn modelId="{EF97E2D0-DBA3-3C49-AE63-4D459B7B0E87}" type="presOf" srcId="{F49E325E-E6BD-DE41-978F-12B47B94931C}" destId="{85E0EF63-98E0-0347-AB59-738320E5720C}" srcOrd="0" destOrd="2" presId="urn:microsoft.com/office/officeart/2005/8/layout/process3"/>
    <dgm:cxn modelId="{6BF9EEE4-EEEB-7B45-9290-D68F34A9857F}" type="presOf" srcId="{7DCD6ED1-9599-594B-89EC-290BAB2466B2}" destId="{946F8A59-0D36-3643-ACD0-2E4B249C5B5A}" srcOrd="1" destOrd="0" presId="urn:microsoft.com/office/officeart/2005/8/layout/process3"/>
    <dgm:cxn modelId="{1C31C9EE-681F-1546-ABDE-4A9C598A42B6}" type="presOf" srcId="{7DCD6ED1-9599-594B-89EC-290BAB2466B2}" destId="{A74B95B7-80FE-DB45-B409-AE142B40FDD2}" srcOrd="0" destOrd="0" presId="urn:microsoft.com/office/officeart/2005/8/layout/process3"/>
    <dgm:cxn modelId="{F09835F1-D666-AC47-91DB-C227F8DEC0BC}" type="presParOf" srcId="{E868C5DD-78FA-454D-BC33-9A355EE4E2F2}" destId="{8BB61F34-95D1-D44D-9920-545FA048D78A}" srcOrd="0" destOrd="0" presId="urn:microsoft.com/office/officeart/2005/8/layout/process3"/>
    <dgm:cxn modelId="{79CF70CB-4AA7-8745-AA9D-B89CCB700BEC}" type="presParOf" srcId="{8BB61F34-95D1-D44D-9920-545FA048D78A}" destId="{674EFAF9-5194-8D4F-8BBB-96404CEA7F76}" srcOrd="0" destOrd="0" presId="urn:microsoft.com/office/officeart/2005/8/layout/process3"/>
    <dgm:cxn modelId="{633AEDE9-22A5-1541-A0D8-E66BAC8F1A9D}" type="presParOf" srcId="{8BB61F34-95D1-D44D-9920-545FA048D78A}" destId="{7063AC1F-CA20-DF45-AC4B-FDC784703E60}" srcOrd="1" destOrd="0" presId="urn:microsoft.com/office/officeart/2005/8/layout/process3"/>
    <dgm:cxn modelId="{1886E7BA-6AEE-674E-961F-FFB89B5D04C0}" type="presParOf" srcId="{8BB61F34-95D1-D44D-9920-545FA048D78A}" destId="{72410971-EBB5-444E-9279-B5E565B90AA5}" srcOrd="2" destOrd="0" presId="urn:microsoft.com/office/officeart/2005/8/layout/process3"/>
    <dgm:cxn modelId="{11A27C6A-1FBC-AE4F-87CA-08772703EC83}" type="presParOf" srcId="{E868C5DD-78FA-454D-BC33-9A355EE4E2F2}" destId="{73C1F8F4-8A9A-A84F-9C05-4E3162D850DB}" srcOrd="1" destOrd="0" presId="urn:microsoft.com/office/officeart/2005/8/layout/process3"/>
    <dgm:cxn modelId="{25B2EE0E-7D06-184C-AAC8-B30AF1E36B72}" type="presParOf" srcId="{73C1F8F4-8A9A-A84F-9C05-4E3162D850DB}" destId="{83F76D45-51C7-3C45-B868-55A17F2F3280}" srcOrd="0" destOrd="0" presId="urn:microsoft.com/office/officeart/2005/8/layout/process3"/>
    <dgm:cxn modelId="{FA57ED1D-A155-6A48-AF56-2859543D74E5}" type="presParOf" srcId="{E868C5DD-78FA-454D-BC33-9A355EE4E2F2}" destId="{67A2BF04-1D0C-6C4C-BEA3-0ECD0D14B089}" srcOrd="2" destOrd="0" presId="urn:microsoft.com/office/officeart/2005/8/layout/process3"/>
    <dgm:cxn modelId="{055DD8EB-2B8C-3D4D-A820-B53A307EC5D9}" type="presParOf" srcId="{67A2BF04-1D0C-6C4C-BEA3-0ECD0D14B089}" destId="{B8D8E9A3-C999-1C45-A8D2-AD656FF4BE14}" srcOrd="0" destOrd="0" presId="urn:microsoft.com/office/officeart/2005/8/layout/process3"/>
    <dgm:cxn modelId="{4D7DA45F-DD1B-074A-9533-4C32C2BB9A0F}" type="presParOf" srcId="{67A2BF04-1D0C-6C4C-BEA3-0ECD0D14B089}" destId="{377F1855-58AA-1C4B-AA64-8264C8724452}" srcOrd="1" destOrd="0" presId="urn:microsoft.com/office/officeart/2005/8/layout/process3"/>
    <dgm:cxn modelId="{5885C9B3-4C5C-944C-95B5-2E5D8F2DBB0B}" type="presParOf" srcId="{67A2BF04-1D0C-6C4C-BEA3-0ECD0D14B089}" destId="{A64C9DA2-E844-5E49-B872-2F1683AA9C00}" srcOrd="2" destOrd="0" presId="urn:microsoft.com/office/officeart/2005/8/layout/process3"/>
    <dgm:cxn modelId="{223C93F5-8195-F747-A482-0C0FF8C738F1}" type="presParOf" srcId="{E868C5DD-78FA-454D-BC33-9A355EE4E2F2}" destId="{A74B95B7-80FE-DB45-B409-AE142B40FDD2}" srcOrd="3" destOrd="0" presId="urn:microsoft.com/office/officeart/2005/8/layout/process3"/>
    <dgm:cxn modelId="{17F82D5C-5F1D-BB4B-A695-40813094C595}" type="presParOf" srcId="{A74B95B7-80FE-DB45-B409-AE142B40FDD2}" destId="{946F8A59-0D36-3643-ACD0-2E4B249C5B5A}" srcOrd="0" destOrd="0" presId="urn:microsoft.com/office/officeart/2005/8/layout/process3"/>
    <dgm:cxn modelId="{C2807797-F57F-C34B-989D-33058EC08736}" type="presParOf" srcId="{E868C5DD-78FA-454D-BC33-9A355EE4E2F2}" destId="{845CAD3D-8480-E14E-87C7-242317E29661}" srcOrd="4" destOrd="0" presId="urn:microsoft.com/office/officeart/2005/8/layout/process3"/>
    <dgm:cxn modelId="{42AE378D-9769-3846-AFFD-F654EE5F44A8}" type="presParOf" srcId="{845CAD3D-8480-E14E-87C7-242317E29661}" destId="{6C609DAD-17F0-7C44-8824-E6E06B383DF8}" srcOrd="0" destOrd="0" presId="urn:microsoft.com/office/officeart/2005/8/layout/process3"/>
    <dgm:cxn modelId="{B8E68A2C-2D2F-9C4C-816D-8487481569CE}" type="presParOf" srcId="{845CAD3D-8480-E14E-87C7-242317E29661}" destId="{760CBB1E-FD3A-0A40-9D4F-7D3072D7499A}" srcOrd="1" destOrd="0" presId="urn:microsoft.com/office/officeart/2005/8/layout/process3"/>
    <dgm:cxn modelId="{D0CDF1A6-A7F1-C149-B3CC-68FF4562E3F0}" type="presParOf" srcId="{845CAD3D-8480-E14E-87C7-242317E29661}" destId="{85E0EF63-98E0-0347-AB59-738320E5720C}"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81DA53E-BC2E-AC4E-9BC1-69E2092C7032}" type="doc">
      <dgm:prSet loTypeId="urn:microsoft.com/office/officeart/2008/layout/RadialCluster" loCatId="matrix" qsTypeId="urn:microsoft.com/office/officeart/2005/8/quickstyle/simple1" qsCatId="simple" csTypeId="urn:microsoft.com/office/officeart/2005/8/colors/accent1_2" csCatId="accent1" phldr="1"/>
      <dgm:spPr/>
      <dgm:t>
        <a:bodyPr/>
        <a:lstStyle/>
        <a:p>
          <a:endParaRPr lang="fr-FR"/>
        </a:p>
      </dgm:t>
    </dgm:pt>
    <dgm:pt modelId="{E311C597-BE6D-604D-8C1F-3ACDC56624C9}">
      <dgm:prSet phldrT="[Texte]"/>
      <dgm:spPr>
        <a:solidFill>
          <a:schemeClr val="bg1">
            <a:lumMod val="65000"/>
          </a:schemeClr>
        </a:solidFill>
      </dgm:spPr>
      <dgm:t>
        <a:bodyPr/>
        <a:lstStyle/>
        <a:p>
          <a:r>
            <a:rPr lang="fr-FR"/>
            <a:t>Ligne modifiée</a:t>
          </a:r>
        </a:p>
      </dgm:t>
    </dgm:pt>
    <dgm:pt modelId="{9F48F7D6-8A98-2E41-B82E-49E31F164560}" type="parTrans" cxnId="{E6C06E20-45E4-6747-9249-F86A86FD3B74}">
      <dgm:prSet/>
      <dgm:spPr/>
      <dgm:t>
        <a:bodyPr/>
        <a:lstStyle/>
        <a:p>
          <a:endParaRPr lang="fr-FR"/>
        </a:p>
      </dgm:t>
    </dgm:pt>
    <dgm:pt modelId="{4CC0B7A4-5A8F-F941-AB1F-BD45E154E5A1}" type="sibTrans" cxnId="{E6C06E20-45E4-6747-9249-F86A86FD3B74}">
      <dgm:prSet/>
      <dgm:spPr/>
      <dgm:t>
        <a:bodyPr/>
        <a:lstStyle/>
        <a:p>
          <a:endParaRPr lang="fr-FR"/>
        </a:p>
      </dgm:t>
    </dgm:pt>
    <dgm:pt modelId="{8CA21669-AFF2-2B4D-85F7-551FE94FC890}">
      <dgm:prSet phldrT="[Texte]"/>
      <dgm:spPr>
        <a:solidFill>
          <a:schemeClr val="accent6"/>
        </a:solidFill>
      </dgm:spPr>
      <dgm:t>
        <a:bodyPr/>
        <a:lstStyle/>
        <a:p>
          <a:r>
            <a:rPr lang="fr-FR"/>
            <a:t>Dyades visionnent  un extrait « objectif » de 3 minutes </a:t>
          </a:r>
        </a:p>
      </dgm:t>
    </dgm:pt>
    <dgm:pt modelId="{63E7929B-94D7-C14D-ACED-544189C6BBA6}" type="parTrans" cxnId="{96614D60-C810-E341-BBF9-3339AB573A1C}">
      <dgm:prSet/>
      <dgm:spPr/>
      <dgm:t>
        <a:bodyPr/>
        <a:lstStyle/>
        <a:p>
          <a:endParaRPr lang="fr-FR"/>
        </a:p>
      </dgm:t>
    </dgm:pt>
    <dgm:pt modelId="{13DEB33F-6709-4D4B-8AF2-44314ED90C79}" type="sibTrans" cxnId="{96614D60-C810-E341-BBF9-3339AB573A1C}">
      <dgm:prSet/>
      <dgm:spPr/>
      <dgm:t>
        <a:bodyPr/>
        <a:lstStyle/>
        <a:p>
          <a:endParaRPr lang="fr-FR"/>
        </a:p>
      </dgm:t>
    </dgm:pt>
    <dgm:pt modelId="{E9C50B99-27BB-7947-ACD9-733F4CF6F4F2}">
      <dgm:prSet phldrT="[Texte]"/>
      <dgm:spPr/>
      <dgm:t>
        <a:bodyPr/>
        <a:lstStyle/>
        <a:p>
          <a:endParaRPr lang="fr-FR"/>
        </a:p>
      </dgm:t>
    </dgm:pt>
    <dgm:pt modelId="{A531ED4A-6C66-1F4F-8922-818B01BBB8EC}" type="parTrans" cxnId="{5475628C-E5B4-334E-BB93-616724FBA2C3}">
      <dgm:prSet/>
      <dgm:spPr/>
      <dgm:t>
        <a:bodyPr/>
        <a:lstStyle/>
        <a:p>
          <a:endParaRPr lang="fr-FR"/>
        </a:p>
      </dgm:t>
    </dgm:pt>
    <dgm:pt modelId="{F6D19F0E-3D65-D44D-91A4-4EE5650840C2}" type="sibTrans" cxnId="{5475628C-E5B4-334E-BB93-616724FBA2C3}">
      <dgm:prSet/>
      <dgm:spPr/>
      <dgm:t>
        <a:bodyPr/>
        <a:lstStyle/>
        <a:p>
          <a:endParaRPr lang="fr-FR"/>
        </a:p>
      </dgm:t>
    </dgm:pt>
    <dgm:pt modelId="{D0F57030-A714-394C-A176-5ADD9F9B797A}">
      <dgm:prSet phldrT="[Texte]"/>
      <dgm:spPr>
        <a:solidFill>
          <a:schemeClr val="accent1">
            <a:lumMod val="20000"/>
            <a:lumOff val="80000"/>
          </a:schemeClr>
        </a:solidFill>
      </dgm:spPr>
      <dgm:t>
        <a:bodyPr/>
        <a:lstStyle/>
        <a:p>
          <a:endParaRPr lang="fr-FR"/>
        </a:p>
      </dgm:t>
    </dgm:pt>
    <dgm:pt modelId="{E4CBB12B-A508-0940-BCF1-033B73539BB0}" type="parTrans" cxnId="{05139164-6B7F-3C4C-89E7-B20B0AD9A8B0}">
      <dgm:prSet/>
      <dgm:spPr/>
      <dgm:t>
        <a:bodyPr/>
        <a:lstStyle/>
        <a:p>
          <a:endParaRPr lang="fr-FR"/>
        </a:p>
      </dgm:t>
    </dgm:pt>
    <dgm:pt modelId="{46E167D8-5FFD-0D4C-8717-3B8C76E2F836}" type="sibTrans" cxnId="{05139164-6B7F-3C4C-89E7-B20B0AD9A8B0}">
      <dgm:prSet/>
      <dgm:spPr/>
      <dgm:t>
        <a:bodyPr/>
        <a:lstStyle/>
        <a:p>
          <a:endParaRPr lang="fr-FR"/>
        </a:p>
      </dgm:t>
    </dgm:pt>
    <dgm:pt modelId="{661BAC68-060C-534F-9C11-8DFC0FF7D234}">
      <dgm:prSet phldrT="[Texte]"/>
      <dgm:spPr/>
      <dgm:t>
        <a:bodyPr/>
        <a:lstStyle/>
        <a:p>
          <a:endParaRPr lang="fr-FR"/>
        </a:p>
      </dgm:t>
    </dgm:pt>
    <dgm:pt modelId="{558E3A8F-7164-FD45-8551-82D8AAEADBF5}" type="parTrans" cxnId="{C9FF9B80-2843-674A-84A5-71C50A93294C}">
      <dgm:prSet/>
      <dgm:spPr/>
      <dgm:t>
        <a:bodyPr/>
        <a:lstStyle/>
        <a:p>
          <a:endParaRPr lang="fr-FR"/>
        </a:p>
      </dgm:t>
    </dgm:pt>
    <dgm:pt modelId="{D9FEFCBD-92DA-C245-8A6E-30481A02DE2E}" type="sibTrans" cxnId="{C9FF9B80-2843-674A-84A5-71C50A93294C}">
      <dgm:prSet/>
      <dgm:spPr/>
      <dgm:t>
        <a:bodyPr/>
        <a:lstStyle/>
        <a:p>
          <a:endParaRPr lang="fr-FR"/>
        </a:p>
      </dgm:t>
    </dgm:pt>
    <dgm:pt modelId="{3F2ED833-7358-1F47-8447-1EB8DAABBCF6}">
      <dgm:prSet phldrT="[Texte]"/>
      <dgm:spPr>
        <a:solidFill>
          <a:schemeClr val="accent1">
            <a:lumMod val="20000"/>
            <a:lumOff val="80000"/>
          </a:schemeClr>
        </a:solidFill>
      </dgm:spPr>
      <dgm:t>
        <a:bodyPr/>
        <a:lstStyle/>
        <a:p>
          <a:endParaRPr lang="fr-FR"/>
        </a:p>
      </dgm:t>
    </dgm:pt>
    <dgm:pt modelId="{2C1CEF49-EA0F-3948-85B3-E910D977AEF5}" type="parTrans" cxnId="{21B1E9D9-BEEE-D74F-9F55-B20415C03416}">
      <dgm:prSet/>
      <dgm:spPr/>
      <dgm:t>
        <a:bodyPr/>
        <a:lstStyle/>
        <a:p>
          <a:endParaRPr lang="fr-FR"/>
        </a:p>
      </dgm:t>
    </dgm:pt>
    <dgm:pt modelId="{4318E945-3F63-B045-A8D0-DCF6F907AA38}" type="sibTrans" cxnId="{21B1E9D9-BEEE-D74F-9F55-B20415C03416}">
      <dgm:prSet/>
      <dgm:spPr/>
      <dgm:t>
        <a:bodyPr/>
        <a:lstStyle/>
        <a:p>
          <a:endParaRPr lang="fr-FR"/>
        </a:p>
      </dgm:t>
    </dgm:pt>
    <dgm:pt modelId="{FC941C27-FCE4-AC47-A86D-94EA74EA9881}">
      <dgm:prSet phldrT="[Texte]"/>
      <dgm:spPr>
        <a:solidFill>
          <a:schemeClr val="accent4"/>
        </a:solidFill>
      </dgm:spPr>
      <dgm:t>
        <a:bodyPr/>
        <a:lstStyle/>
        <a:p>
          <a:r>
            <a:rPr lang="fr-FR"/>
            <a:t>Dyades  visionnent un extrait de 3 minutes de manière objective puis subjective</a:t>
          </a:r>
        </a:p>
      </dgm:t>
    </dgm:pt>
    <dgm:pt modelId="{F10110BE-BFCD-E44E-865E-F933D2381A96}" type="parTrans" cxnId="{9384548E-89FD-AD4C-AE91-4625BEF59E20}">
      <dgm:prSet/>
      <dgm:spPr/>
      <dgm:t>
        <a:bodyPr/>
        <a:lstStyle/>
        <a:p>
          <a:endParaRPr lang="fr-FR"/>
        </a:p>
      </dgm:t>
    </dgm:pt>
    <dgm:pt modelId="{2070C527-EE9D-8C48-93FA-5DFE48BA0938}" type="sibTrans" cxnId="{9384548E-89FD-AD4C-AE91-4625BEF59E20}">
      <dgm:prSet/>
      <dgm:spPr/>
      <dgm:t>
        <a:bodyPr/>
        <a:lstStyle/>
        <a:p>
          <a:endParaRPr lang="fr-FR"/>
        </a:p>
      </dgm:t>
    </dgm:pt>
    <dgm:pt modelId="{3D33347D-8151-7E41-B2D2-41D13B4FEE5F}">
      <dgm:prSet phldrT="[Texte]"/>
      <dgm:spPr>
        <a:solidFill>
          <a:schemeClr val="accent5"/>
        </a:solidFill>
      </dgm:spPr>
      <dgm:t>
        <a:bodyPr/>
        <a:lstStyle/>
        <a:p>
          <a:r>
            <a:rPr lang="fr-FR"/>
            <a:t>Dyades visionnent un extrait de 3 minutes de manière subjective puis objective</a:t>
          </a:r>
        </a:p>
      </dgm:t>
    </dgm:pt>
    <dgm:pt modelId="{9C4CE842-8A53-2B41-B42F-0C42B99FC32D}" type="parTrans" cxnId="{F51334B8-BA47-CF4E-A9E5-903CE27EC531}">
      <dgm:prSet/>
      <dgm:spPr/>
      <dgm:t>
        <a:bodyPr/>
        <a:lstStyle/>
        <a:p>
          <a:endParaRPr lang="fr-FR"/>
        </a:p>
      </dgm:t>
    </dgm:pt>
    <dgm:pt modelId="{FA98788E-4399-934E-8AEA-82F86C40CF09}" type="sibTrans" cxnId="{F51334B8-BA47-CF4E-A9E5-903CE27EC531}">
      <dgm:prSet/>
      <dgm:spPr/>
      <dgm:t>
        <a:bodyPr/>
        <a:lstStyle/>
        <a:p>
          <a:endParaRPr lang="fr-FR"/>
        </a:p>
      </dgm:t>
    </dgm:pt>
    <dgm:pt modelId="{7FB65498-518E-5649-A074-32DD9AF3933D}">
      <dgm:prSet phldrT="[Texte]" custLinFactNeighborX="-981" custLinFactNeighborY="-11687"/>
      <dgm:spPr>
        <a:solidFill>
          <a:schemeClr val="bg1">
            <a:lumMod val="65000"/>
          </a:schemeClr>
        </a:solidFill>
      </dgm:spPr>
      <dgm:t>
        <a:bodyPr/>
        <a:lstStyle/>
        <a:p>
          <a:endParaRPr lang="fr-FR"/>
        </a:p>
      </dgm:t>
    </dgm:pt>
    <dgm:pt modelId="{C913D107-C6D1-A343-A8C5-6E975FCC8F7D}" type="parTrans" cxnId="{2DDB06E0-8FDB-6140-BFDC-49FCA0AA8057}">
      <dgm:prSet/>
      <dgm:spPr/>
      <dgm:t>
        <a:bodyPr/>
        <a:lstStyle/>
        <a:p>
          <a:endParaRPr lang="fr-FR"/>
        </a:p>
      </dgm:t>
    </dgm:pt>
    <dgm:pt modelId="{57D1E5CA-5E2E-AF43-BFFE-4CB0CA3F3FDB}" type="sibTrans" cxnId="{2DDB06E0-8FDB-6140-BFDC-49FCA0AA8057}">
      <dgm:prSet/>
      <dgm:spPr/>
      <dgm:t>
        <a:bodyPr/>
        <a:lstStyle/>
        <a:p>
          <a:endParaRPr lang="fr-FR"/>
        </a:p>
      </dgm:t>
    </dgm:pt>
    <dgm:pt modelId="{ADC664E8-E8D1-A14A-B997-CDA08249E7EC}">
      <dgm:prSet phldrT="[Texte]" custLinFactNeighborX="-981" custLinFactNeighborY="-11687"/>
      <dgm:spPr>
        <a:solidFill>
          <a:schemeClr val="bg1">
            <a:lumMod val="65000"/>
          </a:schemeClr>
        </a:solidFill>
      </dgm:spPr>
      <dgm:t>
        <a:bodyPr/>
        <a:lstStyle/>
        <a:p>
          <a:endParaRPr lang="fr-FR"/>
        </a:p>
      </dgm:t>
    </dgm:pt>
    <dgm:pt modelId="{7BE8137E-61EC-954B-A854-205961DE0C16}" type="parTrans" cxnId="{852AD2AF-D4AF-E74F-B5D2-E9C7273B690D}">
      <dgm:prSet/>
      <dgm:spPr/>
      <dgm:t>
        <a:bodyPr/>
        <a:lstStyle/>
        <a:p>
          <a:endParaRPr lang="fr-FR"/>
        </a:p>
      </dgm:t>
    </dgm:pt>
    <dgm:pt modelId="{45A743D9-DAE6-F64A-B012-5E618760DDEA}" type="sibTrans" cxnId="{852AD2AF-D4AF-E74F-B5D2-E9C7273B690D}">
      <dgm:prSet/>
      <dgm:spPr/>
      <dgm:t>
        <a:bodyPr/>
        <a:lstStyle/>
        <a:p>
          <a:endParaRPr lang="fr-FR"/>
        </a:p>
      </dgm:t>
    </dgm:pt>
    <dgm:pt modelId="{0C1EBC15-8BF7-404D-B5EB-F01D2FF3D46C}" type="pres">
      <dgm:prSet presAssocID="{B81DA53E-BC2E-AC4E-9BC1-69E2092C7032}" presName="Name0" presStyleCnt="0">
        <dgm:presLayoutVars>
          <dgm:chMax val="1"/>
          <dgm:chPref val="1"/>
          <dgm:dir/>
          <dgm:animOne val="branch"/>
          <dgm:animLvl val="lvl"/>
        </dgm:presLayoutVars>
      </dgm:prSet>
      <dgm:spPr/>
    </dgm:pt>
    <dgm:pt modelId="{1974112C-3A29-C14F-99FD-8A8859734020}" type="pres">
      <dgm:prSet presAssocID="{E311C597-BE6D-604D-8C1F-3ACDC56624C9}" presName="singleCycle" presStyleCnt="0"/>
      <dgm:spPr/>
    </dgm:pt>
    <dgm:pt modelId="{665B2E9A-B12B-5C4B-9601-8C4400CA07B8}" type="pres">
      <dgm:prSet presAssocID="{E311C597-BE6D-604D-8C1F-3ACDC56624C9}" presName="singleCenter" presStyleLbl="node1" presStyleIdx="0" presStyleCnt="4" custScaleX="82170" custLinFactNeighborX="-981" custLinFactNeighborY="-11687">
        <dgm:presLayoutVars>
          <dgm:chMax val="7"/>
          <dgm:chPref val="7"/>
        </dgm:presLayoutVars>
      </dgm:prSet>
      <dgm:spPr/>
    </dgm:pt>
    <dgm:pt modelId="{C3FE5246-112C-B940-82D2-4CA10C55A96E}" type="pres">
      <dgm:prSet presAssocID="{63E7929B-94D7-C14D-ACED-544189C6BBA6}" presName="Name56" presStyleLbl="parChTrans1D2" presStyleIdx="0" presStyleCnt="3"/>
      <dgm:spPr/>
    </dgm:pt>
    <dgm:pt modelId="{C7C99789-A701-3B49-8C3E-453504EC7801}" type="pres">
      <dgm:prSet presAssocID="{8CA21669-AFF2-2B4D-85F7-551FE94FC890}" presName="text0" presStyleLbl="node1" presStyleIdx="1" presStyleCnt="4" custScaleX="237472" custRadScaleRad="150400" custRadScaleInc="74099">
        <dgm:presLayoutVars>
          <dgm:bulletEnabled val="1"/>
        </dgm:presLayoutVars>
      </dgm:prSet>
      <dgm:spPr/>
    </dgm:pt>
    <dgm:pt modelId="{5C98D533-B470-4446-85AB-66ABA9CC9A55}" type="pres">
      <dgm:prSet presAssocID="{F10110BE-BFCD-E44E-865E-F933D2381A96}" presName="Name56" presStyleLbl="parChTrans1D2" presStyleIdx="1" presStyleCnt="3"/>
      <dgm:spPr/>
    </dgm:pt>
    <dgm:pt modelId="{4C8FEF9C-0295-8341-A43B-C6DEF188D00F}" type="pres">
      <dgm:prSet presAssocID="{FC941C27-FCE4-AC47-A86D-94EA74EA9881}" presName="text0" presStyleLbl="node1" presStyleIdx="2" presStyleCnt="4" custScaleX="256460" custRadScaleRad="100913" custRadScaleInc="-73906">
        <dgm:presLayoutVars>
          <dgm:bulletEnabled val="1"/>
        </dgm:presLayoutVars>
      </dgm:prSet>
      <dgm:spPr/>
    </dgm:pt>
    <dgm:pt modelId="{06323F0F-A3CD-6F46-A371-2B416519EF1C}" type="pres">
      <dgm:prSet presAssocID="{9C4CE842-8A53-2B41-B42F-0C42B99FC32D}" presName="Name56" presStyleLbl="parChTrans1D2" presStyleIdx="2" presStyleCnt="3"/>
      <dgm:spPr/>
    </dgm:pt>
    <dgm:pt modelId="{88422F12-B4BA-4F4A-8C11-CF9E46D2B8F9}" type="pres">
      <dgm:prSet presAssocID="{3D33347D-8151-7E41-B2D2-41D13B4FEE5F}" presName="text0" presStyleLbl="node1" presStyleIdx="3" presStyleCnt="4" custScaleX="297964" custRadScaleRad="101942" custRadScaleInc="-185500">
        <dgm:presLayoutVars>
          <dgm:bulletEnabled val="1"/>
        </dgm:presLayoutVars>
      </dgm:prSet>
      <dgm:spPr/>
    </dgm:pt>
  </dgm:ptLst>
  <dgm:cxnLst>
    <dgm:cxn modelId="{8B6A2E0A-10A5-8C49-9007-8206FE8613C3}" type="presOf" srcId="{F10110BE-BFCD-E44E-865E-F933D2381A96}" destId="{5C98D533-B470-4446-85AB-66ABA9CC9A55}" srcOrd="0" destOrd="0" presId="urn:microsoft.com/office/officeart/2008/layout/RadialCluster"/>
    <dgm:cxn modelId="{AC3AA612-7BCD-FD49-B02E-5CFFA64D4DE2}" type="presOf" srcId="{E311C597-BE6D-604D-8C1F-3ACDC56624C9}" destId="{665B2E9A-B12B-5C4B-9601-8C4400CA07B8}" srcOrd="0" destOrd="0" presId="urn:microsoft.com/office/officeart/2008/layout/RadialCluster"/>
    <dgm:cxn modelId="{E6C06E20-45E4-6747-9249-F86A86FD3B74}" srcId="{B81DA53E-BC2E-AC4E-9BC1-69E2092C7032}" destId="{E311C597-BE6D-604D-8C1F-3ACDC56624C9}" srcOrd="0" destOrd="0" parTransId="{9F48F7D6-8A98-2E41-B82E-49E31F164560}" sibTransId="{4CC0B7A4-5A8F-F941-AB1F-BD45E154E5A1}"/>
    <dgm:cxn modelId="{16A6AB56-29FB-134A-8A23-24B04E464A3D}" type="presOf" srcId="{3D33347D-8151-7E41-B2D2-41D13B4FEE5F}" destId="{88422F12-B4BA-4F4A-8C11-CF9E46D2B8F9}" srcOrd="0" destOrd="0" presId="urn:microsoft.com/office/officeart/2008/layout/RadialCluster"/>
    <dgm:cxn modelId="{A4C6C158-E373-0845-AC36-655792E54D9E}" type="presOf" srcId="{8CA21669-AFF2-2B4D-85F7-551FE94FC890}" destId="{C7C99789-A701-3B49-8C3E-453504EC7801}" srcOrd="0" destOrd="0" presId="urn:microsoft.com/office/officeart/2008/layout/RadialCluster"/>
    <dgm:cxn modelId="{96614D60-C810-E341-BBF9-3339AB573A1C}" srcId="{E311C597-BE6D-604D-8C1F-3ACDC56624C9}" destId="{8CA21669-AFF2-2B4D-85F7-551FE94FC890}" srcOrd="0" destOrd="0" parTransId="{63E7929B-94D7-C14D-ACED-544189C6BBA6}" sibTransId="{13DEB33F-6709-4D4B-8AF2-44314ED90C79}"/>
    <dgm:cxn modelId="{05139164-6B7F-3C4C-89E7-B20B0AD9A8B0}" srcId="{E9C50B99-27BB-7947-ACD9-733F4CF6F4F2}" destId="{D0F57030-A714-394C-A176-5ADD9F9B797A}" srcOrd="0" destOrd="0" parTransId="{E4CBB12B-A508-0940-BCF1-033B73539BB0}" sibTransId="{46E167D8-5FFD-0D4C-8717-3B8C76E2F836}"/>
    <dgm:cxn modelId="{3E5C7567-74D8-3A43-9AC6-C531A5DC38C0}" type="presOf" srcId="{B81DA53E-BC2E-AC4E-9BC1-69E2092C7032}" destId="{0C1EBC15-8BF7-404D-B5EB-F01D2FF3D46C}" srcOrd="0" destOrd="0" presId="urn:microsoft.com/office/officeart/2008/layout/RadialCluster"/>
    <dgm:cxn modelId="{C9FF9B80-2843-674A-84A5-71C50A93294C}" srcId="{B81DA53E-BC2E-AC4E-9BC1-69E2092C7032}" destId="{661BAC68-060C-534F-9C11-8DFC0FF7D234}" srcOrd="4" destOrd="0" parTransId="{558E3A8F-7164-FD45-8551-82D8AAEADBF5}" sibTransId="{D9FEFCBD-92DA-C245-8A6E-30481A02DE2E}"/>
    <dgm:cxn modelId="{5475628C-E5B4-334E-BB93-616724FBA2C3}" srcId="{B81DA53E-BC2E-AC4E-9BC1-69E2092C7032}" destId="{E9C50B99-27BB-7947-ACD9-733F4CF6F4F2}" srcOrd="3" destOrd="0" parTransId="{A531ED4A-6C66-1F4F-8922-818B01BBB8EC}" sibTransId="{F6D19F0E-3D65-D44D-91A4-4EE5650840C2}"/>
    <dgm:cxn modelId="{9384548E-89FD-AD4C-AE91-4625BEF59E20}" srcId="{E311C597-BE6D-604D-8C1F-3ACDC56624C9}" destId="{FC941C27-FCE4-AC47-A86D-94EA74EA9881}" srcOrd="1" destOrd="0" parTransId="{F10110BE-BFCD-E44E-865E-F933D2381A96}" sibTransId="{2070C527-EE9D-8C48-93FA-5DFE48BA0938}"/>
    <dgm:cxn modelId="{9C61BB9A-E8AE-3C42-BD99-3A78BF58314D}" type="presOf" srcId="{9C4CE842-8A53-2B41-B42F-0C42B99FC32D}" destId="{06323F0F-A3CD-6F46-A371-2B416519EF1C}" srcOrd="0" destOrd="0" presId="urn:microsoft.com/office/officeart/2008/layout/RadialCluster"/>
    <dgm:cxn modelId="{852AD2AF-D4AF-E74F-B5D2-E9C7273B690D}" srcId="{B81DA53E-BC2E-AC4E-9BC1-69E2092C7032}" destId="{ADC664E8-E8D1-A14A-B997-CDA08249E7EC}" srcOrd="1" destOrd="0" parTransId="{7BE8137E-61EC-954B-A854-205961DE0C16}" sibTransId="{45A743D9-DAE6-F64A-B012-5E618760DDEA}"/>
    <dgm:cxn modelId="{F51334B8-BA47-CF4E-A9E5-903CE27EC531}" srcId="{E311C597-BE6D-604D-8C1F-3ACDC56624C9}" destId="{3D33347D-8151-7E41-B2D2-41D13B4FEE5F}" srcOrd="2" destOrd="0" parTransId="{9C4CE842-8A53-2B41-B42F-0C42B99FC32D}" sibTransId="{FA98788E-4399-934E-8AEA-82F86C40CF09}"/>
    <dgm:cxn modelId="{21B1E9D9-BEEE-D74F-9F55-B20415C03416}" srcId="{661BAC68-060C-534F-9C11-8DFC0FF7D234}" destId="{3F2ED833-7358-1F47-8447-1EB8DAABBCF6}" srcOrd="0" destOrd="0" parTransId="{2C1CEF49-EA0F-3948-85B3-E910D977AEF5}" sibTransId="{4318E945-3F63-B045-A8D0-DCF6F907AA38}"/>
    <dgm:cxn modelId="{2DDB06E0-8FDB-6140-BFDC-49FCA0AA8057}" srcId="{B81DA53E-BC2E-AC4E-9BC1-69E2092C7032}" destId="{7FB65498-518E-5649-A074-32DD9AF3933D}" srcOrd="2" destOrd="0" parTransId="{C913D107-C6D1-A343-A8C5-6E975FCC8F7D}" sibTransId="{57D1E5CA-5E2E-AF43-BFFE-4CB0CA3F3FDB}"/>
    <dgm:cxn modelId="{4BF984E5-6BAF-E24A-88C3-F54BEB624C6A}" type="presOf" srcId="{63E7929B-94D7-C14D-ACED-544189C6BBA6}" destId="{C3FE5246-112C-B940-82D2-4CA10C55A96E}" srcOrd="0" destOrd="0" presId="urn:microsoft.com/office/officeart/2008/layout/RadialCluster"/>
    <dgm:cxn modelId="{C7E6ABF8-5304-F647-B55C-2E57D635FD05}" type="presOf" srcId="{FC941C27-FCE4-AC47-A86D-94EA74EA9881}" destId="{4C8FEF9C-0295-8341-A43B-C6DEF188D00F}" srcOrd="0" destOrd="0" presId="urn:microsoft.com/office/officeart/2008/layout/RadialCluster"/>
    <dgm:cxn modelId="{E27F846C-7355-CD45-994D-C9F3C569E4E6}" type="presParOf" srcId="{0C1EBC15-8BF7-404D-B5EB-F01D2FF3D46C}" destId="{1974112C-3A29-C14F-99FD-8A8859734020}" srcOrd="0" destOrd="0" presId="urn:microsoft.com/office/officeart/2008/layout/RadialCluster"/>
    <dgm:cxn modelId="{43BC3F35-7277-964E-AF15-55E6A6A4309F}" type="presParOf" srcId="{1974112C-3A29-C14F-99FD-8A8859734020}" destId="{665B2E9A-B12B-5C4B-9601-8C4400CA07B8}" srcOrd="0" destOrd="0" presId="urn:microsoft.com/office/officeart/2008/layout/RadialCluster"/>
    <dgm:cxn modelId="{5DC198EF-62DC-5541-BC68-BD67B199C7F4}" type="presParOf" srcId="{1974112C-3A29-C14F-99FD-8A8859734020}" destId="{C3FE5246-112C-B940-82D2-4CA10C55A96E}" srcOrd="1" destOrd="0" presId="urn:microsoft.com/office/officeart/2008/layout/RadialCluster"/>
    <dgm:cxn modelId="{F831C70B-ECC4-BD4A-9571-037698D3DE18}" type="presParOf" srcId="{1974112C-3A29-C14F-99FD-8A8859734020}" destId="{C7C99789-A701-3B49-8C3E-453504EC7801}" srcOrd="2" destOrd="0" presId="urn:microsoft.com/office/officeart/2008/layout/RadialCluster"/>
    <dgm:cxn modelId="{227C872E-955C-F745-BEC5-28AD18E13DFA}" type="presParOf" srcId="{1974112C-3A29-C14F-99FD-8A8859734020}" destId="{5C98D533-B470-4446-85AB-66ABA9CC9A55}" srcOrd="3" destOrd="0" presId="urn:microsoft.com/office/officeart/2008/layout/RadialCluster"/>
    <dgm:cxn modelId="{1190FD0D-077E-CC45-8E9A-B94B8C9388D5}" type="presParOf" srcId="{1974112C-3A29-C14F-99FD-8A8859734020}" destId="{4C8FEF9C-0295-8341-A43B-C6DEF188D00F}" srcOrd="4" destOrd="0" presId="urn:microsoft.com/office/officeart/2008/layout/RadialCluster"/>
    <dgm:cxn modelId="{5092BCF5-8560-0D45-B40B-34D20AAF7480}" type="presParOf" srcId="{1974112C-3A29-C14F-99FD-8A8859734020}" destId="{06323F0F-A3CD-6F46-A371-2B416519EF1C}" srcOrd="5" destOrd="0" presId="urn:microsoft.com/office/officeart/2008/layout/RadialCluster"/>
    <dgm:cxn modelId="{D5110CC9-46D7-B743-9800-BA10E5D99DF6}" type="presParOf" srcId="{1974112C-3A29-C14F-99FD-8A8859734020}" destId="{88422F12-B4BA-4F4A-8C11-CF9E46D2B8F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1DA53E-BC2E-AC4E-9BC1-69E2092C7032}" type="doc">
      <dgm:prSet loTypeId="urn:microsoft.com/office/officeart/2008/layout/RadialCluster" loCatId="matrix" qsTypeId="urn:microsoft.com/office/officeart/2005/8/quickstyle/simple1" qsCatId="simple" csTypeId="urn:microsoft.com/office/officeart/2005/8/colors/accent1_2" csCatId="accent1" phldr="1"/>
      <dgm:spPr/>
      <dgm:t>
        <a:bodyPr/>
        <a:lstStyle/>
        <a:p>
          <a:endParaRPr lang="fr-FR"/>
        </a:p>
      </dgm:t>
    </dgm:pt>
    <dgm:pt modelId="{E311C597-BE6D-604D-8C1F-3ACDC56624C9}">
      <dgm:prSet phldrT="[Texte]"/>
      <dgm:spPr>
        <a:solidFill>
          <a:schemeClr val="bg1">
            <a:lumMod val="65000"/>
          </a:schemeClr>
        </a:solidFill>
      </dgm:spPr>
      <dgm:t>
        <a:bodyPr/>
        <a:lstStyle/>
        <a:p>
          <a:r>
            <a:rPr lang="fr-FR"/>
            <a:t>Ligne modifiée</a:t>
          </a:r>
        </a:p>
      </dgm:t>
    </dgm:pt>
    <dgm:pt modelId="{9F48F7D6-8A98-2E41-B82E-49E31F164560}" type="parTrans" cxnId="{E6C06E20-45E4-6747-9249-F86A86FD3B74}">
      <dgm:prSet/>
      <dgm:spPr/>
      <dgm:t>
        <a:bodyPr/>
        <a:lstStyle/>
        <a:p>
          <a:endParaRPr lang="fr-FR"/>
        </a:p>
      </dgm:t>
    </dgm:pt>
    <dgm:pt modelId="{4CC0B7A4-5A8F-F941-AB1F-BD45E154E5A1}" type="sibTrans" cxnId="{E6C06E20-45E4-6747-9249-F86A86FD3B74}">
      <dgm:prSet/>
      <dgm:spPr/>
      <dgm:t>
        <a:bodyPr/>
        <a:lstStyle/>
        <a:p>
          <a:endParaRPr lang="fr-FR"/>
        </a:p>
      </dgm:t>
    </dgm:pt>
    <dgm:pt modelId="{8CA21669-AFF2-2B4D-85F7-551FE94FC890}">
      <dgm:prSet phldrT="[Texte]"/>
      <dgm:spPr>
        <a:solidFill>
          <a:schemeClr val="accent6"/>
        </a:solidFill>
      </dgm:spPr>
      <dgm:t>
        <a:bodyPr/>
        <a:lstStyle/>
        <a:p>
          <a:r>
            <a:rPr lang="fr-FR"/>
            <a:t>Dyades visionnent  un extrait « objectif » de 3 minutes </a:t>
          </a:r>
        </a:p>
      </dgm:t>
    </dgm:pt>
    <dgm:pt modelId="{63E7929B-94D7-C14D-ACED-544189C6BBA6}" type="parTrans" cxnId="{96614D60-C810-E341-BBF9-3339AB573A1C}">
      <dgm:prSet/>
      <dgm:spPr/>
      <dgm:t>
        <a:bodyPr/>
        <a:lstStyle/>
        <a:p>
          <a:endParaRPr lang="fr-FR"/>
        </a:p>
      </dgm:t>
    </dgm:pt>
    <dgm:pt modelId="{13DEB33F-6709-4D4B-8AF2-44314ED90C79}" type="sibTrans" cxnId="{96614D60-C810-E341-BBF9-3339AB573A1C}">
      <dgm:prSet/>
      <dgm:spPr/>
      <dgm:t>
        <a:bodyPr/>
        <a:lstStyle/>
        <a:p>
          <a:endParaRPr lang="fr-FR"/>
        </a:p>
      </dgm:t>
    </dgm:pt>
    <dgm:pt modelId="{E9C50B99-27BB-7947-ACD9-733F4CF6F4F2}">
      <dgm:prSet phldrT="[Texte]"/>
      <dgm:spPr/>
      <dgm:t>
        <a:bodyPr/>
        <a:lstStyle/>
        <a:p>
          <a:endParaRPr lang="fr-FR"/>
        </a:p>
      </dgm:t>
    </dgm:pt>
    <dgm:pt modelId="{A531ED4A-6C66-1F4F-8922-818B01BBB8EC}" type="parTrans" cxnId="{5475628C-E5B4-334E-BB93-616724FBA2C3}">
      <dgm:prSet/>
      <dgm:spPr/>
      <dgm:t>
        <a:bodyPr/>
        <a:lstStyle/>
        <a:p>
          <a:endParaRPr lang="fr-FR"/>
        </a:p>
      </dgm:t>
    </dgm:pt>
    <dgm:pt modelId="{F6D19F0E-3D65-D44D-91A4-4EE5650840C2}" type="sibTrans" cxnId="{5475628C-E5B4-334E-BB93-616724FBA2C3}">
      <dgm:prSet/>
      <dgm:spPr/>
      <dgm:t>
        <a:bodyPr/>
        <a:lstStyle/>
        <a:p>
          <a:endParaRPr lang="fr-FR"/>
        </a:p>
      </dgm:t>
    </dgm:pt>
    <dgm:pt modelId="{D0F57030-A714-394C-A176-5ADD9F9B797A}">
      <dgm:prSet phldrT="[Texte]"/>
      <dgm:spPr>
        <a:solidFill>
          <a:schemeClr val="accent1">
            <a:lumMod val="20000"/>
            <a:lumOff val="80000"/>
          </a:schemeClr>
        </a:solidFill>
      </dgm:spPr>
      <dgm:t>
        <a:bodyPr/>
        <a:lstStyle/>
        <a:p>
          <a:endParaRPr lang="fr-FR"/>
        </a:p>
      </dgm:t>
    </dgm:pt>
    <dgm:pt modelId="{E4CBB12B-A508-0940-BCF1-033B73539BB0}" type="parTrans" cxnId="{05139164-6B7F-3C4C-89E7-B20B0AD9A8B0}">
      <dgm:prSet/>
      <dgm:spPr/>
      <dgm:t>
        <a:bodyPr/>
        <a:lstStyle/>
        <a:p>
          <a:endParaRPr lang="fr-FR"/>
        </a:p>
      </dgm:t>
    </dgm:pt>
    <dgm:pt modelId="{46E167D8-5FFD-0D4C-8717-3B8C76E2F836}" type="sibTrans" cxnId="{05139164-6B7F-3C4C-89E7-B20B0AD9A8B0}">
      <dgm:prSet/>
      <dgm:spPr/>
      <dgm:t>
        <a:bodyPr/>
        <a:lstStyle/>
        <a:p>
          <a:endParaRPr lang="fr-FR"/>
        </a:p>
      </dgm:t>
    </dgm:pt>
    <dgm:pt modelId="{661BAC68-060C-534F-9C11-8DFC0FF7D234}">
      <dgm:prSet phldrT="[Texte]"/>
      <dgm:spPr/>
      <dgm:t>
        <a:bodyPr/>
        <a:lstStyle/>
        <a:p>
          <a:endParaRPr lang="fr-FR"/>
        </a:p>
      </dgm:t>
    </dgm:pt>
    <dgm:pt modelId="{558E3A8F-7164-FD45-8551-82D8AAEADBF5}" type="parTrans" cxnId="{C9FF9B80-2843-674A-84A5-71C50A93294C}">
      <dgm:prSet/>
      <dgm:spPr/>
      <dgm:t>
        <a:bodyPr/>
        <a:lstStyle/>
        <a:p>
          <a:endParaRPr lang="fr-FR"/>
        </a:p>
      </dgm:t>
    </dgm:pt>
    <dgm:pt modelId="{D9FEFCBD-92DA-C245-8A6E-30481A02DE2E}" type="sibTrans" cxnId="{C9FF9B80-2843-674A-84A5-71C50A93294C}">
      <dgm:prSet/>
      <dgm:spPr/>
      <dgm:t>
        <a:bodyPr/>
        <a:lstStyle/>
        <a:p>
          <a:endParaRPr lang="fr-FR"/>
        </a:p>
      </dgm:t>
    </dgm:pt>
    <dgm:pt modelId="{3F2ED833-7358-1F47-8447-1EB8DAABBCF6}">
      <dgm:prSet phldrT="[Texte]"/>
      <dgm:spPr>
        <a:solidFill>
          <a:schemeClr val="accent1">
            <a:lumMod val="20000"/>
            <a:lumOff val="80000"/>
          </a:schemeClr>
        </a:solidFill>
      </dgm:spPr>
      <dgm:t>
        <a:bodyPr/>
        <a:lstStyle/>
        <a:p>
          <a:endParaRPr lang="fr-FR"/>
        </a:p>
      </dgm:t>
    </dgm:pt>
    <dgm:pt modelId="{2C1CEF49-EA0F-3948-85B3-E910D977AEF5}" type="parTrans" cxnId="{21B1E9D9-BEEE-D74F-9F55-B20415C03416}">
      <dgm:prSet/>
      <dgm:spPr/>
      <dgm:t>
        <a:bodyPr/>
        <a:lstStyle/>
        <a:p>
          <a:endParaRPr lang="fr-FR"/>
        </a:p>
      </dgm:t>
    </dgm:pt>
    <dgm:pt modelId="{4318E945-3F63-B045-A8D0-DCF6F907AA38}" type="sibTrans" cxnId="{21B1E9D9-BEEE-D74F-9F55-B20415C03416}">
      <dgm:prSet/>
      <dgm:spPr/>
      <dgm:t>
        <a:bodyPr/>
        <a:lstStyle/>
        <a:p>
          <a:endParaRPr lang="fr-FR"/>
        </a:p>
      </dgm:t>
    </dgm:pt>
    <dgm:pt modelId="{FC941C27-FCE4-AC47-A86D-94EA74EA9881}">
      <dgm:prSet phldrT="[Texte]"/>
      <dgm:spPr>
        <a:solidFill>
          <a:schemeClr val="accent4"/>
        </a:solidFill>
      </dgm:spPr>
      <dgm:t>
        <a:bodyPr/>
        <a:lstStyle/>
        <a:p>
          <a:r>
            <a:rPr lang="fr-FR"/>
            <a:t>Dyades  visionnent un extrait de 3 minutes de manière objective puis subjective</a:t>
          </a:r>
        </a:p>
      </dgm:t>
    </dgm:pt>
    <dgm:pt modelId="{F10110BE-BFCD-E44E-865E-F933D2381A96}" type="parTrans" cxnId="{9384548E-89FD-AD4C-AE91-4625BEF59E20}">
      <dgm:prSet/>
      <dgm:spPr/>
      <dgm:t>
        <a:bodyPr/>
        <a:lstStyle/>
        <a:p>
          <a:endParaRPr lang="fr-FR"/>
        </a:p>
      </dgm:t>
    </dgm:pt>
    <dgm:pt modelId="{2070C527-EE9D-8C48-93FA-5DFE48BA0938}" type="sibTrans" cxnId="{9384548E-89FD-AD4C-AE91-4625BEF59E20}">
      <dgm:prSet/>
      <dgm:spPr/>
      <dgm:t>
        <a:bodyPr/>
        <a:lstStyle/>
        <a:p>
          <a:endParaRPr lang="fr-FR"/>
        </a:p>
      </dgm:t>
    </dgm:pt>
    <dgm:pt modelId="{3D33347D-8151-7E41-B2D2-41D13B4FEE5F}">
      <dgm:prSet phldrT="[Texte]"/>
      <dgm:spPr>
        <a:solidFill>
          <a:schemeClr val="accent5"/>
        </a:solidFill>
      </dgm:spPr>
      <dgm:t>
        <a:bodyPr/>
        <a:lstStyle/>
        <a:p>
          <a:r>
            <a:rPr lang="fr-FR"/>
            <a:t>Dyades visionnent un extrait de 3 minutes de manière subjective puis objective</a:t>
          </a:r>
        </a:p>
      </dgm:t>
    </dgm:pt>
    <dgm:pt modelId="{9C4CE842-8A53-2B41-B42F-0C42B99FC32D}" type="parTrans" cxnId="{F51334B8-BA47-CF4E-A9E5-903CE27EC531}">
      <dgm:prSet/>
      <dgm:spPr/>
      <dgm:t>
        <a:bodyPr/>
        <a:lstStyle/>
        <a:p>
          <a:endParaRPr lang="fr-FR"/>
        </a:p>
      </dgm:t>
    </dgm:pt>
    <dgm:pt modelId="{FA98788E-4399-934E-8AEA-82F86C40CF09}" type="sibTrans" cxnId="{F51334B8-BA47-CF4E-A9E5-903CE27EC531}">
      <dgm:prSet/>
      <dgm:spPr/>
      <dgm:t>
        <a:bodyPr/>
        <a:lstStyle/>
        <a:p>
          <a:endParaRPr lang="fr-FR"/>
        </a:p>
      </dgm:t>
    </dgm:pt>
    <dgm:pt modelId="{7FB65498-518E-5649-A074-32DD9AF3933D}">
      <dgm:prSet phldrT="[Texte]" custLinFactNeighborX="-981" custLinFactNeighborY="-11687"/>
      <dgm:spPr>
        <a:solidFill>
          <a:schemeClr val="bg1">
            <a:lumMod val="65000"/>
          </a:schemeClr>
        </a:solidFill>
      </dgm:spPr>
      <dgm:t>
        <a:bodyPr/>
        <a:lstStyle/>
        <a:p>
          <a:endParaRPr lang="fr-FR"/>
        </a:p>
      </dgm:t>
    </dgm:pt>
    <dgm:pt modelId="{C913D107-C6D1-A343-A8C5-6E975FCC8F7D}" type="parTrans" cxnId="{2DDB06E0-8FDB-6140-BFDC-49FCA0AA8057}">
      <dgm:prSet/>
      <dgm:spPr/>
      <dgm:t>
        <a:bodyPr/>
        <a:lstStyle/>
        <a:p>
          <a:endParaRPr lang="fr-FR"/>
        </a:p>
      </dgm:t>
    </dgm:pt>
    <dgm:pt modelId="{57D1E5CA-5E2E-AF43-BFFE-4CB0CA3F3FDB}" type="sibTrans" cxnId="{2DDB06E0-8FDB-6140-BFDC-49FCA0AA8057}">
      <dgm:prSet/>
      <dgm:spPr/>
      <dgm:t>
        <a:bodyPr/>
        <a:lstStyle/>
        <a:p>
          <a:endParaRPr lang="fr-FR"/>
        </a:p>
      </dgm:t>
    </dgm:pt>
    <dgm:pt modelId="{ADC664E8-E8D1-A14A-B997-CDA08249E7EC}">
      <dgm:prSet phldrT="[Texte]" custLinFactNeighborX="-981" custLinFactNeighborY="-11687"/>
      <dgm:spPr>
        <a:solidFill>
          <a:schemeClr val="bg1">
            <a:lumMod val="65000"/>
          </a:schemeClr>
        </a:solidFill>
      </dgm:spPr>
      <dgm:t>
        <a:bodyPr/>
        <a:lstStyle/>
        <a:p>
          <a:endParaRPr lang="fr-FR"/>
        </a:p>
      </dgm:t>
    </dgm:pt>
    <dgm:pt modelId="{7BE8137E-61EC-954B-A854-205961DE0C16}" type="parTrans" cxnId="{852AD2AF-D4AF-E74F-B5D2-E9C7273B690D}">
      <dgm:prSet/>
      <dgm:spPr/>
      <dgm:t>
        <a:bodyPr/>
        <a:lstStyle/>
        <a:p>
          <a:endParaRPr lang="fr-FR"/>
        </a:p>
      </dgm:t>
    </dgm:pt>
    <dgm:pt modelId="{45A743D9-DAE6-F64A-B012-5E618760DDEA}" type="sibTrans" cxnId="{852AD2AF-D4AF-E74F-B5D2-E9C7273B690D}">
      <dgm:prSet/>
      <dgm:spPr/>
      <dgm:t>
        <a:bodyPr/>
        <a:lstStyle/>
        <a:p>
          <a:endParaRPr lang="fr-FR"/>
        </a:p>
      </dgm:t>
    </dgm:pt>
    <dgm:pt modelId="{0C1EBC15-8BF7-404D-B5EB-F01D2FF3D46C}" type="pres">
      <dgm:prSet presAssocID="{B81DA53E-BC2E-AC4E-9BC1-69E2092C7032}" presName="Name0" presStyleCnt="0">
        <dgm:presLayoutVars>
          <dgm:chMax val="1"/>
          <dgm:chPref val="1"/>
          <dgm:dir/>
          <dgm:animOne val="branch"/>
          <dgm:animLvl val="lvl"/>
        </dgm:presLayoutVars>
      </dgm:prSet>
      <dgm:spPr/>
    </dgm:pt>
    <dgm:pt modelId="{1974112C-3A29-C14F-99FD-8A8859734020}" type="pres">
      <dgm:prSet presAssocID="{E311C597-BE6D-604D-8C1F-3ACDC56624C9}" presName="singleCycle" presStyleCnt="0"/>
      <dgm:spPr/>
    </dgm:pt>
    <dgm:pt modelId="{665B2E9A-B12B-5C4B-9601-8C4400CA07B8}" type="pres">
      <dgm:prSet presAssocID="{E311C597-BE6D-604D-8C1F-3ACDC56624C9}" presName="singleCenter" presStyleLbl="node1" presStyleIdx="0" presStyleCnt="4" custScaleX="80273" custLinFactNeighborX="-981" custLinFactNeighborY="-11687">
        <dgm:presLayoutVars>
          <dgm:chMax val="7"/>
          <dgm:chPref val="7"/>
        </dgm:presLayoutVars>
      </dgm:prSet>
      <dgm:spPr/>
    </dgm:pt>
    <dgm:pt modelId="{C3FE5246-112C-B940-82D2-4CA10C55A96E}" type="pres">
      <dgm:prSet presAssocID="{63E7929B-94D7-C14D-ACED-544189C6BBA6}" presName="Name56" presStyleLbl="parChTrans1D2" presStyleIdx="0" presStyleCnt="3"/>
      <dgm:spPr/>
    </dgm:pt>
    <dgm:pt modelId="{C7C99789-A701-3B49-8C3E-453504EC7801}" type="pres">
      <dgm:prSet presAssocID="{8CA21669-AFF2-2B4D-85F7-551FE94FC890}" presName="text0" presStyleLbl="node1" presStyleIdx="1" presStyleCnt="4" custScaleX="237472" custRadScaleRad="144097" custRadScaleInc="64530">
        <dgm:presLayoutVars>
          <dgm:bulletEnabled val="1"/>
        </dgm:presLayoutVars>
      </dgm:prSet>
      <dgm:spPr/>
    </dgm:pt>
    <dgm:pt modelId="{5C98D533-B470-4446-85AB-66ABA9CC9A55}" type="pres">
      <dgm:prSet presAssocID="{F10110BE-BFCD-E44E-865E-F933D2381A96}" presName="Name56" presStyleLbl="parChTrans1D2" presStyleIdx="1" presStyleCnt="3"/>
      <dgm:spPr/>
    </dgm:pt>
    <dgm:pt modelId="{4C8FEF9C-0295-8341-A43B-C6DEF188D00F}" type="pres">
      <dgm:prSet presAssocID="{FC941C27-FCE4-AC47-A86D-94EA74EA9881}" presName="text0" presStyleLbl="node1" presStyleIdx="2" presStyleCnt="4" custScaleX="256460" custRadScaleRad="100913" custRadScaleInc="-73906">
        <dgm:presLayoutVars>
          <dgm:bulletEnabled val="1"/>
        </dgm:presLayoutVars>
      </dgm:prSet>
      <dgm:spPr/>
    </dgm:pt>
    <dgm:pt modelId="{06323F0F-A3CD-6F46-A371-2B416519EF1C}" type="pres">
      <dgm:prSet presAssocID="{9C4CE842-8A53-2B41-B42F-0C42B99FC32D}" presName="Name56" presStyleLbl="parChTrans1D2" presStyleIdx="2" presStyleCnt="3"/>
      <dgm:spPr/>
    </dgm:pt>
    <dgm:pt modelId="{88422F12-B4BA-4F4A-8C11-CF9E46D2B8F9}" type="pres">
      <dgm:prSet presAssocID="{3D33347D-8151-7E41-B2D2-41D13B4FEE5F}" presName="text0" presStyleLbl="node1" presStyleIdx="3" presStyleCnt="4" custScaleX="297964" custRadScaleRad="101942" custRadScaleInc="-185500">
        <dgm:presLayoutVars>
          <dgm:bulletEnabled val="1"/>
        </dgm:presLayoutVars>
      </dgm:prSet>
      <dgm:spPr/>
    </dgm:pt>
  </dgm:ptLst>
  <dgm:cxnLst>
    <dgm:cxn modelId="{8B6A2E0A-10A5-8C49-9007-8206FE8613C3}" type="presOf" srcId="{F10110BE-BFCD-E44E-865E-F933D2381A96}" destId="{5C98D533-B470-4446-85AB-66ABA9CC9A55}" srcOrd="0" destOrd="0" presId="urn:microsoft.com/office/officeart/2008/layout/RadialCluster"/>
    <dgm:cxn modelId="{AC3AA612-7BCD-FD49-B02E-5CFFA64D4DE2}" type="presOf" srcId="{E311C597-BE6D-604D-8C1F-3ACDC56624C9}" destId="{665B2E9A-B12B-5C4B-9601-8C4400CA07B8}" srcOrd="0" destOrd="0" presId="urn:microsoft.com/office/officeart/2008/layout/RadialCluster"/>
    <dgm:cxn modelId="{E6C06E20-45E4-6747-9249-F86A86FD3B74}" srcId="{B81DA53E-BC2E-AC4E-9BC1-69E2092C7032}" destId="{E311C597-BE6D-604D-8C1F-3ACDC56624C9}" srcOrd="0" destOrd="0" parTransId="{9F48F7D6-8A98-2E41-B82E-49E31F164560}" sibTransId="{4CC0B7A4-5A8F-F941-AB1F-BD45E154E5A1}"/>
    <dgm:cxn modelId="{16A6AB56-29FB-134A-8A23-24B04E464A3D}" type="presOf" srcId="{3D33347D-8151-7E41-B2D2-41D13B4FEE5F}" destId="{88422F12-B4BA-4F4A-8C11-CF9E46D2B8F9}" srcOrd="0" destOrd="0" presId="urn:microsoft.com/office/officeart/2008/layout/RadialCluster"/>
    <dgm:cxn modelId="{A4C6C158-E373-0845-AC36-655792E54D9E}" type="presOf" srcId="{8CA21669-AFF2-2B4D-85F7-551FE94FC890}" destId="{C7C99789-A701-3B49-8C3E-453504EC7801}" srcOrd="0" destOrd="0" presId="urn:microsoft.com/office/officeart/2008/layout/RadialCluster"/>
    <dgm:cxn modelId="{96614D60-C810-E341-BBF9-3339AB573A1C}" srcId="{E311C597-BE6D-604D-8C1F-3ACDC56624C9}" destId="{8CA21669-AFF2-2B4D-85F7-551FE94FC890}" srcOrd="0" destOrd="0" parTransId="{63E7929B-94D7-C14D-ACED-544189C6BBA6}" sibTransId="{13DEB33F-6709-4D4B-8AF2-44314ED90C79}"/>
    <dgm:cxn modelId="{05139164-6B7F-3C4C-89E7-B20B0AD9A8B0}" srcId="{E9C50B99-27BB-7947-ACD9-733F4CF6F4F2}" destId="{D0F57030-A714-394C-A176-5ADD9F9B797A}" srcOrd="0" destOrd="0" parTransId="{E4CBB12B-A508-0940-BCF1-033B73539BB0}" sibTransId="{46E167D8-5FFD-0D4C-8717-3B8C76E2F836}"/>
    <dgm:cxn modelId="{3E5C7567-74D8-3A43-9AC6-C531A5DC38C0}" type="presOf" srcId="{B81DA53E-BC2E-AC4E-9BC1-69E2092C7032}" destId="{0C1EBC15-8BF7-404D-B5EB-F01D2FF3D46C}" srcOrd="0" destOrd="0" presId="urn:microsoft.com/office/officeart/2008/layout/RadialCluster"/>
    <dgm:cxn modelId="{C9FF9B80-2843-674A-84A5-71C50A93294C}" srcId="{B81DA53E-BC2E-AC4E-9BC1-69E2092C7032}" destId="{661BAC68-060C-534F-9C11-8DFC0FF7D234}" srcOrd="4" destOrd="0" parTransId="{558E3A8F-7164-FD45-8551-82D8AAEADBF5}" sibTransId="{D9FEFCBD-92DA-C245-8A6E-30481A02DE2E}"/>
    <dgm:cxn modelId="{5475628C-E5B4-334E-BB93-616724FBA2C3}" srcId="{B81DA53E-BC2E-AC4E-9BC1-69E2092C7032}" destId="{E9C50B99-27BB-7947-ACD9-733F4CF6F4F2}" srcOrd="3" destOrd="0" parTransId="{A531ED4A-6C66-1F4F-8922-818B01BBB8EC}" sibTransId="{F6D19F0E-3D65-D44D-91A4-4EE5650840C2}"/>
    <dgm:cxn modelId="{9384548E-89FD-AD4C-AE91-4625BEF59E20}" srcId="{E311C597-BE6D-604D-8C1F-3ACDC56624C9}" destId="{FC941C27-FCE4-AC47-A86D-94EA74EA9881}" srcOrd="1" destOrd="0" parTransId="{F10110BE-BFCD-E44E-865E-F933D2381A96}" sibTransId="{2070C527-EE9D-8C48-93FA-5DFE48BA0938}"/>
    <dgm:cxn modelId="{9C61BB9A-E8AE-3C42-BD99-3A78BF58314D}" type="presOf" srcId="{9C4CE842-8A53-2B41-B42F-0C42B99FC32D}" destId="{06323F0F-A3CD-6F46-A371-2B416519EF1C}" srcOrd="0" destOrd="0" presId="urn:microsoft.com/office/officeart/2008/layout/RadialCluster"/>
    <dgm:cxn modelId="{852AD2AF-D4AF-E74F-B5D2-E9C7273B690D}" srcId="{B81DA53E-BC2E-AC4E-9BC1-69E2092C7032}" destId="{ADC664E8-E8D1-A14A-B997-CDA08249E7EC}" srcOrd="1" destOrd="0" parTransId="{7BE8137E-61EC-954B-A854-205961DE0C16}" sibTransId="{45A743D9-DAE6-F64A-B012-5E618760DDEA}"/>
    <dgm:cxn modelId="{F51334B8-BA47-CF4E-A9E5-903CE27EC531}" srcId="{E311C597-BE6D-604D-8C1F-3ACDC56624C9}" destId="{3D33347D-8151-7E41-B2D2-41D13B4FEE5F}" srcOrd="2" destOrd="0" parTransId="{9C4CE842-8A53-2B41-B42F-0C42B99FC32D}" sibTransId="{FA98788E-4399-934E-8AEA-82F86C40CF09}"/>
    <dgm:cxn modelId="{21B1E9D9-BEEE-D74F-9F55-B20415C03416}" srcId="{661BAC68-060C-534F-9C11-8DFC0FF7D234}" destId="{3F2ED833-7358-1F47-8447-1EB8DAABBCF6}" srcOrd="0" destOrd="0" parTransId="{2C1CEF49-EA0F-3948-85B3-E910D977AEF5}" sibTransId="{4318E945-3F63-B045-A8D0-DCF6F907AA38}"/>
    <dgm:cxn modelId="{2DDB06E0-8FDB-6140-BFDC-49FCA0AA8057}" srcId="{B81DA53E-BC2E-AC4E-9BC1-69E2092C7032}" destId="{7FB65498-518E-5649-A074-32DD9AF3933D}" srcOrd="2" destOrd="0" parTransId="{C913D107-C6D1-A343-A8C5-6E975FCC8F7D}" sibTransId="{57D1E5CA-5E2E-AF43-BFFE-4CB0CA3F3FDB}"/>
    <dgm:cxn modelId="{4BF984E5-6BAF-E24A-88C3-F54BEB624C6A}" type="presOf" srcId="{63E7929B-94D7-C14D-ACED-544189C6BBA6}" destId="{C3FE5246-112C-B940-82D2-4CA10C55A96E}" srcOrd="0" destOrd="0" presId="urn:microsoft.com/office/officeart/2008/layout/RadialCluster"/>
    <dgm:cxn modelId="{C7E6ABF8-5304-F647-B55C-2E57D635FD05}" type="presOf" srcId="{FC941C27-FCE4-AC47-A86D-94EA74EA9881}" destId="{4C8FEF9C-0295-8341-A43B-C6DEF188D00F}" srcOrd="0" destOrd="0" presId="urn:microsoft.com/office/officeart/2008/layout/RadialCluster"/>
    <dgm:cxn modelId="{E27F846C-7355-CD45-994D-C9F3C569E4E6}" type="presParOf" srcId="{0C1EBC15-8BF7-404D-B5EB-F01D2FF3D46C}" destId="{1974112C-3A29-C14F-99FD-8A8859734020}" srcOrd="0" destOrd="0" presId="urn:microsoft.com/office/officeart/2008/layout/RadialCluster"/>
    <dgm:cxn modelId="{43BC3F35-7277-964E-AF15-55E6A6A4309F}" type="presParOf" srcId="{1974112C-3A29-C14F-99FD-8A8859734020}" destId="{665B2E9A-B12B-5C4B-9601-8C4400CA07B8}" srcOrd="0" destOrd="0" presId="urn:microsoft.com/office/officeart/2008/layout/RadialCluster"/>
    <dgm:cxn modelId="{5DC198EF-62DC-5541-BC68-BD67B199C7F4}" type="presParOf" srcId="{1974112C-3A29-C14F-99FD-8A8859734020}" destId="{C3FE5246-112C-B940-82D2-4CA10C55A96E}" srcOrd="1" destOrd="0" presId="urn:microsoft.com/office/officeart/2008/layout/RadialCluster"/>
    <dgm:cxn modelId="{F831C70B-ECC4-BD4A-9571-037698D3DE18}" type="presParOf" srcId="{1974112C-3A29-C14F-99FD-8A8859734020}" destId="{C7C99789-A701-3B49-8C3E-453504EC7801}" srcOrd="2" destOrd="0" presId="urn:microsoft.com/office/officeart/2008/layout/RadialCluster"/>
    <dgm:cxn modelId="{227C872E-955C-F745-BEC5-28AD18E13DFA}" type="presParOf" srcId="{1974112C-3A29-C14F-99FD-8A8859734020}" destId="{5C98D533-B470-4446-85AB-66ABA9CC9A55}" srcOrd="3" destOrd="0" presId="urn:microsoft.com/office/officeart/2008/layout/RadialCluster"/>
    <dgm:cxn modelId="{1190FD0D-077E-CC45-8E9A-B94B8C9388D5}" type="presParOf" srcId="{1974112C-3A29-C14F-99FD-8A8859734020}" destId="{4C8FEF9C-0295-8341-A43B-C6DEF188D00F}" srcOrd="4" destOrd="0" presId="urn:microsoft.com/office/officeart/2008/layout/RadialCluster"/>
    <dgm:cxn modelId="{5092BCF5-8560-0D45-B40B-34D20AAF7480}" type="presParOf" srcId="{1974112C-3A29-C14F-99FD-8A8859734020}" destId="{06323F0F-A3CD-6F46-A371-2B416519EF1C}" srcOrd="5" destOrd="0" presId="urn:microsoft.com/office/officeart/2008/layout/RadialCluster"/>
    <dgm:cxn modelId="{D5110CC9-46D7-B743-9800-BA10E5D99DF6}" type="presParOf" srcId="{1974112C-3A29-C14F-99FD-8A8859734020}" destId="{88422F12-B4BA-4F4A-8C11-CF9E46D2B8F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DA53E-BC2E-AC4E-9BC1-69E2092C7032}" type="doc">
      <dgm:prSet loTypeId="urn:microsoft.com/office/officeart/2008/layout/RadialCluster" loCatId="matrix" qsTypeId="urn:microsoft.com/office/officeart/2005/8/quickstyle/simple1" qsCatId="simple" csTypeId="urn:microsoft.com/office/officeart/2005/8/colors/accent1_2" csCatId="accent1" phldr="1"/>
      <dgm:spPr/>
      <dgm:t>
        <a:bodyPr/>
        <a:lstStyle/>
        <a:p>
          <a:endParaRPr lang="fr-FR"/>
        </a:p>
      </dgm:t>
    </dgm:pt>
    <dgm:pt modelId="{E311C597-BE6D-604D-8C1F-3ACDC56624C9}">
      <dgm:prSet phldrT="[Texte]"/>
      <dgm:spPr>
        <a:solidFill>
          <a:schemeClr val="bg1">
            <a:lumMod val="65000"/>
          </a:schemeClr>
        </a:solidFill>
      </dgm:spPr>
      <dgm:t>
        <a:bodyPr/>
        <a:lstStyle/>
        <a:p>
          <a:r>
            <a:rPr lang="fr-FR"/>
            <a:t>Ligne modifiée</a:t>
          </a:r>
        </a:p>
      </dgm:t>
    </dgm:pt>
    <dgm:pt modelId="{9F48F7D6-8A98-2E41-B82E-49E31F164560}" type="parTrans" cxnId="{E6C06E20-45E4-6747-9249-F86A86FD3B74}">
      <dgm:prSet/>
      <dgm:spPr/>
      <dgm:t>
        <a:bodyPr/>
        <a:lstStyle/>
        <a:p>
          <a:endParaRPr lang="fr-FR"/>
        </a:p>
      </dgm:t>
    </dgm:pt>
    <dgm:pt modelId="{4CC0B7A4-5A8F-F941-AB1F-BD45E154E5A1}" type="sibTrans" cxnId="{E6C06E20-45E4-6747-9249-F86A86FD3B74}">
      <dgm:prSet/>
      <dgm:spPr/>
      <dgm:t>
        <a:bodyPr/>
        <a:lstStyle/>
        <a:p>
          <a:endParaRPr lang="fr-FR"/>
        </a:p>
      </dgm:t>
    </dgm:pt>
    <dgm:pt modelId="{8CA21669-AFF2-2B4D-85F7-551FE94FC890}">
      <dgm:prSet phldrT="[Texte]"/>
      <dgm:spPr>
        <a:solidFill>
          <a:schemeClr val="accent6"/>
        </a:solidFill>
      </dgm:spPr>
      <dgm:t>
        <a:bodyPr/>
        <a:lstStyle/>
        <a:p>
          <a:r>
            <a:rPr lang="fr-FR"/>
            <a:t>Dyades visionnent  un extrait « objectif » de 3 minutes </a:t>
          </a:r>
        </a:p>
      </dgm:t>
    </dgm:pt>
    <dgm:pt modelId="{63E7929B-94D7-C14D-ACED-544189C6BBA6}" type="parTrans" cxnId="{96614D60-C810-E341-BBF9-3339AB573A1C}">
      <dgm:prSet/>
      <dgm:spPr/>
      <dgm:t>
        <a:bodyPr/>
        <a:lstStyle/>
        <a:p>
          <a:endParaRPr lang="fr-FR"/>
        </a:p>
      </dgm:t>
    </dgm:pt>
    <dgm:pt modelId="{13DEB33F-6709-4D4B-8AF2-44314ED90C79}" type="sibTrans" cxnId="{96614D60-C810-E341-BBF9-3339AB573A1C}">
      <dgm:prSet/>
      <dgm:spPr/>
      <dgm:t>
        <a:bodyPr/>
        <a:lstStyle/>
        <a:p>
          <a:endParaRPr lang="fr-FR"/>
        </a:p>
      </dgm:t>
    </dgm:pt>
    <dgm:pt modelId="{E9C50B99-27BB-7947-ACD9-733F4CF6F4F2}">
      <dgm:prSet phldrT="[Texte]"/>
      <dgm:spPr/>
      <dgm:t>
        <a:bodyPr/>
        <a:lstStyle/>
        <a:p>
          <a:endParaRPr lang="fr-FR"/>
        </a:p>
      </dgm:t>
    </dgm:pt>
    <dgm:pt modelId="{A531ED4A-6C66-1F4F-8922-818B01BBB8EC}" type="parTrans" cxnId="{5475628C-E5B4-334E-BB93-616724FBA2C3}">
      <dgm:prSet/>
      <dgm:spPr/>
      <dgm:t>
        <a:bodyPr/>
        <a:lstStyle/>
        <a:p>
          <a:endParaRPr lang="fr-FR"/>
        </a:p>
      </dgm:t>
    </dgm:pt>
    <dgm:pt modelId="{F6D19F0E-3D65-D44D-91A4-4EE5650840C2}" type="sibTrans" cxnId="{5475628C-E5B4-334E-BB93-616724FBA2C3}">
      <dgm:prSet/>
      <dgm:spPr/>
      <dgm:t>
        <a:bodyPr/>
        <a:lstStyle/>
        <a:p>
          <a:endParaRPr lang="fr-FR"/>
        </a:p>
      </dgm:t>
    </dgm:pt>
    <dgm:pt modelId="{D0F57030-A714-394C-A176-5ADD9F9B797A}">
      <dgm:prSet phldrT="[Texte]"/>
      <dgm:spPr>
        <a:solidFill>
          <a:schemeClr val="accent1">
            <a:lumMod val="20000"/>
            <a:lumOff val="80000"/>
          </a:schemeClr>
        </a:solidFill>
      </dgm:spPr>
      <dgm:t>
        <a:bodyPr/>
        <a:lstStyle/>
        <a:p>
          <a:endParaRPr lang="fr-FR"/>
        </a:p>
      </dgm:t>
    </dgm:pt>
    <dgm:pt modelId="{E4CBB12B-A508-0940-BCF1-033B73539BB0}" type="parTrans" cxnId="{05139164-6B7F-3C4C-89E7-B20B0AD9A8B0}">
      <dgm:prSet/>
      <dgm:spPr/>
      <dgm:t>
        <a:bodyPr/>
        <a:lstStyle/>
        <a:p>
          <a:endParaRPr lang="fr-FR"/>
        </a:p>
      </dgm:t>
    </dgm:pt>
    <dgm:pt modelId="{46E167D8-5FFD-0D4C-8717-3B8C76E2F836}" type="sibTrans" cxnId="{05139164-6B7F-3C4C-89E7-B20B0AD9A8B0}">
      <dgm:prSet/>
      <dgm:spPr/>
      <dgm:t>
        <a:bodyPr/>
        <a:lstStyle/>
        <a:p>
          <a:endParaRPr lang="fr-FR"/>
        </a:p>
      </dgm:t>
    </dgm:pt>
    <dgm:pt modelId="{661BAC68-060C-534F-9C11-8DFC0FF7D234}">
      <dgm:prSet phldrT="[Texte]"/>
      <dgm:spPr/>
      <dgm:t>
        <a:bodyPr/>
        <a:lstStyle/>
        <a:p>
          <a:endParaRPr lang="fr-FR"/>
        </a:p>
      </dgm:t>
    </dgm:pt>
    <dgm:pt modelId="{558E3A8F-7164-FD45-8551-82D8AAEADBF5}" type="parTrans" cxnId="{C9FF9B80-2843-674A-84A5-71C50A93294C}">
      <dgm:prSet/>
      <dgm:spPr/>
      <dgm:t>
        <a:bodyPr/>
        <a:lstStyle/>
        <a:p>
          <a:endParaRPr lang="fr-FR"/>
        </a:p>
      </dgm:t>
    </dgm:pt>
    <dgm:pt modelId="{D9FEFCBD-92DA-C245-8A6E-30481A02DE2E}" type="sibTrans" cxnId="{C9FF9B80-2843-674A-84A5-71C50A93294C}">
      <dgm:prSet/>
      <dgm:spPr/>
      <dgm:t>
        <a:bodyPr/>
        <a:lstStyle/>
        <a:p>
          <a:endParaRPr lang="fr-FR"/>
        </a:p>
      </dgm:t>
    </dgm:pt>
    <dgm:pt modelId="{3F2ED833-7358-1F47-8447-1EB8DAABBCF6}">
      <dgm:prSet phldrT="[Texte]"/>
      <dgm:spPr>
        <a:solidFill>
          <a:schemeClr val="accent1">
            <a:lumMod val="20000"/>
            <a:lumOff val="80000"/>
          </a:schemeClr>
        </a:solidFill>
      </dgm:spPr>
      <dgm:t>
        <a:bodyPr/>
        <a:lstStyle/>
        <a:p>
          <a:endParaRPr lang="fr-FR"/>
        </a:p>
      </dgm:t>
    </dgm:pt>
    <dgm:pt modelId="{2C1CEF49-EA0F-3948-85B3-E910D977AEF5}" type="parTrans" cxnId="{21B1E9D9-BEEE-D74F-9F55-B20415C03416}">
      <dgm:prSet/>
      <dgm:spPr/>
      <dgm:t>
        <a:bodyPr/>
        <a:lstStyle/>
        <a:p>
          <a:endParaRPr lang="fr-FR"/>
        </a:p>
      </dgm:t>
    </dgm:pt>
    <dgm:pt modelId="{4318E945-3F63-B045-A8D0-DCF6F907AA38}" type="sibTrans" cxnId="{21B1E9D9-BEEE-D74F-9F55-B20415C03416}">
      <dgm:prSet/>
      <dgm:spPr/>
      <dgm:t>
        <a:bodyPr/>
        <a:lstStyle/>
        <a:p>
          <a:endParaRPr lang="fr-FR"/>
        </a:p>
      </dgm:t>
    </dgm:pt>
    <dgm:pt modelId="{FC941C27-FCE4-AC47-A86D-94EA74EA9881}">
      <dgm:prSet phldrT="[Texte]"/>
      <dgm:spPr>
        <a:solidFill>
          <a:schemeClr val="accent4"/>
        </a:solidFill>
      </dgm:spPr>
      <dgm:t>
        <a:bodyPr/>
        <a:lstStyle/>
        <a:p>
          <a:r>
            <a:rPr lang="fr-FR"/>
            <a:t>Dyades  visionnent un extrait de 3 minutes de manière objective puis subjective</a:t>
          </a:r>
        </a:p>
      </dgm:t>
    </dgm:pt>
    <dgm:pt modelId="{F10110BE-BFCD-E44E-865E-F933D2381A96}" type="parTrans" cxnId="{9384548E-89FD-AD4C-AE91-4625BEF59E20}">
      <dgm:prSet/>
      <dgm:spPr/>
      <dgm:t>
        <a:bodyPr/>
        <a:lstStyle/>
        <a:p>
          <a:endParaRPr lang="fr-FR"/>
        </a:p>
      </dgm:t>
    </dgm:pt>
    <dgm:pt modelId="{2070C527-EE9D-8C48-93FA-5DFE48BA0938}" type="sibTrans" cxnId="{9384548E-89FD-AD4C-AE91-4625BEF59E20}">
      <dgm:prSet/>
      <dgm:spPr/>
      <dgm:t>
        <a:bodyPr/>
        <a:lstStyle/>
        <a:p>
          <a:endParaRPr lang="fr-FR"/>
        </a:p>
      </dgm:t>
    </dgm:pt>
    <dgm:pt modelId="{3D33347D-8151-7E41-B2D2-41D13B4FEE5F}">
      <dgm:prSet phldrT="[Texte]"/>
      <dgm:spPr>
        <a:solidFill>
          <a:schemeClr val="accent5"/>
        </a:solidFill>
      </dgm:spPr>
      <dgm:t>
        <a:bodyPr/>
        <a:lstStyle/>
        <a:p>
          <a:r>
            <a:rPr lang="fr-FR"/>
            <a:t>Dyades visionnent un extrait de 3 minutes de manière subjective puis objective</a:t>
          </a:r>
        </a:p>
      </dgm:t>
    </dgm:pt>
    <dgm:pt modelId="{9C4CE842-8A53-2B41-B42F-0C42B99FC32D}" type="parTrans" cxnId="{F51334B8-BA47-CF4E-A9E5-903CE27EC531}">
      <dgm:prSet/>
      <dgm:spPr/>
      <dgm:t>
        <a:bodyPr/>
        <a:lstStyle/>
        <a:p>
          <a:endParaRPr lang="fr-FR"/>
        </a:p>
      </dgm:t>
    </dgm:pt>
    <dgm:pt modelId="{FA98788E-4399-934E-8AEA-82F86C40CF09}" type="sibTrans" cxnId="{F51334B8-BA47-CF4E-A9E5-903CE27EC531}">
      <dgm:prSet/>
      <dgm:spPr/>
      <dgm:t>
        <a:bodyPr/>
        <a:lstStyle/>
        <a:p>
          <a:endParaRPr lang="fr-FR"/>
        </a:p>
      </dgm:t>
    </dgm:pt>
    <dgm:pt modelId="{7FB65498-518E-5649-A074-32DD9AF3933D}">
      <dgm:prSet phldrT="[Texte]" custLinFactNeighborX="-981" custLinFactNeighborY="-11687"/>
      <dgm:spPr>
        <a:solidFill>
          <a:schemeClr val="bg1">
            <a:lumMod val="65000"/>
          </a:schemeClr>
        </a:solidFill>
      </dgm:spPr>
      <dgm:t>
        <a:bodyPr/>
        <a:lstStyle/>
        <a:p>
          <a:endParaRPr lang="fr-FR"/>
        </a:p>
      </dgm:t>
    </dgm:pt>
    <dgm:pt modelId="{C913D107-C6D1-A343-A8C5-6E975FCC8F7D}" type="parTrans" cxnId="{2DDB06E0-8FDB-6140-BFDC-49FCA0AA8057}">
      <dgm:prSet/>
      <dgm:spPr/>
      <dgm:t>
        <a:bodyPr/>
        <a:lstStyle/>
        <a:p>
          <a:endParaRPr lang="fr-FR"/>
        </a:p>
      </dgm:t>
    </dgm:pt>
    <dgm:pt modelId="{57D1E5CA-5E2E-AF43-BFFE-4CB0CA3F3FDB}" type="sibTrans" cxnId="{2DDB06E0-8FDB-6140-BFDC-49FCA0AA8057}">
      <dgm:prSet/>
      <dgm:spPr/>
      <dgm:t>
        <a:bodyPr/>
        <a:lstStyle/>
        <a:p>
          <a:endParaRPr lang="fr-FR"/>
        </a:p>
      </dgm:t>
    </dgm:pt>
    <dgm:pt modelId="{ADC664E8-E8D1-A14A-B997-CDA08249E7EC}">
      <dgm:prSet phldrT="[Texte]" custLinFactNeighborX="-981" custLinFactNeighborY="-11687"/>
      <dgm:spPr>
        <a:solidFill>
          <a:schemeClr val="bg1">
            <a:lumMod val="65000"/>
          </a:schemeClr>
        </a:solidFill>
      </dgm:spPr>
      <dgm:t>
        <a:bodyPr/>
        <a:lstStyle/>
        <a:p>
          <a:endParaRPr lang="fr-FR"/>
        </a:p>
      </dgm:t>
    </dgm:pt>
    <dgm:pt modelId="{7BE8137E-61EC-954B-A854-205961DE0C16}" type="parTrans" cxnId="{852AD2AF-D4AF-E74F-B5D2-E9C7273B690D}">
      <dgm:prSet/>
      <dgm:spPr/>
      <dgm:t>
        <a:bodyPr/>
        <a:lstStyle/>
        <a:p>
          <a:endParaRPr lang="fr-FR"/>
        </a:p>
      </dgm:t>
    </dgm:pt>
    <dgm:pt modelId="{45A743D9-DAE6-F64A-B012-5E618760DDEA}" type="sibTrans" cxnId="{852AD2AF-D4AF-E74F-B5D2-E9C7273B690D}">
      <dgm:prSet/>
      <dgm:spPr/>
      <dgm:t>
        <a:bodyPr/>
        <a:lstStyle/>
        <a:p>
          <a:endParaRPr lang="fr-FR"/>
        </a:p>
      </dgm:t>
    </dgm:pt>
    <dgm:pt modelId="{0C1EBC15-8BF7-404D-B5EB-F01D2FF3D46C}" type="pres">
      <dgm:prSet presAssocID="{B81DA53E-BC2E-AC4E-9BC1-69E2092C7032}" presName="Name0" presStyleCnt="0">
        <dgm:presLayoutVars>
          <dgm:chMax val="1"/>
          <dgm:chPref val="1"/>
          <dgm:dir/>
          <dgm:animOne val="branch"/>
          <dgm:animLvl val="lvl"/>
        </dgm:presLayoutVars>
      </dgm:prSet>
      <dgm:spPr/>
    </dgm:pt>
    <dgm:pt modelId="{1974112C-3A29-C14F-99FD-8A8859734020}" type="pres">
      <dgm:prSet presAssocID="{E311C597-BE6D-604D-8C1F-3ACDC56624C9}" presName="singleCycle" presStyleCnt="0"/>
      <dgm:spPr/>
    </dgm:pt>
    <dgm:pt modelId="{665B2E9A-B12B-5C4B-9601-8C4400CA07B8}" type="pres">
      <dgm:prSet presAssocID="{E311C597-BE6D-604D-8C1F-3ACDC56624C9}" presName="singleCenter" presStyleLbl="node1" presStyleIdx="0" presStyleCnt="4" custScaleX="84067" custLinFactNeighborX="-981" custLinFactNeighborY="-11687">
        <dgm:presLayoutVars>
          <dgm:chMax val="7"/>
          <dgm:chPref val="7"/>
        </dgm:presLayoutVars>
      </dgm:prSet>
      <dgm:spPr/>
    </dgm:pt>
    <dgm:pt modelId="{C3FE5246-112C-B940-82D2-4CA10C55A96E}" type="pres">
      <dgm:prSet presAssocID="{63E7929B-94D7-C14D-ACED-544189C6BBA6}" presName="Name56" presStyleLbl="parChTrans1D2" presStyleIdx="0" presStyleCnt="3"/>
      <dgm:spPr/>
    </dgm:pt>
    <dgm:pt modelId="{C7C99789-A701-3B49-8C3E-453504EC7801}" type="pres">
      <dgm:prSet presAssocID="{8CA21669-AFF2-2B4D-85F7-551FE94FC890}" presName="text0" presStyleLbl="node1" presStyleIdx="1" presStyleCnt="4" custScaleX="237472" custRadScaleRad="153516" custRadScaleInc="72215">
        <dgm:presLayoutVars>
          <dgm:bulletEnabled val="1"/>
        </dgm:presLayoutVars>
      </dgm:prSet>
      <dgm:spPr/>
    </dgm:pt>
    <dgm:pt modelId="{5C98D533-B470-4446-85AB-66ABA9CC9A55}" type="pres">
      <dgm:prSet presAssocID="{F10110BE-BFCD-E44E-865E-F933D2381A96}" presName="Name56" presStyleLbl="parChTrans1D2" presStyleIdx="1" presStyleCnt="3"/>
      <dgm:spPr/>
    </dgm:pt>
    <dgm:pt modelId="{4C8FEF9C-0295-8341-A43B-C6DEF188D00F}" type="pres">
      <dgm:prSet presAssocID="{FC941C27-FCE4-AC47-A86D-94EA74EA9881}" presName="text0" presStyleLbl="node1" presStyleIdx="2" presStyleCnt="4" custScaleX="256460" custRadScaleRad="100913" custRadScaleInc="-73906">
        <dgm:presLayoutVars>
          <dgm:bulletEnabled val="1"/>
        </dgm:presLayoutVars>
      </dgm:prSet>
      <dgm:spPr/>
    </dgm:pt>
    <dgm:pt modelId="{06323F0F-A3CD-6F46-A371-2B416519EF1C}" type="pres">
      <dgm:prSet presAssocID="{9C4CE842-8A53-2B41-B42F-0C42B99FC32D}" presName="Name56" presStyleLbl="parChTrans1D2" presStyleIdx="2" presStyleCnt="3"/>
      <dgm:spPr/>
    </dgm:pt>
    <dgm:pt modelId="{88422F12-B4BA-4F4A-8C11-CF9E46D2B8F9}" type="pres">
      <dgm:prSet presAssocID="{3D33347D-8151-7E41-B2D2-41D13B4FEE5F}" presName="text0" presStyleLbl="node1" presStyleIdx="3" presStyleCnt="4" custScaleX="297964" custRadScaleRad="101942" custRadScaleInc="-185500">
        <dgm:presLayoutVars>
          <dgm:bulletEnabled val="1"/>
        </dgm:presLayoutVars>
      </dgm:prSet>
      <dgm:spPr/>
    </dgm:pt>
  </dgm:ptLst>
  <dgm:cxnLst>
    <dgm:cxn modelId="{8B6A2E0A-10A5-8C49-9007-8206FE8613C3}" type="presOf" srcId="{F10110BE-BFCD-E44E-865E-F933D2381A96}" destId="{5C98D533-B470-4446-85AB-66ABA9CC9A55}" srcOrd="0" destOrd="0" presId="urn:microsoft.com/office/officeart/2008/layout/RadialCluster"/>
    <dgm:cxn modelId="{AC3AA612-7BCD-FD49-B02E-5CFFA64D4DE2}" type="presOf" srcId="{E311C597-BE6D-604D-8C1F-3ACDC56624C9}" destId="{665B2E9A-B12B-5C4B-9601-8C4400CA07B8}" srcOrd="0" destOrd="0" presId="urn:microsoft.com/office/officeart/2008/layout/RadialCluster"/>
    <dgm:cxn modelId="{E6C06E20-45E4-6747-9249-F86A86FD3B74}" srcId="{B81DA53E-BC2E-AC4E-9BC1-69E2092C7032}" destId="{E311C597-BE6D-604D-8C1F-3ACDC56624C9}" srcOrd="0" destOrd="0" parTransId="{9F48F7D6-8A98-2E41-B82E-49E31F164560}" sibTransId="{4CC0B7A4-5A8F-F941-AB1F-BD45E154E5A1}"/>
    <dgm:cxn modelId="{16A6AB56-29FB-134A-8A23-24B04E464A3D}" type="presOf" srcId="{3D33347D-8151-7E41-B2D2-41D13B4FEE5F}" destId="{88422F12-B4BA-4F4A-8C11-CF9E46D2B8F9}" srcOrd="0" destOrd="0" presId="urn:microsoft.com/office/officeart/2008/layout/RadialCluster"/>
    <dgm:cxn modelId="{A4C6C158-E373-0845-AC36-655792E54D9E}" type="presOf" srcId="{8CA21669-AFF2-2B4D-85F7-551FE94FC890}" destId="{C7C99789-A701-3B49-8C3E-453504EC7801}" srcOrd="0" destOrd="0" presId="urn:microsoft.com/office/officeart/2008/layout/RadialCluster"/>
    <dgm:cxn modelId="{96614D60-C810-E341-BBF9-3339AB573A1C}" srcId="{E311C597-BE6D-604D-8C1F-3ACDC56624C9}" destId="{8CA21669-AFF2-2B4D-85F7-551FE94FC890}" srcOrd="0" destOrd="0" parTransId="{63E7929B-94D7-C14D-ACED-544189C6BBA6}" sibTransId="{13DEB33F-6709-4D4B-8AF2-44314ED90C79}"/>
    <dgm:cxn modelId="{05139164-6B7F-3C4C-89E7-B20B0AD9A8B0}" srcId="{E9C50B99-27BB-7947-ACD9-733F4CF6F4F2}" destId="{D0F57030-A714-394C-A176-5ADD9F9B797A}" srcOrd="0" destOrd="0" parTransId="{E4CBB12B-A508-0940-BCF1-033B73539BB0}" sibTransId="{46E167D8-5FFD-0D4C-8717-3B8C76E2F836}"/>
    <dgm:cxn modelId="{3E5C7567-74D8-3A43-9AC6-C531A5DC38C0}" type="presOf" srcId="{B81DA53E-BC2E-AC4E-9BC1-69E2092C7032}" destId="{0C1EBC15-8BF7-404D-B5EB-F01D2FF3D46C}" srcOrd="0" destOrd="0" presId="urn:microsoft.com/office/officeart/2008/layout/RadialCluster"/>
    <dgm:cxn modelId="{C9FF9B80-2843-674A-84A5-71C50A93294C}" srcId="{B81DA53E-BC2E-AC4E-9BC1-69E2092C7032}" destId="{661BAC68-060C-534F-9C11-8DFC0FF7D234}" srcOrd="4" destOrd="0" parTransId="{558E3A8F-7164-FD45-8551-82D8AAEADBF5}" sibTransId="{D9FEFCBD-92DA-C245-8A6E-30481A02DE2E}"/>
    <dgm:cxn modelId="{5475628C-E5B4-334E-BB93-616724FBA2C3}" srcId="{B81DA53E-BC2E-AC4E-9BC1-69E2092C7032}" destId="{E9C50B99-27BB-7947-ACD9-733F4CF6F4F2}" srcOrd="3" destOrd="0" parTransId="{A531ED4A-6C66-1F4F-8922-818B01BBB8EC}" sibTransId="{F6D19F0E-3D65-D44D-91A4-4EE5650840C2}"/>
    <dgm:cxn modelId="{9384548E-89FD-AD4C-AE91-4625BEF59E20}" srcId="{E311C597-BE6D-604D-8C1F-3ACDC56624C9}" destId="{FC941C27-FCE4-AC47-A86D-94EA74EA9881}" srcOrd="1" destOrd="0" parTransId="{F10110BE-BFCD-E44E-865E-F933D2381A96}" sibTransId="{2070C527-EE9D-8C48-93FA-5DFE48BA0938}"/>
    <dgm:cxn modelId="{9C61BB9A-E8AE-3C42-BD99-3A78BF58314D}" type="presOf" srcId="{9C4CE842-8A53-2B41-B42F-0C42B99FC32D}" destId="{06323F0F-A3CD-6F46-A371-2B416519EF1C}" srcOrd="0" destOrd="0" presId="urn:microsoft.com/office/officeart/2008/layout/RadialCluster"/>
    <dgm:cxn modelId="{852AD2AF-D4AF-E74F-B5D2-E9C7273B690D}" srcId="{B81DA53E-BC2E-AC4E-9BC1-69E2092C7032}" destId="{ADC664E8-E8D1-A14A-B997-CDA08249E7EC}" srcOrd="1" destOrd="0" parTransId="{7BE8137E-61EC-954B-A854-205961DE0C16}" sibTransId="{45A743D9-DAE6-F64A-B012-5E618760DDEA}"/>
    <dgm:cxn modelId="{F51334B8-BA47-CF4E-A9E5-903CE27EC531}" srcId="{E311C597-BE6D-604D-8C1F-3ACDC56624C9}" destId="{3D33347D-8151-7E41-B2D2-41D13B4FEE5F}" srcOrd="2" destOrd="0" parTransId="{9C4CE842-8A53-2B41-B42F-0C42B99FC32D}" sibTransId="{FA98788E-4399-934E-8AEA-82F86C40CF09}"/>
    <dgm:cxn modelId="{21B1E9D9-BEEE-D74F-9F55-B20415C03416}" srcId="{661BAC68-060C-534F-9C11-8DFC0FF7D234}" destId="{3F2ED833-7358-1F47-8447-1EB8DAABBCF6}" srcOrd="0" destOrd="0" parTransId="{2C1CEF49-EA0F-3948-85B3-E910D977AEF5}" sibTransId="{4318E945-3F63-B045-A8D0-DCF6F907AA38}"/>
    <dgm:cxn modelId="{2DDB06E0-8FDB-6140-BFDC-49FCA0AA8057}" srcId="{B81DA53E-BC2E-AC4E-9BC1-69E2092C7032}" destId="{7FB65498-518E-5649-A074-32DD9AF3933D}" srcOrd="2" destOrd="0" parTransId="{C913D107-C6D1-A343-A8C5-6E975FCC8F7D}" sibTransId="{57D1E5CA-5E2E-AF43-BFFE-4CB0CA3F3FDB}"/>
    <dgm:cxn modelId="{4BF984E5-6BAF-E24A-88C3-F54BEB624C6A}" type="presOf" srcId="{63E7929B-94D7-C14D-ACED-544189C6BBA6}" destId="{C3FE5246-112C-B940-82D2-4CA10C55A96E}" srcOrd="0" destOrd="0" presId="urn:microsoft.com/office/officeart/2008/layout/RadialCluster"/>
    <dgm:cxn modelId="{C7E6ABF8-5304-F647-B55C-2E57D635FD05}" type="presOf" srcId="{FC941C27-FCE4-AC47-A86D-94EA74EA9881}" destId="{4C8FEF9C-0295-8341-A43B-C6DEF188D00F}" srcOrd="0" destOrd="0" presId="urn:microsoft.com/office/officeart/2008/layout/RadialCluster"/>
    <dgm:cxn modelId="{E27F846C-7355-CD45-994D-C9F3C569E4E6}" type="presParOf" srcId="{0C1EBC15-8BF7-404D-B5EB-F01D2FF3D46C}" destId="{1974112C-3A29-C14F-99FD-8A8859734020}" srcOrd="0" destOrd="0" presId="urn:microsoft.com/office/officeart/2008/layout/RadialCluster"/>
    <dgm:cxn modelId="{43BC3F35-7277-964E-AF15-55E6A6A4309F}" type="presParOf" srcId="{1974112C-3A29-C14F-99FD-8A8859734020}" destId="{665B2E9A-B12B-5C4B-9601-8C4400CA07B8}" srcOrd="0" destOrd="0" presId="urn:microsoft.com/office/officeart/2008/layout/RadialCluster"/>
    <dgm:cxn modelId="{5DC198EF-62DC-5541-BC68-BD67B199C7F4}" type="presParOf" srcId="{1974112C-3A29-C14F-99FD-8A8859734020}" destId="{C3FE5246-112C-B940-82D2-4CA10C55A96E}" srcOrd="1" destOrd="0" presId="urn:microsoft.com/office/officeart/2008/layout/RadialCluster"/>
    <dgm:cxn modelId="{F831C70B-ECC4-BD4A-9571-037698D3DE18}" type="presParOf" srcId="{1974112C-3A29-C14F-99FD-8A8859734020}" destId="{C7C99789-A701-3B49-8C3E-453504EC7801}" srcOrd="2" destOrd="0" presId="urn:microsoft.com/office/officeart/2008/layout/RadialCluster"/>
    <dgm:cxn modelId="{227C872E-955C-F745-BEC5-28AD18E13DFA}" type="presParOf" srcId="{1974112C-3A29-C14F-99FD-8A8859734020}" destId="{5C98D533-B470-4446-85AB-66ABA9CC9A55}" srcOrd="3" destOrd="0" presId="urn:microsoft.com/office/officeart/2008/layout/RadialCluster"/>
    <dgm:cxn modelId="{1190FD0D-077E-CC45-8E9A-B94B8C9388D5}" type="presParOf" srcId="{1974112C-3A29-C14F-99FD-8A8859734020}" destId="{4C8FEF9C-0295-8341-A43B-C6DEF188D00F}" srcOrd="4" destOrd="0" presId="urn:microsoft.com/office/officeart/2008/layout/RadialCluster"/>
    <dgm:cxn modelId="{5092BCF5-8560-0D45-B40B-34D20AAF7480}" type="presParOf" srcId="{1974112C-3A29-C14F-99FD-8A8859734020}" destId="{06323F0F-A3CD-6F46-A371-2B416519EF1C}" srcOrd="5" destOrd="0" presId="urn:microsoft.com/office/officeart/2008/layout/RadialCluster"/>
    <dgm:cxn modelId="{D5110CC9-46D7-B743-9800-BA10E5D99DF6}" type="presParOf" srcId="{1974112C-3A29-C14F-99FD-8A8859734020}" destId="{88422F12-B4BA-4F4A-8C11-CF9E46D2B8F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1DA53E-BC2E-AC4E-9BC1-69E2092C7032}" type="doc">
      <dgm:prSet loTypeId="urn:microsoft.com/office/officeart/2008/layout/RadialCluster" loCatId="matrix" qsTypeId="urn:microsoft.com/office/officeart/2005/8/quickstyle/simple1" qsCatId="simple" csTypeId="urn:microsoft.com/office/officeart/2005/8/colors/accent1_2" csCatId="accent1" phldr="1"/>
      <dgm:spPr/>
      <dgm:t>
        <a:bodyPr/>
        <a:lstStyle/>
        <a:p>
          <a:endParaRPr lang="fr-FR"/>
        </a:p>
      </dgm:t>
    </dgm:pt>
    <dgm:pt modelId="{E311C597-BE6D-604D-8C1F-3ACDC56624C9}">
      <dgm:prSet phldrT="[Texte]"/>
      <dgm:spPr>
        <a:solidFill>
          <a:schemeClr val="bg1">
            <a:lumMod val="65000"/>
          </a:schemeClr>
        </a:solidFill>
      </dgm:spPr>
      <dgm:t>
        <a:bodyPr/>
        <a:lstStyle/>
        <a:p>
          <a:r>
            <a:rPr lang="fr-FR"/>
            <a:t>Ligne modifiée</a:t>
          </a:r>
        </a:p>
      </dgm:t>
    </dgm:pt>
    <dgm:pt modelId="{9F48F7D6-8A98-2E41-B82E-49E31F164560}" type="parTrans" cxnId="{E6C06E20-45E4-6747-9249-F86A86FD3B74}">
      <dgm:prSet/>
      <dgm:spPr/>
      <dgm:t>
        <a:bodyPr/>
        <a:lstStyle/>
        <a:p>
          <a:endParaRPr lang="fr-FR"/>
        </a:p>
      </dgm:t>
    </dgm:pt>
    <dgm:pt modelId="{4CC0B7A4-5A8F-F941-AB1F-BD45E154E5A1}" type="sibTrans" cxnId="{E6C06E20-45E4-6747-9249-F86A86FD3B74}">
      <dgm:prSet/>
      <dgm:spPr/>
      <dgm:t>
        <a:bodyPr/>
        <a:lstStyle/>
        <a:p>
          <a:endParaRPr lang="fr-FR"/>
        </a:p>
      </dgm:t>
    </dgm:pt>
    <dgm:pt modelId="{8CA21669-AFF2-2B4D-85F7-551FE94FC890}">
      <dgm:prSet phldrT="[Texte]"/>
      <dgm:spPr>
        <a:solidFill>
          <a:schemeClr val="accent6"/>
        </a:solidFill>
      </dgm:spPr>
      <dgm:t>
        <a:bodyPr/>
        <a:lstStyle/>
        <a:p>
          <a:r>
            <a:rPr lang="fr-FR"/>
            <a:t>Dyades visionnent  un extrait « objectif » de 3 minutes </a:t>
          </a:r>
        </a:p>
      </dgm:t>
    </dgm:pt>
    <dgm:pt modelId="{63E7929B-94D7-C14D-ACED-544189C6BBA6}" type="parTrans" cxnId="{96614D60-C810-E341-BBF9-3339AB573A1C}">
      <dgm:prSet/>
      <dgm:spPr/>
      <dgm:t>
        <a:bodyPr/>
        <a:lstStyle/>
        <a:p>
          <a:endParaRPr lang="fr-FR"/>
        </a:p>
      </dgm:t>
    </dgm:pt>
    <dgm:pt modelId="{13DEB33F-6709-4D4B-8AF2-44314ED90C79}" type="sibTrans" cxnId="{96614D60-C810-E341-BBF9-3339AB573A1C}">
      <dgm:prSet/>
      <dgm:spPr/>
      <dgm:t>
        <a:bodyPr/>
        <a:lstStyle/>
        <a:p>
          <a:endParaRPr lang="fr-FR"/>
        </a:p>
      </dgm:t>
    </dgm:pt>
    <dgm:pt modelId="{E9C50B99-27BB-7947-ACD9-733F4CF6F4F2}">
      <dgm:prSet phldrT="[Texte]"/>
      <dgm:spPr/>
      <dgm:t>
        <a:bodyPr/>
        <a:lstStyle/>
        <a:p>
          <a:endParaRPr lang="fr-FR"/>
        </a:p>
      </dgm:t>
    </dgm:pt>
    <dgm:pt modelId="{A531ED4A-6C66-1F4F-8922-818B01BBB8EC}" type="parTrans" cxnId="{5475628C-E5B4-334E-BB93-616724FBA2C3}">
      <dgm:prSet/>
      <dgm:spPr/>
      <dgm:t>
        <a:bodyPr/>
        <a:lstStyle/>
        <a:p>
          <a:endParaRPr lang="fr-FR"/>
        </a:p>
      </dgm:t>
    </dgm:pt>
    <dgm:pt modelId="{F6D19F0E-3D65-D44D-91A4-4EE5650840C2}" type="sibTrans" cxnId="{5475628C-E5B4-334E-BB93-616724FBA2C3}">
      <dgm:prSet/>
      <dgm:spPr/>
      <dgm:t>
        <a:bodyPr/>
        <a:lstStyle/>
        <a:p>
          <a:endParaRPr lang="fr-FR"/>
        </a:p>
      </dgm:t>
    </dgm:pt>
    <dgm:pt modelId="{D0F57030-A714-394C-A176-5ADD9F9B797A}">
      <dgm:prSet phldrT="[Texte]"/>
      <dgm:spPr>
        <a:solidFill>
          <a:schemeClr val="accent1">
            <a:lumMod val="20000"/>
            <a:lumOff val="80000"/>
          </a:schemeClr>
        </a:solidFill>
      </dgm:spPr>
      <dgm:t>
        <a:bodyPr/>
        <a:lstStyle/>
        <a:p>
          <a:endParaRPr lang="fr-FR"/>
        </a:p>
      </dgm:t>
    </dgm:pt>
    <dgm:pt modelId="{E4CBB12B-A508-0940-BCF1-033B73539BB0}" type="parTrans" cxnId="{05139164-6B7F-3C4C-89E7-B20B0AD9A8B0}">
      <dgm:prSet/>
      <dgm:spPr/>
      <dgm:t>
        <a:bodyPr/>
        <a:lstStyle/>
        <a:p>
          <a:endParaRPr lang="fr-FR"/>
        </a:p>
      </dgm:t>
    </dgm:pt>
    <dgm:pt modelId="{46E167D8-5FFD-0D4C-8717-3B8C76E2F836}" type="sibTrans" cxnId="{05139164-6B7F-3C4C-89E7-B20B0AD9A8B0}">
      <dgm:prSet/>
      <dgm:spPr/>
      <dgm:t>
        <a:bodyPr/>
        <a:lstStyle/>
        <a:p>
          <a:endParaRPr lang="fr-FR"/>
        </a:p>
      </dgm:t>
    </dgm:pt>
    <dgm:pt modelId="{661BAC68-060C-534F-9C11-8DFC0FF7D234}">
      <dgm:prSet phldrT="[Texte]"/>
      <dgm:spPr/>
      <dgm:t>
        <a:bodyPr/>
        <a:lstStyle/>
        <a:p>
          <a:endParaRPr lang="fr-FR"/>
        </a:p>
      </dgm:t>
    </dgm:pt>
    <dgm:pt modelId="{558E3A8F-7164-FD45-8551-82D8AAEADBF5}" type="parTrans" cxnId="{C9FF9B80-2843-674A-84A5-71C50A93294C}">
      <dgm:prSet/>
      <dgm:spPr/>
      <dgm:t>
        <a:bodyPr/>
        <a:lstStyle/>
        <a:p>
          <a:endParaRPr lang="fr-FR"/>
        </a:p>
      </dgm:t>
    </dgm:pt>
    <dgm:pt modelId="{D9FEFCBD-92DA-C245-8A6E-30481A02DE2E}" type="sibTrans" cxnId="{C9FF9B80-2843-674A-84A5-71C50A93294C}">
      <dgm:prSet/>
      <dgm:spPr/>
      <dgm:t>
        <a:bodyPr/>
        <a:lstStyle/>
        <a:p>
          <a:endParaRPr lang="fr-FR"/>
        </a:p>
      </dgm:t>
    </dgm:pt>
    <dgm:pt modelId="{3F2ED833-7358-1F47-8447-1EB8DAABBCF6}">
      <dgm:prSet phldrT="[Texte]"/>
      <dgm:spPr>
        <a:solidFill>
          <a:schemeClr val="accent1">
            <a:lumMod val="20000"/>
            <a:lumOff val="80000"/>
          </a:schemeClr>
        </a:solidFill>
      </dgm:spPr>
      <dgm:t>
        <a:bodyPr/>
        <a:lstStyle/>
        <a:p>
          <a:endParaRPr lang="fr-FR"/>
        </a:p>
      </dgm:t>
    </dgm:pt>
    <dgm:pt modelId="{2C1CEF49-EA0F-3948-85B3-E910D977AEF5}" type="parTrans" cxnId="{21B1E9D9-BEEE-D74F-9F55-B20415C03416}">
      <dgm:prSet/>
      <dgm:spPr/>
      <dgm:t>
        <a:bodyPr/>
        <a:lstStyle/>
        <a:p>
          <a:endParaRPr lang="fr-FR"/>
        </a:p>
      </dgm:t>
    </dgm:pt>
    <dgm:pt modelId="{4318E945-3F63-B045-A8D0-DCF6F907AA38}" type="sibTrans" cxnId="{21B1E9D9-BEEE-D74F-9F55-B20415C03416}">
      <dgm:prSet/>
      <dgm:spPr/>
      <dgm:t>
        <a:bodyPr/>
        <a:lstStyle/>
        <a:p>
          <a:endParaRPr lang="fr-FR"/>
        </a:p>
      </dgm:t>
    </dgm:pt>
    <dgm:pt modelId="{FC941C27-FCE4-AC47-A86D-94EA74EA9881}">
      <dgm:prSet phldrT="[Texte]"/>
      <dgm:spPr>
        <a:solidFill>
          <a:schemeClr val="accent4"/>
        </a:solidFill>
      </dgm:spPr>
      <dgm:t>
        <a:bodyPr/>
        <a:lstStyle/>
        <a:p>
          <a:r>
            <a:rPr lang="fr-FR"/>
            <a:t>Dyades  visionnent un extrait de 3 minutes de manière objective puis subjective</a:t>
          </a:r>
        </a:p>
      </dgm:t>
    </dgm:pt>
    <dgm:pt modelId="{F10110BE-BFCD-E44E-865E-F933D2381A96}" type="parTrans" cxnId="{9384548E-89FD-AD4C-AE91-4625BEF59E20}">
      <dgm:prSet/>
      <dgm:spPr/>
      <dgm:t>
        <a:bodyPr/>
        <a:lstStyle/>
        <a:p>
          <a:endParaRPr lang="fr-FR"/>
        </a:p>
      </dgm:t>
    </dgm:pt>
    <dgm:pt modelId="{2070C527-EE9D-8C48-93FA-5DFE48BA0938}" type="sibTrans" cxnId="{9384548E-89FD-AD4C-AE91-4625BEF59E20}">
      <dgm:prSet/>
      <dgm:spPr/>
      <dgm:t>
        <a:bodyPr/>
        <a:lstStyle/>
        <a:p>
          <a:endParaRPr lang="fr-FR"/>
        </a:p>
      </dgm:t>
    </dgm:pt>
    <dgm:pt modelId="{3D33347D-8151-7E41-B2D2-41D13B4FEE5F}">
      <dgm:prSet phldrT="[Texte]"/>
      <dgm:spPr>
        <a:solidFill>
          <a:schemeClr val="accent5"/>
        </a:solidFill>
      </dgm:spPr>
      <dgm:t>
        <a:bodyPr/>
        <a:lstStyle/>
        <a:p>
          <a:r>
            <a:rPr lang="fr-FR"/>
            <a:t>Dyades visionnent un extrait de 3 minutes de manière subjective puis objective</a:t>
          </a:r>
        </a:p>
      </dgm:t>
    </dgm:pt>
    <dgm:pt modelId="{9C4CE842-8A53-2B41-B42F-0C42B99FC32D}" type="parTrans" cxnId="{F51334B8-BA47-CF4E-A9E5-903CE27EC531}">
      <dgm:prSet/>
      <dgm:spPr/>
      <dgm:t>
        <a:bodyPr/>
        <a:lstStyle/>
        <a:p>
          <a:endParaRPr lang="fr-FR"/>
        </a:p>
      </dgm:t>
    </dgm:pt>
    <dgm:pt modelId="{FA98788E-4399-934E-8AEA-82F86C40CF09}" type="sibTrans" cxnId="{F51334B8-BA47-CF4E-A9E5-903CE27EC531}">
      <dgm:prSet/>
      <dgm:spPr/>
      <dgm:t>
        <a:bodyPr/>
        <a:lstStyle/>
        <a:p>
          <a:endParaRPr lang="fr-FR"/>
        </a:p>
      </dgm:t>
    </dgm:pt>
    <dgm:pt modelId="{7FB65498-518E-5649-A074-32DD9AF3933D}">
      <dgm:prSet phldrT="[Texte]" custLinFactNeighborX="-981" custLinFactNeighborY="-11687"/>
      <dgm:spPr>
        <a:solidFill>
          <a:schemeClr val="bg1">
            <a:lumMod val="65000"/>
          </a:schemeClr>
        </a:solidFill>
      </dgm:spPr>
      <dgm:t>
        <a:bodyPr/>
        <a:lstStyle/>
        <a:p>
          <a:endParaRPr lang="fr-FR"/>
        </a:p>
      </dgm:t>
    </dgm:pt>
    <dgm:pt modelId="{C913D107-C6D1-A343-A8C5-6E975FCC8F7D}" type="parTrans" cxnId="{2DDB06E0-8FDB-6140-BFDC-49FCA0AA8057}">
      <dgm:prSet/>
      <dgm:spPr/>
      <dgm:t>
        <a:bodyPr/>
        <a:lstStyle/>
        <a:p>
          <a:endParaRPr lang="fr-FR"/>
        </a:p>
      </dgm:t>
    </dgm:pt>
    <dgm:pt modelId="{57D1E5CA-5E2E-AF43-BFFE-4CB0CA3F3FDB}" type="sibTrans" cxnId="{2DDB06E0-8FDB-6140-BFDC-49FCA0AA8057}">
      <dgm:prSet/>
      <dgm:spPr/>
      <dgm:t>
        <a:bodyPr/>
        <a:lstStyle/>
        <a:p>
          <a:endParaRPr lang="fr-FR"/>
        </a:p>
      </dgm:t>
    </dgm:pt>
    <dgm:pt modelId="{ADC664E8-E8D1-A14A-B997-CDA08249E7EC}">
      <dgm:prSet phldrT="[Texte]" custLinFactNeighborX="-981" custLinFactNeighborY="-11687"/>
      <dgm:spPr>
        <a:solidFill>
          <a:schemeClr val="bg1">
            <a:lumMod val="65000"/>
          </a:schemeClr>
        </a:solidFill>
      </dgm:spPr>
      <dgm:t>
        <a:bodyPr/>
        <a:lstStyle/>
        <a:p>
          <a:endParaRPr lang="fr-FR"/>
        </a:p>
      </dgm:t>
    </dgm:pt>
    <dgm:pt modelId="{7BE8137E-61EC-954B-A854-205961DE0C16}" type="parTrans" cxnId="{852AD2AF-D4AF-E74F-B5D2-E9C7273B690D}">
      <dgm:prSet/>
      <dgm:spPr/>
      <dgm:t>
        <a:bodyPr/>
        <a:lstStyle/>
        <a:p>
          <a:endParaRPr lang="fr-FR"/>
        </a:p>
      </dgm:t>
    </dgm:pt>
    <dgm:pt modelId="{45A743D9-DAE6-F64A-B012-5E618760DDEA}" type="sibTrans" cxnId="{852AD2AF-D4AF-E74F-B5D2-E9C7273B690D}">
      <dgm:prSet/>
      <dgm:spPr/>
      <dgm:t>
        <a:bodyPr/>
        <a:lstStyle/>
        <a:p>
          <a:endParaRPr lang="fr-FR"/>
        </a:p>
      </dgm:t>
    </dgm:pt>
    <dgm:pt modelId="{0C1EBC15-8BF7-404D-B5EB-F01D2FF3D46C}" type="pres">
      <dgm:prSet presAssocID="{B81DA53E-BC2E-AC4E-9BC1-69E2092C7032}" presName="Name0" presStyleCnt="0">
        <dgm:presLayoutVars>
          <dgm:chMax val="1"/>
          <dgm:chPref val="1"/>
          <dgm:dir/>
          <dgm:animOne val="branch"/>
          <dgm:animLvl val="lvl"/>
        </dgm:presLayoutVars>
      </dgm:prSet>
      <dgm:spPr/>
    </dgm:pt>
    <dgm:pt modelId="{1974112C-3A29-C14F-99FD-8A8859734020}" type="pres">
      <dgm:prSet presAssocID="{E311C597-BE6D-604D-8C1F-3ACDC56624C9}" presName="singleCycle" presStyleCnt="0"/>
      <dgm:spPr/>
    </dgm:pt>
    <dgm:pt modelId="{665B2E9A-B12B-5C4B-9601-8C4400CA07B8}" type="pres">
      <dgm:prSet presAssocID="{E311C597-BE6D-604D-8C1F-3ACDC56624C9}" presName="singleCenter" presStyleLbl="node1" presStyleIdx="0" presStyleCnt="4" custScaleX="89192" custLinFactNeighborX="-21894" custLinFactNeighborY="-11481">
        <dgm:presLayoutVars>
          <dgm:chMax val="7"/>
          <dgm:chPref val="7"/>
        </dgm:presLayoutVars>
      </dgm:prSet>
      <dgm:spPr/>
    </dgm:pt>
    <dgm:pt modelId="{C3FE5246-112C-B940-82D2-4CA10C55A96E}" type="pres">
      <dgm:prSet presAssocID="{63E7929B-94D7-C14D-ACED-544189C6BBA6}" presName="Name56" presStyleLbl="parChTrans1D2" presStyleIdx="0" presStyleCnt="3"/>
      <dgm:spPr/>
    </dgm:pt>
    <dgm:pt modelId="{C7C99789-A701-3B49-8C3E-453504EC7801}" type="pres">
      <dgm:prSet presAssocID="{8CA21669-AFF2-2B4D-85F7-551FE94FC890}" presName="text0" presStyleLbl="node1" presStyleIdx="1" presStyleCnt="4" custScaleX="237472" custRadScaleRad="144097" custRadScaleInc="64530">
        <dgm:presLayoutVars>
          <dgm:bulletEnabled val="1"/>
        </dgm:presLayoutVars>
      </dgm:prSet>
      <dgm:spPr/>
    </dgm:pt>
    <dgm:pt modelId="{5C98D533-B470-4446-85AB-66ABA9CC9A55}" type="pres">
      <dgm:prSet presAssocID="{F10110BE-BFCD-E44E-865E-F933D2381A96}" presName="Name56" presStyleLbl="parChTrans1D2" presStyleIdx="1" presStyleCnt="3"/>
      <dgm:spPr/>
    </dgm:pt>
    <dgm:pt modelId="{4C8FEF9C-0295-8341-A43B-C6DEF188D00F}" type="pres">
      <dgm:prSet presAssocID="{FC941C27-FCE4-AC47-A86D-94EA74EA9881}" presName="text0" presStyleLbl="node1" presStyleIdx="2" presStyleCnt="4" custScaleX="256460" custRadScaleRad="100913" custRadScaleInc="-73906">
        <dgm:presLayoutVars>
          <dgm:bulletEnabled val="1"/>
        </dgm:presLayoutVars>
      </dgm:prSet>
      <dgm:spPr/>
    </dgm:pt>
    <dgm:pt modelId="{06323F0F-A3CD-6F46-A371-2B416519EF1C}" type="pres">
      <dgm:prSet presAssocID="{9C4CE842-8A53-2B41-B42F-0C42B99FC32D}" presName="Name56" presStyleLbl="parChTrans1D2" presStyleIdx="2" presStyleCnt="3"/>
      <dgm:spPr/>
    </dgm:pt>
    <dgm:pt modelId="{88422F12-B4BA-4F4A-8C11-CF9E46D2B8F9}" type="pres">
      <dgm:prSet presAssocID="{3D33347D-8151-7E41-B2D2-41D13B4FEE5F}" presName="text0" presStyleLbl="node1" presStyleIdx="3" presStyleCnt="4" custScaleX="297964" custRadScaleRad="101942" custRadScaleInc="-185500">
        <dgm:presLayoutVars>
          <dgm:bulletEnabled val="1"/>
        </dgm:presLayoutVars>
      </dgm:prSet>
      <dgm:spPr/>
    </dgm:pt>
  </dgm:ptLst>
  <dgm:cxnLst>
    <dgm:cxn modelId="{8B6A2E0A-10A5-8C49-9007-8206FE8613C3}" type="presOf" srcId="{F10110BE-BFCD-E44E-865E-F933D2381A96}" destId="{5C98D533-B470-4446-85AB-66ABA9CC9A55}" srcOrd="0" destOrd="0" presId="urn:microsoft.com/office/officeart/2008/layout/RadialCluster"/>
    <dgm:cxn modelId="{AC3AA612-7BCD-FD49-B02E-5CFFA64D4DE2}" type="presOf" srcId="{E311C597-BE6D-604D-8C1F-3ACDC56624C9}" destId="{665B2E9A-B12B-5C4B-9601-8C4400CA07B8}" srcOrd="0" destOrd="0" presId="urn:microsoft.com/office/officeart/2008/layout/RadialCluster"/>
    <dgm:cxn modelId="{E6C06E20-45E4-6747-9249-F86A86FD3B74}" srcId="{B81DA53E-BC2E-AC4E-9BC1-69E2092C7032}" destId="{E311C597-BE6D-604D-8C1F-3ACDC56624C9}" srcOrd="0" destOrd="0" parTransId="{9F48F7D6-8A98-2E41-B82E-49E31F164560}" sibTransId="{4CC0B7A4-5A8F-F941-AB1F-BD45E154E5A1}"/>
    <dgm:cxn modelId="{16A6AB56-29FB-134A-8A23-24B04E464A3D}" type="presOf" srcId="{3D33347D-8151-7E41-B2D2-41D13B4FEE5F}" destId="{88422F12-B4BA-4F4A-8C11-CF9E46D2B8F9}" srcOrd="0" destOrd="0" presId="urn:microsoft.com/office/officeart/2008/layout/RadialCluster"/>
    <dgm:cxn modelId="{A4C6C158-E373-0845-AC36-655792E54D9E}" type="presOf" srcId="{8CA21669-AFF2-2B4D-85F7-551FE94FC890}" destId="{C7C99789-A701-3B49-8C3E-453504EC7801}" srcOrd="0" destOrd="0" presId="urn:microsoft.com/office/officeart/2008/layout/RadialCluster"/>
    <dgm:cxn modelId="{96614D60-C810-E341-BBF9-3339AB573A1C}" srcId="{E311C597-BE6D-604D-8C1F-3ACDC56624C9}" destId="{8CA21669-AFF2-2B4D-85F7-551FE94FC890}" srcOrd="0" destOrd="0" parTransId="{63E7929B-94D7-C14D-ACED-544189C6BBA6}" sibTransId="{13DEB33F-6709-4D4B-8AF2-44314ED90C79}"/>
    <dgm:cxn modelId="{05139164-6B7F-3C4C-89E7-B20B0AD9A8B0}" srcId="{E9C50B99-27BB-7947-ACD9-733F4CF6F4F2}" destId="{D0F57030-A714-394C-A176-5ADD9F9B797A}" srcOrd="0" destOrd="0" parTransId="{E4CBB12B-A508-0940-BCF1-033B73539BB0}" sibTransId="{46E167D8-5FFD-0D4C-8717-3B8C76E2F836}"/>
    <dgm:cxn modelId="{3E5C7567-74D8-3A43-9AC6-C531A5DC38C0}" type="presOf" srcId="{B81DA53E-BC2E-AC4E-9BC1-69E2092C7032}" destId="{0C1EBC15-8BF7-404D-B5EB-F01D2FF3D46C}" srcOrd="0" destOrd="0" presId="urn:microsoft.com/office/officeart/2008/layout/RadialCluster"/>
    <dgm:cxn modelId="{C9FF9B80-2843-674A-84A5-71C50A93294C}" srcId="{B81DA53E-BC2E-AC4E-9BC1-69E2092C7032}" destId="{661BAC68-060C-534F-9C11-8DFC0FF7D234}" srcOrd="4" destOrd="0" parTransId="{558E3A8F-7164-FD45-8551-82D8AAEADBF5}" sibTransId="{D9FEFCBD-92DA-C245-8A6E-30481A02DE2E}"/>
    <dgm:cxn modelId="{5475628C-E5B4-334E-BB93-616724FBA2C3}" srcId="{B81DA53E-BC2E-AC4E-9BC1-69E2092C7032}" destId="{E9C50B99-27BB-7947-ACD9-733F4CF6F4F2}" srcOrd="3" destOrd="0" parTransId="{A531ED4A-6C66-1F4F-8922-818B01BBB8EC}" sibTransId="{F6D19F0E-3D65-D44D-91A4-4EE5650840C2}"/>
    <dgm:cxn modelId="{9384548E-89FD-AD4C-AE91-4625BEF59E20}" srcId="{E311C597-BE6D-604D-8C1F-3ACDC56624C9}" destId="{FC941C27-FCE4-AC47-A86D-94EA74EA9881}" srcOrd="1" destOrd="0" parTransId="{F10110BE-BFCD-E44E-865E-F933D2381A96}" sibTransId="{2070C527-EE9D-8C48-93FA-5DFE48BA0938}"/>
    <dgm:cxn modelId="{9C61BB9A-E8AE-3C42-BD99-3A78BF58314D}" type="presOf" srcId="{9C4CE842-8A53-2B41-B42F-0C42B99FC32D}" destId="{06323F0F-A3CD-6F46-A371-2B416519EF1C}" srcOrd="0" destOrd="0" presId="urn:microsoft.com/office/officeart/2008/layout/RadialCluster"/>
    <dgm:cxn modelId="{852AD2AF-D4AF-E74F-B5D2-E9C7273B690D}" srcId="{B81DA53E-BC2E-AC4E-9BC1-69E2092C7032}" destId="{ADC664E8-E8D1-A14A-B997-CDA08249E7EC}" srcOrd="1" destOrd="0" parTransId="{7BE8137E-61EC-954B-A854-205961DE0C16}" sibTransId="{45A743D9-DAE6-F64A-B012-5E618760DDEA}"/>
    <dgm:cxn modelId="{F51334B8-BA47-CF4E-A9E5-903CE27EC531}" srcId="{E311C597-BE6D-604D-8C1F-3ACDC56624C9}" destId="{3D33347D-8151-7E41-B2D2-41D13B4FEE5F}" srcOrd="2" destOrd="0" parTransId="{9C4CE842-8A53-2B41-B42F-0C42B99FC32D}" sibTransId="{FA98788E-4399-934E-8AEA-82F86C40CF09}"/>
    <dgm:cxn modelId="{21B1E9D9-BEEE-D74F-9F55-B20415C03416}" srcId="{661BAC68-060C-534F-9C11-8DFC0FF7D234}" destId="{3F2ED833-7358-1F47-8447-1EB8DAABBCF6}" srcOrd="0" destOrd="0" parTransId="{2C1CEF49-EA0F-3948-85B3-E910D977AEF5}" sibTransId="{4318E945-3F63-B045-A8D0-DCF6F907AA38}"/>
    <dgm:cxn modelId="{2DDB06E0-8FDB-6140-BFDC-49FCA0AA8057}" srcId="{B81DA53E-BC2E-AC4E-9BC1-69E2092C7032}" destId="{7FB65498-518E-5649-A074-32DD9AF3933D}" srcOrd="2" destOrd="0" parTransId="{C913D107-C6D1-A343-A8C5-6E975FCC8F7D}" sibTransId="{57D1E5CA-5E2E-AF43-BFFE-4CB0CA3F3FDB}"/>
    <dgm:cxn modelId="{4BF984E5-6BAF-E24A-88C3-F54BEB624C6A}" type="presOf" srcId="{63E7929B-94D7-C14D-ACED-544189C6BBA6}" destId="{C3FE5246-112C-B940-82D2-4CA10C55A96E}" srcOrd="0" destOrd="0" presId="urn:microsoft.com/office/officeart/2008/layout/RadialCluster"/>
    <dgm:cxn modelId="{C7E6ABF8-5304-F647-B55C-2E57D635FD05}" type="presOf" srcId="{FC941C27-FCE4-AC47-A86D-94EA74EA9881}" destId="{4C8FEF9C-0295-8341-A43B-C6DEF188D00F}" srcOrd="0" destOrd="0" presId="urn:microsoft.com/office/officeart/2008/layout/RadialCluster"/>
    <dgm:cxn modelId="{E27F846C-7355-CD45-994D-C9F3C569E4E6}" type="presParOf" srcId="{0C1EBC15-8BF7-404D-B5EB-F01D2FF3D46C}" destId="{1974112C-3A29-C14F-99FD-8A8859734020}" srcOrd="0" destOrd="0" presId="urn:microsoft.com/office/officeart/2008/layout/RadialCluster"/>
    <dgm:cxn modelId="{43BC3F35-7277-964E-AF15-55E6A6A4309F}" type="presParOf" srcId="{1974112C-3A29-C14F-99FD-8A8859734020}" destId="{665B2E9A-B12B-5C4B-9601-8C4400CA07B8}" srcOrd="0" destOrd="0" presId="urn:microsoft.com/office/officeart/2008/layout/RadialCluster"/>
    <dgm:cxn modelId="{5DC198EF-62DC-5541-BC68-BD67B199C7F4}" type="presParOf" srcId="{1974112C-3A29-C14F-99FD-8A8859734020}" destId="{C3FE5246-112C-B940-82D2-4CA10C55A96E}" srcOrd="1" destOrd="0" presId="urn:microsoft.com/office/officeart/2008/layout/RadialCluster"/>
    <dgm:cxn modelId="{F831C70B-ECC4-BD4A-9571-037698D3DE18}" type="presParOf" srcId="{1974112C-3A29-C14F-99FD-8A8859734020}" destId="{C7C99789-A701-3B49-8C3E-453504EC7801}" srcOrd="2" destOrd="0" presId="urn:microsoft.com/office/officeart/2008/layout/RadialCluster"/>
    <dgm:cxn modelId="{227C872E-955C-F745-BEC5-28AD18E13DFA}" type="presParOf" srcId="{1974112C-3A29-C14F-99FD-8A8859734020}" destId="{5C98D533-B470-4446-85AB-66ABA9CC9A55}" srcOrd="3" destOrd="0" presId="urn:microsoft.com/office/officeart/2008/layout/RadialCluster"/>
    <dgm:cxn modelId="{1190FD0D-077E-CC45-8E9A-B94B8C9388D5}" type="presParOf" srcId="{1974112C-3A29-C14F-99FD-8A8859734020}" destId="{4C8FEF9C-0295-8341-A43B-C6DEF188D00F}" srcOrd="4" destOrd="0" presId="urn:microsoft.com/office/officeart/2008/layout/RadialCluster"/>
    <dgm:cxn modelId="{5092BCF5-8560-0D45-B40B-34D20AAF7480}" type="presParOf" srcId="{1974112C-3A29-C14F-99FD-8A8859734020}" destId="{06323F0F-A3CD-6F46-A371-2B416519EF1C}" srcOrd="5" destOrd="0" presId="urn:microsoft.com/office/officeart/2008/layout/RadialCluster"/>
    <dgm:cxn modelId="{D5110CC9-46D7-B743-9800-BA10E5D99DF6}" type="presParOf" srcId="{1974112C-3A29-C14F-99FD-8A8859734020}" destId="{88422F12-B4BA-4F4A-8C11-CF9E46D2B8F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81DA53E-BC2E-AC4E-9BC1-69E2092C7032}" type="doc">
      <dgm:prSet loTypeId="urn:microsoft.com/office/officeart/2008/layout/RadialCluster" loCatId="matrix" qsTypeId="urn:microsoft.com/office/officeart/2005/8/quickstyle/simple1" qsCatId="simple" csTypeId="urn:microsoft.com/office/officeart/2005/8/colors/accent1_2" csCatId="accent1" phldr="1"/>
      <dgm:spPr/>
      <dgm:t>
        <a:bodyPr/>
        <a:lstStyle/>
        <a:p>
          <a:endParaRPr lang="fr-FR"/>
        </a:p>
      </dgm:t>
    </dgm:pt>
    <dgm:pt modelId="{E311C597-BE6D-604D-8C1F-3ACDC56624C9}">
      <dgm:prSet phldrT="[Texte]"/>
      <dgm:spPr>
        <a:solidFill>
          <a:schemeClr val="bg1">
            <a:lumMod val="65000"/>
          </a:schemeClr>
        </a:solidFill>
      </dgm:spPr>
      <dgm:t>
        <a:bodyPr/>
        <a:lstStyle/>
        <a:p>
          <a:r>
            <a:rPr lang="fr-FR"/>
            <a:t>Ligne modifiée</a:t>
          </a:r>
        </a:p>
      </dgm:t>
    </dgm:pt>
    <dgm:pt modelId="{9F48F7D6-8A98-2E41-B82E-49E31F164560}" type="parTrans" cxnId="{E6C06E20-45E4-6747-9249-F86A86FD3B74}">
      <dgm:prSet/>
      <dgm:spPr/>
      <dgm:t>
        <a:bodyPr/>
        <a:lstStyle/>
        <a:p>
          <a:endParaRPr lang="fr-FR"/>
        </a:p>
      </dgm:t>
    </dgm:pt>
    <dgm:pt modelId="{4CC0B7A4-5A8F-F941-AB1F-BD45E154E5A1}" type="sibTrans" cxnId="{E6C06E20-45E4-6747-9249-F86A86FD3B74}">
      <dgm:prSet/>
      <dgm:spPr/>
      <dgm:t>
        <a:bodyPr/>
        <a:lstStyle/>
        <a:p>
          <a:endParaRPr lang="fr-FR"/>
        </a:p>
      </dgm:t>
    </dgm:pt>
    <dgm:pt modelId="{8CA21669-AFF2-2B4D-85F7-551FE94FC890}">
      <dgm:prSet phldrT="[Texte]"/>
      <dgm:spPr>
        <a:solidFill>
          <a:schemeClr val="accent6"/>
        </a:solidFill>
      </dgm:spPr>
      <dgm:t>
        <a:bodyPr/>
        <a:lstStyle/>
        <a:p>
          <a:r>
            <a:rPr lang="fr-FR"/>
            <a:t>Groupe 1</a:t>
          </a:r>
        </a:p>
      </dgm:t>
    </dgm:pt>
    <dgm:pt modelId="{63E7929B-94D7-C14D-ACED-544189C6BBA6}" type="parTrans" cxnId="{96614D60-C810-E341-BBF9-3339AB573A1C}">
      <dgm:prSet/>
      <dgm:spPr/>
      <dgm:t>
        <a:bodyPr/>
        <a:lstStyle/>
        <a:p>
          <a:endParaRPr lang="fr-FR"/>
        </a:p>
      </dgm:t>
    </dgm:pt>
    <dgm:pt modelId="{13DEB33F-6709-4D4B-8AF2-44314ED90C79}" type="sibTrans" cxnId="{96614D60-C810-E341-BBF9-3339AB573A1C}">
      <dgm:prSet/>
      <dgm:spPr/>
      <dgm:t>
        <a:bodyPr/>
        <a:lstStyle/>
        <a:p>
          <a:endParaRPr lang="fr-FR"/>
        </a:p>
      </dgm:t>
    </dgm:pt>
    <dgm:pt modelId="{E9C50B99-27BB-7947-ACD9-733F4CF6F4F2}">
      <dgm:prSet phldrT="[Texte]"/>
      <dgm:spPr/>
      <dgm:t>
        <a:bodyPr/>
        <a:lstStyle/>
        <a:p>
          <a:endParaRPr lang="fr-FR"/>
        </a:p>
      </dgm:t>
    </dgm:pt>
    <dgm:pt modelId="{A531ED4A-6C66-1F4F-8922-818B01BBB8EC}" type="parTrans" cxnId="{5475628C-E5B4-334E-BB93-616724FBA2C3}">
      <dgm:prSet/>
      <dgm:spPr/>
      <dgm:t>
        <a:bodyPr/>
        <a:lstStyle/>
        <a:p>
          <a:endParaRPr lang="fr-FR"/>
        </a:p>
      </dgm:t>
    </dgm:pt>
    <dgm:pt modelId="{F6D19F0E-3D65-D44D-91A4-4EE5650840C2}" type="sibTrans" cxnId="{5475628C-E5B4-334E-BB93-616724FBA2C3}">
      <dgm:prSet/>
      <dgm:spPr/>
      <dgm:t>
        <a:bodyPr/>
        <a:lstStyle/>
        <a:p>
          <a:endParaRPr lang="fr-FR"/>
        </a:p>
      </dgm:t>
    </dgm:pt>
    <dgm:pt modelId="{D0F57030-A714-394C-A176-5ADD9F9B797A}">
      <dgm:prSet phldrT="[Texte]"/>
      <dgm:spPr>
        <a:solidFill>
          <a:schemeClr val="accent1">
            <a:lumMod val="20000"/>
            <a:lumOff val="80000"/>
          </a:schemeClr>
        </a:solidFill>
      </dgm:spPr>
      <dgm:t>
        <a:bodyPr/>
        <a:lstStyle/>
        <a:p>
          <a:endParaRPr lang="fr-FR"/>
        </a:p>
      </dgm:t>
    </dgm:pt>
    <dgm:pt modelId="{E4CBB12B-A508-0940-BCF1-033B73539BB0}" type="parTrans" cxnId="{05139164-6B7F-3C4C-89E7-B20B0AD9A8B0}">
      <dgm:prSet/>
      <dgm:spPr/>
      <dgm:t>
        <a:bodyPr/>
        <a:lstStyle/>
        <a:p>
          <a:endParaRPr lang="fr-FR"/>
        </a:p>
      </dgm:t>
    </dgm:pt>
    <dgm:pt modelId="{46E167D8-5FFD-0D4C-8717-3B8C76E2F836}" type="sibTrans" cxnId="{05139164-6B7F-3C4C-89E7-B20B0AD9A8B0}">
      <dgm:prSet/>
      <dgm:spPr/>
      <dgm:t>
        <a:bodyPr/>
        <a:lstStyle/>
        <a:p>
          <a:endParaRPr lang="fr-FR"/>
        </a:p>
      </dgm:t>
    </dgm:pt>
    <dgm:pt modelId="{661BAC68-060C-534F-9C11-8DFC0FF7D234}">
      <dgm:prSet phldrT="[Texte]"/>
      <dgm:spPr/>
      <dgm:t>
        <a:bodyPr/>
        <a:lstStyle/>
        <a:p>
          <a:endParaRPr lang="fr-FR"/>
        </a:p>
      </dgm:t>
    </dgm:pt>
    <dgm:pt modelId="{558E3A8F-7164-FD45-8551-82D8AAEADBF5}" type="parTrans" cxnId="{C9FF9B80-2843-674A-84A5-71C50A93294C}">
      <dgm:prSet/>
      <dgm:spPr/>
      <dgm:t>
        <a:bodyPr/>
        <a:lstStyle/>
        <a:p>
          <a:endParaRPr lang="fr-FR"/>
        </a:p>
      </dgm:t>
    </dgm:pt>
    <dgm:pt modelId="{D9FEFCBD-92DA-C245-8A6E-30481A02DE2E}" type="sibTrans" cxnId="{C9FF9B80-2843-674A-84A5-71C50A93294C}">
      <dgm:prSet/>
      <dgm:spPr/>
      <dgm:t>
        <a:bodyPr/>
        <a:lstStyle/>
        <a:p>
          <a:endParaRPr lang="fr-FR"/>
        </a:p>
      </dgm:t>
    </dgm:pt>
    <dgm:pt modelId="{3F2ED833-7358-1F47-8447-1EB8DAABBCF6}">
      <dgm:prSet phldrT="[Texte]"/>
      <dgm:spPr>
        <a:solidFill>
          <a:schemeClr val="accent1">
            <a:lumMod val="20000"/>
            <a:lumOff val="80000"/>
          </a:schemeClr>
        </a:solidFill>
      </dgm:spPr>
      <dgm:t>
        <a:bodyPr/>
        <a:lstStyle/>
        <a:p>
          <a:endParaRPr lang="fr-FR"/>
        </a:p>
      </dgm:t>
    </dgm:pt>
    <dgm:pt modelId="{2C1CEF49-EA0F-3948-85B3-E910D977AEF5}" type="parTrans" cxnId="{21B1E9D9-BEEE-D74F-9F55-B20415C03416}">
      <dgm:prSet/>
      <dgm:spPr/>
      <dgm:t>
        <a:bodyPr/>
        <a:lstStyle/>
        <a:p>
          <a:endParaRPr lang="fr-FR"/>
        </a:p>
      </dgm:t>
    </dgm:pt>
    <dgm:pt modelId="{4318E945-3F63-B045-A8D0-DCF6F907AA38}" type="sibTrans" cxnId="{21B1E9D9-BEEE-D74F-9F55-B20415C03416}">
      <dgm:prSet/>
      <dgm:spPr/>
      <dgm:t>
        <a:bodyPr/>
        <a:lstStyle/>
        <a:p>
          <a:endParaRPr lang="fr-FR"/>
        </a:p>
      </dgm:t>
    </dgm:pt>
    <dgm:pt modelId="{FC941C27-FCE4-AC47-A86D-94EA74EA9881}">
      <dgm:prSet phldrT="[Texte]"/>
      <dgm:spPr>
        <a:solidFill>
          <a:schemeClr val="accent4"/>
        </a:solidFill>
      </dgm:spPr>
      <dgm:t>
        <a:bodyPr/>
        <a:lstStyle/>
        <a:p>
          <a:r>
            <a:rPr lang="fr-FR"/>
            <a:t>Groupe 2</a:t>
          </a:r>
        </a:p>
      </dgm:t>
    </dgm:pt>
    <dgm:pt modelId="{F10110BE-BFCD-E44E-865E-F933D2381A96}" type="parTrans" cxnId="{9384548E-89FD-AD4C-AE91-4625BEF59E20}">
      <dgm:prSet/>
      <dgm:spPr/>
      <dgm:t>
        <a:bodyPr/>
        <a:lstStyle/>
        <a:p>
          <a:endParaRPr lang="fr-FR"/>
        </a:p>
      </dgm:t>
    </dgm:pt>
    <dgm:pt modelId="{2070C527-EE9D-8C48-93FA-5DFE48BA0938}" type="sibTrans" cxnId="{9384548E-89FD-AD4C-AE91-4625BEF59E20}">
      <dgm:prSet/>
      <dgm:spPr/>
      <dgm:t>
        <a:bodyPr/>
        <a:lstStyle/>
        <a:p>
          <a:endParaRPr lang="fr-FR"/>
        </a:p>
      </dgm:t>
    </dgm:pt>
    <dgm:pt modelId="{3D33347D-8151-7E41-B2D2-41D13B4FEE5F}">
      <dgm:prSet phldrT="[Texte]"/>
      <dgm:spPr>
        <a:solidFill>
          <a:schemeClr val="accent5"/>
        </a:solidFill>
      </dgm:spPr>
      <dgm:t>
        <a:bodyPr/>
        <a:lstStyle/>
        <a:p>
          <a:r>
            <a:rPr lang="fr-FR"/>
            <a:t>Groupe 3</a:t>
          </a:r>
        </a:p>
      </dgm:t>
    </dgm:pt>
    <dgm:pt modelId="{9C4CE842-8A53-2B41-B42F-0C42B99FC32D}" type="parTrans" cxnId="{F51334B8-BA47-CF4E-A9E5-903CE27EC531}">
      <dgm:prSet/>
      <dgm:spPr/>
      <dgm:t>
        <a:bodyPr/>
        <a:lstStyle/>
        <a:p>
          <a:endParaRPr lang="fr-FR"/>
        </a:p>
      </dgm:t>
    </dgm:pt>
    <dgm:pt modelId="{FA98788E-4399-934E-8AEA-82F86C40CF09}" type="sibTrans" cxnId="{F51334B8-BA47-CF4E-A9E5-903CE27EC531}">
      <dgm:prSet/>
      <dgm:spPr/>
      <dgm:t>
        <a:bodyPr/>
        <a:lstStyle/>
        <a:p>
          <a:endParaRPr lang="fr-FR"/>
        </a:p>
      </dgm:t>
    </dgm:pt>
    <dgm:pt modelId="{7FB65498-518E-5649-A074-32DD9AF3933D}">
      <dgm:prSet phldrT="[Texte]" custLinFactNeighborX="-981" custLinFactNeighborY="-11687"/>
      <dgm:spPr>
        <a:solidFill>
          <a:schemeClr val="bg1">
            <a:lumMod val="65000"/>
          </a:schemeClr>
        </a:solidFill>
      </dgm:spPr>
      <dgm:t>
        <a:bodyPr/>
        <a:lstStyle/>
        <a:p>
          <a:endParaRPr lang="fr-FR"/>
        </a:p>
      </dgm:t>
    </dgm:pt>
    <dgm:pt modelId="{C913D107-C6D1-A343-A8C5-6E975FCC8F7D}" type="parTrans" cxnId="{2DDB06E0-8FDB-6140-BFDC-49FCA0AA8057}">
      <dgm:prSet/>
      <dgm:spPr/>
      <dgm:t>
        <a:bodyPr/>
        <a:lstStyle/>
        <a:p>
          <a:endParaRPr lang="fr-FR"/>
        </a:p>
      </dgm:t>
    </dgm:pt>
    <dgm:pt modelId="{57D1E5CA-5E2E-AF43-BFFE-4CB0CA3F3FDB}" type="sibTrans" cxnId="{2DDB06E0-8FDB-6140-BFDC-49FCA0AA8057}">
      <dgm:prSet/>
      <dgm:spPr/>
      <dgm:t>
        <a:bodyPr/>
        <a:lstStyle/>
        <a:p>
          <a:endParaRPr lang="fr-FR"/>
        </a:p>
      </dgm:t>
    </dgm:pt>
    <dgm:pt modelId="{ADC664E8-E8D1-A14A-B997-CDA08249E7EC}">
      <dgm:prSet phldrT="[Texte]" custLinFactNeighborX="-981" custLinFactNeighborY="-11687"/>
      <dgm:spPr>
        <a:solidFill>
          <a:schemeClr val="bg1">
            <a:lumMod val="65000"/>
          </a:schemeClr>
        </a:solidFill>
      </dgm:spPr>
      <dgm:t>
        <a:bodyPr/>
        <a:lstStyle/>
        <a:p>
          <a:endParaRPr lang="fr-FR"/>
        </a:p>
      </dgm:t>
    </dgm:pt>
    <dgm:pt modelId="{7BE8137E-61EC-954B-A854-205961DE0C16}" type="parTrans" cxnId="{852AD2AF-D4AF-E74F-B5D2-E9C7273B690D}">
      <dgm:prSet/>
      <dgm:spPr/>
      <dgm:t>
        <a:bodyPr/>
        <a:lstStyle/>
        <a:p>
          <a:endParaRPr lang="fr-FR"/>
        </a:p>
      </dgm:t>
    </dgm:pt>
    <dgm:pt modelId="{45A743D9-DAE6-F64A-B012-5E618760DDEA}" type="sibTrans" cxnId="{852AD2AF-D4AF-E74F-B5D2-E9C7273B690D}">
      <dgm:prSet/>
      <dgm:spPr/>
      <dgm:t>
        <a:bodyPr/>
        <a:lstStyle/>
        <a:p>
          <a:endParaRPr lang="fr-FR"/>
        </a:p>
      </dgm:t>
    </dgm:pt>
    <dgm:pt modelId="{0C1EBC15-8BF7-404D-B5EB-F01D2FF3D46C}" type="pres">
      <dgm:prSet presAssocID="{B81DA53E-BC2E-AC4E-9BC1-69E2092C7032}" presName="Name0" presStyleCnt="0">
        <dgm:presLayoutVars>
          <dgm:chMax val="1"/>
          <dgm:chPref val="1"/>
          <dgm:dir/>
          <dgm:animOne val="branch"/>
          <dgm:animLvl val="lvl"/>
        </dgm:presLayoutVars>
      </dgm:prSet>
      <dgm:spPr/>
    </dgm:pt>
    <dgm:pt modelId="{1974112C-3A29-C14F-99FD-8A8859734020}" type="pres">
      <dgm:prSet presAssocID="{E311C597-BE6D-604D-8C1F-3ACDC56624C9}" presName="singleCycle" presStyleCnt="0"/>
      <dgm:spPr/>
    </dgm:pt>
    <dgm:pt modelId="{665B2E9A-B12B-5C4B-9601-8C4400CA07B8}" type="pres">
      <dgm:prSet presAssocID="{E311C597-BE6D-604D-8C1F-3ACDC56624C9}" presName="singleCenter" presStyleLbl="node1" presStyleIdx="0" presStyleCnt="4" custScaleX="74010" custLinFactNeighborX="-21894" custLinFactNeighborY="-11481">
        <dgm:presLayoutVars>
          <dgm:chMax val="7"/>
          <dgm:chPref val="7"/>
        </dgm:presLayoutVars>
      </dgm:prSet>
      <dgm:spPr/>
    </dgm:pt>
    <dgm:pt modelId="{C3FE5246-112C-B940-82D2-4CA10C55A96E}" type="pres">
      <dgm:prSet presAssocID="{63E7929B-94D7-C14D-ACED-544189C6BBA6}" presName="Name56" presStyleLbl="parChTrans1D2" presStyleIdx="0" presStyleCnt="3"/>
      <dgm:spPr/>
    </dgm:pt>
    <dgm:pt modelId="{C7C99789-A701-3B49-8C3E-453504EC7801}" type="pres">
      <dgm:prSet presAssocID="{8CA21669-AFF2-2B4D-85F7-551FE94FC890}" presName="text0" presStyleLbl="node1" presStyleIdx="1" presStyleCnt="4" custScaleX="237472" custRadScaleRad="144097" custRadScaleInc="64530">
        <dgm:presLayoutVars>
          <dgm:bulletEnabled val="1"/>
        </dgm:presLayoutVars>
      </dgm:prSet>
      <dgm:spPr/>
    </dgm:pt>
    <dgm:pt modelId="{5C98D533-B470-4446-85AB-66ABA9CC9A55}" type="pres">
      <dgm:prSet presAssocID="{F10110BE-BFCD-E44E-865E-F933D2381A96}" presName="Name56" presStyleLbl="parChTrans1D2" presStyleIdx="1" presStyleCnt="3"/>
      <dgm:spPr/>
    </dgm:pt>
    <dgm:pt modelId="{4C8FEF9C-0295-8341-A43B-C6DEF188D00F}" type="pres">
      <dgm:prSet presAssocID="{FC941C27-FCE4-AC47-A86D-94EA74EA9881}" presName="text0" presStyleLbl="node1" presStyleIdx="2" presStyleCnt="4" custScaleX="256460" custRadScaleRad="100913" custRadScaleInc="-73906">
        <dgm:presLayoutVars>
          <dgm:bulletEnabled val="1"/>
        </dgm:presLayoutVars>
      </dgm:prSet>
      <dgm:spPr/>
    </dgm:pt>
    <dgm:pt modelId="{06323F0F-A3CD-6F46-A371-2B416519EF1C}" type="pres">
      <dgm:prSet presAssocID="{9C4CE842-8A53-2B41-B42F-0C42B99FC32D}" presName="Name56" presStyleLbl="parChTrans1D2" presStyleIdx="2" presStyleCnt="3"/>
      <dgm:spPr/>
    </dgm:pt>
    <dgm:pt modelId="{88422F12-B4BA-4F4A-8C11-CF9E46D2B8F9}" type="pres">
      <dgm:prSet presAssocID="{3D33347D-8151-7E41-B2D2-41D13B4FEE5F}" presName="text0" presStyleLbl="node1" presStyleIdx="3" presStyleCnt="4" custScaleX="297964" custRadScaleRad="101942" custRadScaleInc="-185500">
        <dgm:presLayoutVars>
          <dgm:bulletEnabled val="1"/>
        </dgm:presLayoutVars>
      </dgm:prSet>
      <dgm:spPr/>
    </dgm:pt>
  </dgm:ptLst>
  <dgm:cxnLst>
    <dgm:cxn modelId="{8B6A2E0A-10A5-8C49-9007-8206FE8613C3}" type="presOf" srcId="{F10110BE-BFCD-E44E-865E-F933D2381A96}" destId="{5C98D533-B470-4446-85AB-66ABA9CC9A55}" srcOrd="0" destOrd="0" presId="urn:microsoft.com/office/officeart/2008/layout/RadialCluster"/>
    <dgm:cxn modelId="{AC3AA612-7BCD-FD49-B02E-5CFFA64D4DE2}" type="presOf" srcId="{E311C597-BE6D-604D-8C1F-3ACDC56624C9}" destId="{665B2E9A-B12B-5C4B-9601-8C4400CA07B8}" srcOrd="0" destOrd="0" presId="urn:microsoft.com/office/officeart/2008/layout/RadialCluster"/>
    <dgm:cxn modelId="{E6C06E20-45E4-6747-9249-F86A86FD3B74}" srcId="{B81DA53E-BC2E-AC4E-9BC1-69E2092C7032}" destId="{E311C597-BE6D-604D-8C1F-3ACDC56624C9}" srcOrd="0" destOrd="0" parTransId="{9F48F7D6-8A98-2E41-B82E-49E31F164560}" sibTransId="{4CC0B7A4-5A8F-F941-AB1F-BD45E154E5A1}"/>
    <dgm:cxn modelId="{16A6AB56-29FB-134A-8A23-24B04E464A3D}" type="presOf" srcId="{3D33347D-8151-7E41-B2D2-41D13B4FEE5F}" destId="{88422F12-B4BA-4F4A-8C11-CF9E46D2B8F9}" srcOrd="0" destOrd="0" presId="urn:microsoft.com/office/officeart/2008/layout/RadialCluster"/>
    <dgm:cxn modelId="{A4C6C158-E373-0845-AC36-655792E54D9E}" type="presOf" srcId="{8CA21669-AFF2-2B4D-85F7-551FE94FC890}" destId="{C7C99789-A701-3B49-8C3E-453504EC7801}" srcOrd="0" destOrd="0" presId="urn:microsoft.com/office/officeart/2008/layout/RadialCluster"/>
    <dgm:cxn modelId="{96614D60-C810-E341-BBF9-3339AB573A1C}" srcId="{E311C597-BE6D-604D-8C1F-3ACDC56624C9}" destId="{8CA21669-AFF2-2B4D-85F7-551FE94FC890}" srcOrd="0" destOrd="0" parTransId="{63E7929B-94D7-C14D-ACED-544189C6BBA6}" sibTransId="{13DEB33F-6709-4D4B-8AF2-44314ED90C79}"/>
    <dgm:cxn modelId="{05139164-6B7F-3C4C-89E7-B20B0AD9A8B0}" srcId="{E9C50B99-27BB-7947-ACD9-733F4CF6F4F2}" destId="{D0F57030-A714-394C-A176-5ADD9F9B797A}" srcOrd="0" destOrd="0" parTransId="{E4CBB12B-A508-0940-BCF1-033B73539BB0}" sibTransId="{46E167D8-5FFD-0D4C-8717-3B8C76E2F836}"/>
    <dgm:cxn modelId="{3E5C7567-74D8-3A43-9AC6-C531A5DC38C0}" type="presOf" srcId="{B81DA53E-BC2E-AC4E-9BC1-69E2092C7032}" destId="{0C1EBC15-8BF7-404D-B5EB-F01D2FF3D46C}" srcOrd="0" destOrd="0" presId="urn:microsoft.com/office/officeart/2008/layout/RadialCluster"/>
    <dgm:cxn modelId="{C9FF9B80-2843-674A-84A5-71C50A93294C}" srcId="{B81DA53E-BC2E-AC4E-9BC1-69E2092C7032}" destId="{661BAC68-060C-534F-9C11-8DFC0FF7D234}" srcOrd="4" destOrd="0" parTransId="{558E3A8F-7164-FD45-8551-82D8AAEADBF5}" sibTransId="{D9FEFCBD-92DA-C245-8A6E-30481A02DE2E}"/>
    <dgm:cxn modelId="{5475628C-E5B4-334E-BB93-616724FBA2C3}" srcId="{B81DA53E-BC2E-AC4E-9BC1-69E2092C7032}" destId="{E9C50B99-27BB-7947-ACD9-733F4CF6F4F2}" srcOrd="3" destOrd="0" parTransId="{A531ED4A-6C66-1F4F-8922-818B01BBB8EC}" sibTransId="{F6D19F0E-3D65-D44D-91A4-4EE5650840C2}"/>
    <dgm:cxn modelId="{9384548E-89FD-AD4C-AE91-4625BEF59E20}" srcId="{E311C597-BE6D-604D-8C1F-3ACDC56624C9}" destId="{FC941C27-FCE4-AC47-A86D-94EA74EA9881}" srcOrd="1" destOrd="0" parTransId="{F10110BE-BFCD-E44E-865E-F933D2381A96}" sibTransId="{2070C527-EE9D-8C48-93FA-5DFE48BA0938}"/>
    <dgm:cxn modelId="{9C61BB9A-E8AE-3C42-BD99-3A78BF58314D}" type="presOf" srcId="{9C4CE842-8A53-2B41-B42F-0C42B99FC32D}" destId="{06323F0F-A3CD-6F46-A371-2B416519EF1C}" srcOrd="0" destOrd="0" presId="urn:microsoft.com/office/officeart/2008/layout/RadialCluster"/>
    <dgm:cxn modelId="{852AD2AF-D4AF-E74F-B5D2-E9C7273B690D}" srcId="{B81DA53E-BC2E-AC4E-9BC1-69E2092C7032}" destId="{ADC664E8-E8D1-A14A-B997-CDA08249E7EC}" srcOrd="1" destOrd="0" parTransId="{7BE8137E-61EC-954B-A854-205961DE0C16}" sibTransId="{45A743D9-DAE6-F64A-B012-5E618760DDEA}"/>
    <dgm:cxn modelId="{F51334B8-BA47-CF4E-A9E5-903CE27EC531}" srcId="{E311C597-BE6D-604D-8C1F-3ACDC56624C9}" destId="{3D33347D-8151-7E41-B2D2-41D13B4FEE5F}" srcOrd="2" destOrd="0" parTransId="{9C4CE842-8A53-2B41-B42F-0C42B99FC32D}" sibTransId="{FA98788E-4399-934E-8AEA-82F86C40CF09}"/>
    <dgm:cxn modelId="{21B1E9D9-BEEE-D74F-9F55-B20415C03416}" srcId="{661BAC68-060C-534F-9C11-8DFC0FF7D234}" destId="{3F2ED833-7358-1F47-8447-1EB8DAABBCF6}" srcOrd="0" destOrd="0" parTransId="{2C1CEF49-EA0F-3948-85B3-E910D977AEF5}" sibTransId="{4318E945-3F63-B045-A8D0-DCF6F907AA38}"/>
    <dgm:cxn modelId="{2DDB06E0-8FDB-6140-BFDC-49FCA0AA8057}" srcId="{B81DA53E-BC2E-AC4E-9BC1-69E2092C7032}" destId="{7FB65498-518E-5649-A074-32DD9AF3933D}" srcOrd="2" destOrd="0" parTransId="{C913D107-C6D1-A343-A8C5-6E975FCC8F7D}" sibTransId="{57D1E5CA-5E2E-AF43-BFFE-4CB0CA3F3FDB}"/>
    <dgm:cxn modelId="{4BF984E5-6BAF-E24A-88C3-F54BEB624C6A}" type="presOf" srcId="{63E7929B-94D7-C14D-ACED-544189C6BBA6}" destId="{C3FE5246-112C-B940-82D2-4CA10C55A96E}" srcOrd="0" destOrd="0" presId="urn:microsoft.com/office/officeart/2008/layout/RadialCluster"/>
    <dgm:cxn modelId="{C7E6ABF8-5304-F647-B55C-2E57D635FD05}" type="presOf" srcId="{FC941C27-FCE4-AC47-A86D-94EA74EA9881}" destId="{4C8FEF9C-0295-8341-A43B-C6DEF188D00F}" srcOrd="0" destOrd="0" presId="urn:microsoft.com/office/officeart/2008/layout/RadialCluster"/>
    <dgm:cxn modelId="{E27F846C-7355-CD45-994D-C9F3C569E4E6}" type="presParOf" srcId="{0C1EBC15-8BF7-404D-B5EB-F01D2FF3D46C}" destId="{1974112C-3A29-C14F-99FD-8A8859734020}" srcOrd="0" destOrd="0" presId="urn:microsoft.com/office/officeart/2008/layout/RadialCluster"/>
    <dgm:cxn modelId="{43BC3F35-7277-964E-AF15-55E6A6A4309F}" type="presParOf" srcId="{1974112C-3A29-C14F-99FD-8A8859734020}" destId="{665B2E9A-B12B-5C4B-9601-8C4400CA07B8}" srcOrd="0" destOrd="0" presId="urn:microsoft.com/office/officeart/2008/layout/RadialCluster"/>
    <dgm:cxn modelId="{5DC198EF-62DC-5541-BC68-BD67B199C7F4}" type="presParOf" srcId="{1974112C-3A29-C14F-99FD-8A8859734020}" destId="{C3FE5246-112C-B940-82D2-4CA10C55A96E}" srcOrd="1" destOrd="0" presId="urn:microsoft.com/office/officeart/2008/layout/RadialCluster"/>
    <dgm:cxn modelId="{F831C70B-ECC4-BD4A-9571-037698D3DE18}" type="presParOf" srcId="{1974112C-3A29-C14F-99FD-8A8859734020}" destId="{C7C99789-A701-3B49-8C3E-453504EC7801}" srcOrd="2" destOrd="0" presId="urn:microsoft.com/office/officeart/2008/layout/RadialCluster"/>
    <dgm:cxn modelId="{227C872E-955C-F745-BEC5-28AD18E13DFA}" type="presParOf" srcId="{1974112C-3A29-C14F-99FD-8A8859734020}" destId="{5C98D533-B470-4446-85AB-66ABA9CC9A55}" srcOrd="3" destOrd="0" presId="urn:microsoft.com/office/officeart/2008/layout/RadialCluster"/>
    <dgm:cxn modelId="{1190FD0D-077E-CC45-8E9A-B94B8C9388D5}" type="presParOf" srcId="{1974112C-3A29-C14F-99FD-8A8859734020}" destId="{4C8FEF9C-0295-8341-A43B-C6DEF188D00F}" srcOrd="4" destOrd="0" presId="urn:microsoft.com/office/officeart/2008/layout/RadialCluster"/>
    <dgm:cxn modelId="{5092BCF5-8560-0D45-B40B-34D20AAF7480}" type="presParOf" srcId="{1974112C-3A29-C14F-99FD-8A8859734020}" destId="{06323F0F-A3CD-6F46-A371-2B416519EF1C}" srcOrd="5" destOrd="0" presId="urn:microsoft.com/office/officeart/2008/layout/RadialCluster"/>
    <dgm:cxn modelId="{D5110CC9-46D7-B743-9800-BA10E5D99DF6}" type="presParOf" srcId="{1974112C-3A29-C14F-99FD-8A8859734020}" destId="{88422F12-B4BA-4F4A-8C11-CF9E46D2B8F9}"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6B274-0A09-CF44-8C0C-27D2FA9AFFC4}">
      <dsp:nvSpPr>
        <dsp:cNvPr id="0" name=""/>
        <dsp:cNvSpPr/>
      </dsp:nvSpPr>
      <dsp:spPr>
        <a:xfrm rot="16200000">
          <a:off x="1002651" y="-987241"/>
          <a:ext cx="2140317" cy="411480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a:solidFill>
            <a:srgbClr val="263E65"/>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Times New Roman" panose="02020603050405020304" pitchFamily="18" charset="0"/>
            <a:buNone/>
          </a:pPr>
          <a:endParaRPr lang="fr-FR" sz="1600" b="1" kern="1200">
            <a:latin typeface="Avenir Book" panose="02000503020000020003" pitchFamily="2" charset="0"/>
          </a:endParaRPr>
        </a:p>
        <a:p>
          <a:pPr marL="0" lvl="0" indent="0" algn="ctr" defTabSz="711200">
            <a:lnSpc>
              <a:spcPct val="90000"/>
            </a:lnSpc>
            <a:spcBef>
              <a:spcPct val="0"/>
            </a:spcBef>
            <a:spcAft>
              <a:spcPct val="35000"/>
            </a:spcAft>
            <a:buFont typeface="Times New Roman" panose="02020603050405020304" pitchFamily="18" charset="0"/>
            <a:buNone/>
          </a:pPr>
          <a:r>
            <a:rPr lang="fr-FR" sz="1400" b="1" kern="1200">
              <a:solidFill>
                <a:schemeClr val="tx1"/>
              </a:solidFill>
              <a:latin typeface="+mj-lt"/>
            </a:rPr>
            <a:t>une reproduction de la réalité d’un événement ou d’une situation</a:t>
          </a:r>
        </a:p>
        <a:p>
          <a:pPr marL="0" lvl="0" indent="0" algn="ctr" defTabSz="711200">
            <a:lnSpc>
              <a:spcPct val="90000"/>
            </a:lnSpc>
            <a:spcBef>
              <a:spcPct val="0"/>
            </a:spcBef>
            <a:spcAft>
              <a:spcPct val="35000"/>
            </a:spcAft>
            <a:buFont typeface="Times New Roman" panose="02020603050405020304" pitchFamily="18" charset="0"/>
            <a:buNone/>
          </a:pPr>
          <a:r>
            <a:rPr lang="fr-FR" sz="800" kern="1200">
              <a:latin typeface="Avenir Book" panose="02000503020000020003" pitchFamily="2" charset="0"/>
            </a:rPr>
            <a:t>(par ex. Dubois, 2017 ; Sauvé, 1985 ; Chamberland, Lavoie &amp; Marquis, 1995 ; Chamberland &amp; Provost, 1996 ; Bean, 2006 cité par Sauvé, Renaud &amp; Kaufman 2010 ; </a:t>
          </a:r>
          <a:r>
            <a:rPr lang="fr-FR" sz="800" kern="1200" err="1">
              <a:latin typeface="Avenir Book" panose="02000503020000020003" pitchFamily="2" charset="0"/>
            </a:rPr>
            <a:t>Horcik</a:t>
          </a:r>
          <a:r>
            <a:rPr lang="fr-FR" sz="800" kern="1200">
              <a:latin typeface="Avenir Book" panose="02000503020000020003" pitchFamily="2" charset="0"/>
            </a:rPr>
            <a:t>, 2014a ; </a:t>
          </a:r>
          <a:r>
            <a:rPr lang="fr-FR" sz="800" kern="1200" err="1">
              <a:latin typeface="Avenir Book" panose="02000503020000020003" pitchFamily="2" charset="0"/>
            </a:rPr>
            <a:t>Bernad</a:t>
          </a:r>
          <a:r>
            <a:rPr lang="fr-FR" sz="800" kern="1200">
              <a:latin typeface="Avenir Book" panose="02000503020000020003" pitchFamily="2" charset="0"/>
            </a:rPr>
            <a:t>, 2017 ; Dupuis et al. 2018 ; </a:t>
          </a:r>
          <a:r>
            <a:rPr lang="fr-FR" sz="800" kern="1200" err="1">
              <a:latin typeface="Avenir Book" panose="02000503020000020003" pitchFamily="2" charset="0"/>
            </a:rPr>
            <a:t>Bastiani</a:t>
          </a:r>
          <a:r>
            <a:rPr lang="fr-FR" sz="800" kern="1200">
              <a:latin typeface="Avenir Book" panose="02000503020000020003" pitchFamily="2" charset="0"/>
            </a:rPr>
            <a:t>, 2017, 2020 ; Beaubien et Baker [2004], </a:t>
          </a:r>
          <a:r>
            <a:rPr lang="fr-FR" sz="800" kern="1200" err="1">
              <a:latin typeface="Avenir Book" panose="02000503020000020003" pitchFamily="2" charset="0"/>
            </a:rPr>
            <a:t>Chernikova</a:t>
          </a:r>
          <a:r>
            <a:rPr lang="fr-FR" sz="800" kern="1200">
              <a:latin typeface="Avenir Book" panose="02000503020000020003" pitchFamily="2" charset="0"/>
            </a:rPr>
            <a:t> et al. 2020, Cook et al. 2013 ; Pastré, Mayen, Vergnaud, 2009)</a:t>
          </a:r>
        </a:p>
      </dsp:txBody>
      <dsp:txXfrm rot="5400000">
        <a:off x="15410" y="0"/>
        <a:ext cx="4114800" cy="1605237"/>
      </dsp:txXfrm>
    </dsp:sp>
    <dsp:sp modelId="{C1291851-2B23-2F4E-AD1D-C0A4E448067C}">
      <dsp:nvSpPr>
        <dsp:cNvPr id="0" name=""/>
        <dsp:cNvSpPr/>
      </dsp:nvSpPr>
      <dsp:spPr>
        <a:xfrm>
          <a:off x="4130209" y="0"/>
          <a:ext cx="4114800" cy="2140317"/>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a:solidFill>
            <a:srgbClr val="263E65"/>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Font typeface="Times New Roman" panose="02020603050405020304" pitchFamily="18" charset="0"/>
            <a:buNone/>
          </a:pPr>
          <a:endParaRPr lang="fr-FR" sz="1400" b="1" kern="1200">
            <a:solidFill>
              <a:srgbClr val="263E65"/>
            </a:solidFill>
          </a:endParaRPr>
        </a:p>
        <a:p>
          <a:pPr marL="0" lvl="0" indent="0" algn="ctr" defTabSz="622300">
            <a:lnSpc>
              <a:spcPct val="90000"/>
            </a:lnSpc>
            <a:spcBef>
              <a:spcPct val="0"/>
            </a:spcBef>
            <a:spcAft>
              <a:spcPct val="35000"/>
            </a:spcAft>
            <a:buFont typeface="Times New Roman" panose="02020603050405020304" pitchFamily="18" charset="0"/>
            <a:buNone/>
          </a:pPr>
          <a:r>
            <a:rPr lang="fr-FR" sz="1400" b="1" kern="1200">
              <a:solidFill>
                <a:schemeClr val="tx1"/>
              </a:solidFill>
              <a:latin typeface="+mj-lt"/>
            </a:rPr>
            <a:t>une réduction de la réalité en un modèle  simplifié de celle-ci</a:t>
          </a:r>
          <a:r>
            <a:rPr lang="fr-FR" sz="1400" kern="1200">
              <a:solidFill>
                <a:schemeClr val="tx1"/>
              </a:solidFill>
              <a:latin typeface="+mj-lt"/>
            </a:rPr>
            <a:t> </a:t>
          </a:r>
        </a:p>
        <a:p>
          <a:pPr marL="0" lvl="0" indent="0" algn="ctr" defTabSz="622300">
            <a:lnSpc>
              <a:spcPct val="90000"/>
            </a:lnSpc>
            <a:spcBef>
              <a:spcPct val="0"/>
            </a:spcBef>
            <a:spcAft>
              <a:spcPct val="35000"/>
            </a:spcAft>
            <a:buFont typeface="Times New Roman" panose="02020603050405020304" pitchFamily="18" charset="0"/>
            <a:buNone/>
          </a:pPr>
          <a:r>
            <a:rPr lang="fr-FR" sz="800" kern="1200"/>
            <a:t>(par ex. Sauvé, 1985 ; Chamberland, Lavoie &amp; Marquis, 1995 ;   ; Bean, 2006 cité par Sauvé, Grossman et al. 2009 ; Renaud &amp; Kaufman, 2010 ; </a:t>
          </a:r>
          <a:r>
            <a:rPr lang="fr-FR" sz="800" kern="1200" err="1"/>
            <a:t>Horcik</a:t>
          </a:r>
          <a:r>
            <a:rPr lang="fr-FR" sz="800" kern="1200"/>
            <a:t>, 2014a ; Bernard, 2017 ; Dupuis et al. 2018 ; Dubois, 2017 ; Dubois, </a:t>
          </a:r>
          <a:r>
            <a:rPr lang="fr-FR" sz="800" kern="1200" err="1"/>
            <a:t>Vandestrate</a:t>
          </a:r>
          <a:r>
            <a:rPr lang="fr-FR" sz="800" kern="1200"/>
            <a:t> &amp; </a:t>
          </a:r>
          <a:r>
            <a:rPr lang="fr-FR" sz="800" kern="1200" err="1"/>
            <a:t>VanDaele</a:t>
          </a:r>
          <a:r>
            <a:rPr lang="fr-FR" sz="800" kern="1200"/>
            <a:t>, 2019a et b, </a:t>
          </a:r>
          <a:r>
            <a:rPr lang="fr-FR" sz="800" kern="1200" err="1"/>
            <a:t>Bastiani</a:t>
          </a:r>
          <a:r>
            <a:rPr lang="fr-FR" sz="800" kern="1200"/>
            <a:t>, 2017, 2020</a:t>
          </a:r>
          <a:r>
            <a:rPr lang="fr-FR" sz="1000" kern="1200"/>
            <a:t>) </a:t>
          </a:r>
        </a:p>
      </dsp:txBody>
      <dsp:txXfrm>
        <a:off x="4130209" y="0"/>
        <a:ext cx="4114800" cy="1605237"/>
      </dsp:txXfrm>
    </dsp:sp>
    <dsp:sp modelId="{AC78E18D-3FDA-2247-86D5-9E8245C51CE3}">
      <dsp:nvSpPr>
        <dsp:cNvPr id="0" name=""/>
        <dsp:cNvSpPr/>
      </dsp:nvSpPr>
      <dsp:spPr>
        <a:xfrm rot="10800000">
          <a:off x="15409" y="2140317"/>
          <a:ext cx="4176439" cy="2140317"/>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a:solidFill>
            <a:srgbClr val="263E65"/>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8DE56F-56B4-4D4B-8BA7-D2E594B867C4}">
      <dsp:nvSpPr>
        <dsp:cNvPr id="0" name=""/>
        <dsp:cNvSpPr/>
      </dsp:nvSpPr>
      <dsp:spPr>
        <a:xfrm rot="5400000">
          <a:off x="5117451" y="1153075"/>
          <a:ext cx="2140317" cy="4114800"/>
        </a:xfrm>
        <a:prstGeom prst="round1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28575">
          <a:solidFill>
            <a:srgbClr val="263E65"/>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0EA02D-EE44-E146-8889-154EC3F0BFED}">
      <dsp:nvSpPr>
        <dsp:cNvPr id="0" name=""/>
        <dsp:cNvSpPr/>
      </dsp:nvSpPr>
      <dsp:spPr>
        <a:xfrm>
          <a:off x="2507225" y="1651388"/>
          <a:ext cx="3215148" cy="734118"/>
        </a:xfrm>
        <a:prstGeom prst="roundRect">
          <a:avLst/>
        </a:prstGeom>
        <a:solidFill>
          <a:schemeClr val="accent4"/>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45720" tIns="45720" rIns="45720" bIns="4572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 typeface="Times New Roman" panose="02020603050405020304" pitchFamily="18" charset="0"/>
            <a:buNone/>
            <a:tabLst/>
            <a:defRPr/>
          </a:pPr>
          <a:r>
            <a:rPr lang="fr-FR" sz="1200" b="0" kern="1200">
              <a:solidFill>
                <a:schemeClr val="tx1"/>
              </a:solidFill>
              <a:effectLst/>
              <a:latin typeface="+mj-lt"/>
              <a:ea typeface="Times New Roman" panose="02020603050405020304" pitchFamily="18" charset="0"/>
              <a:cs typeface="Dreaming Outloud Pro" panose="03050502040302030504" pitchFamily="66" charset="77"/>
            </a:rPr>
            <a:t>Les séances de formation basées sur les techniques de simulation peuvent être considérées comme …</a:t>
          </a:r>
        </a:p>
        <a:p>
          <a:pPr lvl="0">
            <a:spcBef>
              <a:spcPct val="0"/>
            </a:spcBef>
            <a:buFont typeface="Times New Roman" panose="02020603050405020304" pitchFamily="18" charset="0"/>
            <a:buNone/>
          </a:pPr>
          <a:endParaRPr lang="fr-BE" sz="500" kern="1200"/>
        </a:p>
      </dsp:txBody>
      <dsp:txXfrm>
        <a:off x="2543062" y="1687225"/>
        <a:ext cx="3143474" cy="662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3AC1F-CA20-DF45-AC4B-FDC784703E60}">
      <dsp:nvSpPr>
        <dsp:cNvPr id="0" name=""/>
        <dsp:cNvSpPr/>
      </dsp:nvSpPr>
      <dsp:spPr>
        <a:xfrm>
          <a:off x="4093" y="35560"/>
          <a:ext cx="1861062"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kern="1200"/>
            <a:t>Briefing	</a:t>
          </a:r>
        </a:p>
      </dsp:txBody>
      <dsp:txXfrm>
        <a:off x="4093" y="35560"/>
        <a:ext cx="1861062" cy="403200"/>
      </dsp:txXfrm>
    </dsp:sp>
    <dsp:sp modelId="{72410971-EBB5-444E-9279-B5E565B90AA5}">
      <dsp:nvSpPr>
        <dsp:cNvPr id="0" name=""/>
        <dsp:cNvSpPr/>
      </dsp:nvSpPr>
      <dsp:spPr>
        <a:xfrm>
          <a:off x="385274" y="438760"/>
          <a:ext cx="1861062" cy="22127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Phase préparatoire sous la forme d'un cours </a:t>
          </a:r>
        </a:p>
        <a:p>
          <a:pPr marL="114300" lvl="1" indent="-114300" algn="l" defTabSz="622300">
            <a:lnSpc>
              <a:spcPct val="90000"/>
            </a:lnSpc>
            <a:spcBef>
              <a:spcPct val="0"/>
            </a:spcBef>
            <a:spcAft>
              <a:spcPct val="15000"/>
            </a:spcAft>
            <a:buChar char="•"/>
          </a:pPr>
          <a:r>
            <a:rPr lang="fr-FR" sz="1400" kern="1200"/>
            <a:t>Octobre du Q.1</a:t>
          </a:r>
        </a:p>
      </dsp:txBody>
      <dsp:txXfrm>
        <a:off x="439783" y="493269"/>
        <a:ext cx="1752044" cy="2103684"/>
      </dsp:txXfrm>
    </dsp:sp>
    <dsp:sp modelId="{73C1F8F4-8A9A-A84F-9C05-4E3162D850DB}">
      <dsp:nvSpPr>
        <dsp:cNvPr id="0" name=""/>
        <dsp:cNvSpPr/>
      </dsp:nvSpPr>
      <dsp:spPr>
        <a:xfrm>
          <a:off x="2147286" y="5484"/>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2147286" y="98154"/>
        <a:ext cx="459111" cy="278010"/>
      </dsp:txXfrm>
    </dsp:sp>
    <dsp:sp modelId="{377F1855-58AA-1C4B-AA64-8264C8724452}">
      <dsp:nvSpPr>
        <dsp:cNvPr id="0" name=""/>
        <dsp:cNvSpPr/>
      </dsp:nvSpPr>
      <dsp:spPr>
        <a:xfrm>
          <a:off x="2993677" y="35560"/>
          <a:ext cx="1861062" cy="60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kern="1200"/>
            <a:t>Simulation </a:t>
          </a:r>
        </a:p>
      </dsp:txBody>
      <dsp:txXfrm>
        <a:off x="2993677" y="35560"/>
        <a:ext cx="1861062" cy="403200"/>
      </dsp:txXfrm>
    </dsp:sp>
    <dsp:sp modelId="{A64C9DA2-E844-5E49-B872-2F1683AA9C00}">
      <dsp:nvSpPr>
        <dsp:cNvPr id="0" name=""/>
        <dsp:cNvSpPr/>
      </dsp:nvSpPr>
      <dsp:spPr>
        <a:xfrm>
          <a:off x="3374859" y="438760"/>
          <a:ext cx="1861062" cy="221270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Temps de micro-enseignement où l'enseignant présente une leçon de 30 minutes</a:t>
          </a:r>
        </a:p>
        <a:p>
          <a:pPr marL="114300" lvl="1" indent="-114300" algn="l" defTabSz="622300">
            <a:lnSpc>
              <a:spcPct val="90000"/>
            </a:lnSpc>
            <a:spcBef>
              <a:spcPct val="0"/>
            </a:spcBef>
            <a:spcAft>
              <a:spcPct val="15000"/>
            </a:spcAft>
            <a:buChar char="•"/>
          </a:pPr>
          <a:r>
            <a:rPr lang="fr-FR" sz="1400" kern="1200"/>
            <a:t>Octobre + début novembre du Q.1</a:t>
          </a:r>
        </a:p>
      </dsp:txBody>
      <dsp:txXfrm>
        <a:off x="3429368" y="493269"/>
        <a:ext cx="1752044" cy="2103684"/>
      </dsp:txXfrm>
    </dsp:sp>
    <dsp:sp modelId="{A74B95B7-80FE-DB45-B409-AE142B40FDD2}">
      <dsp:nvSpPr>
        <dsp:cNvPr id="0" name=""/>
        <dsp:cNvSpPr/>
      </dsp:nvSpPr>
      <dsp:spPr>
        <a:xfrm>
          <a:off x="5136871" y="5484"/>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5136871" y="98154"/>
        <a:ext cx="459111" cy="278010"/>
      </dsp:txXfrm>
    </dsp:sp>
    <dsp:sp modelId="{760CBB1E-FD3A-0A40-9D4F-7D3072D7499A}">
      <dsp:nvSpPr>
        <dsp:cNvPr id="0" name=""/>
        <dsp:cNvSpPr/>
      </dsp:nvSpPr>
      <dsp:spPr>
        <a:xfrm>
          <a:off x="5983262" y="35560"/>
          <a:ext cx="1861062" cy="604800"/>
        </a:xfrm>
        <a:prstGeom prst="roundRect">
          <a:avLst>
            <a:gd name="adj" fmla="val 10000"/>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l" defTabSz="622300">
            <a:lnSpc>
              <a:spcPct val="90000"/>
            </a:lnSpc>
            <a:spcBef>
              <a:spcPct val="0"/>
            </a:spcBef>
            <a:spcAft>
              <a:spcPct val="35000"/>
            </a:spcAft>
            <a:buNone/>
          </a:pPr>
          <a:r>
            <a:rPr lang="fr-FR" sz="1400" kern="1200"/>
            <a:t>Débriefing</a:t>
          </a:r>
        </a:p>
      </dsp:txBody>
      <dsp:txXfrm>
        <a:off x="5983262" y="35560"/>
        <a:ext cx="1861062" cy="403200"/>
      </dsp:txXfrm>
    </dsp:sp>
    <dsp:sp modelId="{85E0EF63-98E0-0347-AB59-738320E5720C}">
      <dsp:nvSpPr>
        <dsp:cNvPr id="0" name=""/>
        <dsp:cNvSpPr/>
      </dsp:nvSpPr>
      <dsp:spPr>
        <a:xfrm>
          <a:off x="6364443" y="438760"/>
          <a:ext cx="1861062" cy="2212702"/>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Dyade</a:t>
          </a:r>
        </a:p>
        <a:p>
          <a:pPr marL="114300" lvl="1" indent="-114300" algn="l" defTabSz="622300">
            <a:lnSpc>
              <a:spcPct val="90000"/>
            </a:lnSpc>
            <a:spcBef>
              <a:spcPct val="0"/>
            </a:spcBef>
            <a:spcAft>
              <a:spcPct val="15000"/>
            </a:spcAft>
            <a:buChar char="•"/>
          </a:pPr>
          <a:r>
            <a:rPr lang="fr-FR" sz="1400" kern="1200" dirty="0"/>
            <a:t>À froid</a:t>
          </a:r>
        </a:p>
        <a:p>
          <a:pPr marL="114300" lvl="1" indent="-114300" algn="l" defTabSz="622300">
            <a:lnSpc>
              <a:spcPct val="90000"/>
            </a:lnSpc>
            <a:spcBef>
              <a:spcPct val="0"/>
            </a:spcBef>
            <a:spcAft>
              <a:spcPct val="15000"/>
            </a:spcAft>
            <a:buChar char="•"/>
          </a:pPr>
          <a:r>
            <a:rPr lang="fr-FR" sz="1400" kern="1200" dirty="0"/>
            <a:t>À partir d’un extrait vidéo de 3 minutes choisi par le FE</a:t>
          </a:r>
        </a:p>
        <a:p>
          <a:pPr marL="114300" lvl="1" indent="-114300" algn="l" defTabSz="622300">
            <a:lnSpc>
              <a:spcPct val="90000"/>
            </a:lnSpc>
            <a:spcBef>
              <a:spcPct val="0"/>
            </a:spcBef>
            <a:spcAft>
              <a:spcPct val="15000"/>
            </a:spcAft>
            <a:buChar char="•"/>
          </a:pPr>
          <a:r>
            <a:rPr lang="fr-FR" sz="1400" kern="1200" dirty="0"/>
            <a:t>Précédé d’une phase d’autoscopie</a:t>
          </a:r>
        </a:p>
        <a:p>
          <a:pPr marL="114300" lvl="1" indent="-114300" algn="l" defTabSz="622300">
            <a:lnSpc>
              <a:spcPct val="90000"/>
            </a:lnSpc>
            <a:spcBef>
              <a:spcPct val="0"/>
            </a:spcBef>
            <a:spcAft>
              <a:spcPct val="15000"/>
            </a:spcAft>
            <a:buChar char="•"/>
          </a:pPr>
          <a:r>
            <a:rPr lang="fr-FR" sz="1400" kern="1200" dirty="0"/>
            <a:t>Min. 10 jours après la situation simulée</a:t>
          </a:r>
        </a:p>
      </dsp:txBody>
      <dsp:txXfrm>
        <a:off x="6418952" y="493269"/>
        <a:ext cx="1752044" cy="2103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3AC1F-CA20-DF45-AC4B-FDC784703E60}">
      <dsp:nvSpPr>
        <dsp:cNvPr id="0" name=""/>
        <dsp:cNvSpPr/>
      </dsp:nvSpPr>
      <dsp:spPr>
        <a:xfrm>
          <a:off x="4093" y="15300"/>
          <a:ext cx="1861062" cy="56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a:t>Briefing	</a:t>
          </a:r>
        </a:p>
      </dsp:txBody>
      <dsp:txXfrm>
        <a:off x="4093" y="15300"/>
        <a:ext cx="1861062" cy="374400"/>
      </dsp:txXfrm>
    </dsp:sp>
    <dsp:sp modelId="{72410971-EBB5-444E-9279-B5E565B90AA5}">
      <dsp:nvSpPr>
        <dsp:cNvPr id="0" name=""/>
        <dsp:cNvSpPr/>
      </dsp:nvSpPr>
      <dsp:spPr>
        <a:xfrm>
          <a:off x="385274" y="389700"/>
          <a:ext cx="1861062" cy="1643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a:t>Phase préparatoire sous la forme d'un cours </a:t>
          </a:r>
        </a:p>
      </dsp:txBody>
      <dsp:txXfrm>
        <a:off x="433403" y="437829"/>
        <a:ext cx="1764804" cy="1546997"/>
      </dsp:txXfrm>
    </dsp:sp>
    <dsp:sp modelId="{73C1F8F4-8A9A-A84F-9C05-4E3162D850DB}">
      <dsp:nvSpPr>
        <dsp:cNvPr id="0" name=""/>
        <dsp:cNvSpPr/>
      </dsp:nvSpPr>
      <dsp:spPr>
        <a:xfrm>
          <a:off x="2147286" y="-29175"/>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2147286" y="63495"/>
        <a:ext cx="459111" cy="278010"/>
      </dsp:txXfrm>
    </dsp:sp>
    <dsp:sp modelId="{377F1855-58AA-1C4B-AA64-8264C8724452}">
      <dsp:nvSpPr>
        <dsp:cNvPr id="0" name=""/>
        <dsp:cNvSpPr/>
      </dsp:nvSpPr>
      <dsp:spPr>
        <a:xfrm>
          <a:off x="2993677" y="15300"/>
          <a:ext cx="1861062" cy="56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a:t>Simulation </a:t>
          </a:r>
        </a:p>
      </dsp:txBody>
      <dsp:txXfrm>
        <a:off x="2993677" y="15300"/>
        <a:ext cx="1861062" cy="374400"/>
      </dsp:txXfrm>
    </dsp:sp>
    <dsp:sp modelId="{A64C9DA2-E844-5E49-B872-2F1683AA9C00}">
      <dsp:nvSpPr>
        <dsp:cNvPr id="0" name=""/>
        <dsp:cNvSpPr/>
      </dsp:nvSpPr>
      <dsp:spPr>
        <a:xfrm>
          <a:off x="3374859" y="389700"/>
          <a:ext cx="1861062" cy="1643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a:t>Temps de micro-enseignement où l'enseignant présente une leçon de 30 minutes</a:t>
          </a:r>
        </a:p>
      </dsp:txBody>
      <dsp:txXfrm>
        <a:off x="3422988" y="437829"/>
        <a:ext cx="1764804" cy="1546997"/>
      </dsp:txXfrm>
    </dsp:sp>
    <dsp:sp modelId="{A74B95B7-80FE-DB45-B409-AE142B40FDD2}">
      <dsp:nvSpPr>
        <dsp:cNvPr id="0" name=""/>
        <dsp:cNvSpPr/>
      </dsp:nvSpPr>
      <dsp:spPr>
        <a:xfrm>
          <a:off x="5136871" y="-29175"/>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5136871" y="63495"/>
        <a:ext cx="459111" cy="278010"/>
      </dsp:txXfrm>
    </dsp:sp>
    <dsp:sp modelId="{760CBB1E-FD3A-0A40-9D4F-7D3072D7499A}">
      <dsp:nvSpPr>
        <dsp:cNvPr id="0" name=""/>
        <dsp:cNvSpPr/>
      </dsp:nvSpPr>
      <dsp:spPr>
        <a:xfrm>
          <a:off x="5983262" y="15300"/>
          <a:ext cx="1861062" cy="561600"/>
        </a:xfrm>
        <a:prstGeom prst="roundRect">
          <a:avLst>
            <a:gd name="adj" fmla="val 10000"/>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a:t>Débriefing</a:t>
          </a:r>
        </a:p>
      </dsp:txBody>
      <dsp:txXfrm>
        <a:off x="5983262" y="15300"/>
        <a:ext cx="1861062" cy="374400"/>
      </dsp:txXfrm>
    </dsp:sp>
    <dsp:sp modelId="{85E0EF63-98E0-0347-AB59-738320E5720C}">
      <dsp:nvSpPr>
        <dsp:cNvPr id="0" name=""/>
        <dsp:cNvSpPr/>
      </dsp:nvSpPr>
      <dsp:spPr>
        <a:xfrm>
          <a:off x="6364443" y="389700"/>
          <a:ext cx="1861062" cy="1643255"/>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a:t>Dyade</a:t>
          </a:r>
        </a:p>
        <a:p>
          <a:pPr marL="114300" lvl="1" indent="-114300" algn="l" defTabSz="577850">
            <a:lnSpc>
              <a:spcPct val="90000"/>
            </a:lnSpc>
            <a:spcBef>
              <a:spcPct val="0"/>
            </a:spcBef>
            <a:spcAft>
              <a:spcPct val="15000"/>
            </a:spcAft>
            <a:buChar char="•"/>
          </a:pPr>
          <a:r>
            <a:rPr lang="fr-FR" sz="1300" kern="1200"/>
            <a:t>À froid</a:t>
          </a:r>
        </a:p>
        <a:p>
          <a:pPr marL="114300" lvl="1" indent="-114300" algn="l" defTabSz="577850">
            <a:lnSpc>
              <a:spcPct val="90000"/>
            </a:lnSpc>
            <a:spcBef>
              <a:spcPct val="0"/>
            </a:spcBef>
            <a:spcAft>
              <a:spcPct val="15000"/>
            </a:spcAft>
            <a:buChar char="•"/>
          </a:pPr>
          <a:r>
            <a:rPr lang="fr-FR" sz="1300" kern="1200"/>
            <a:t>À partir d’un extrait vidéo de 3 minutes choisi par le FE</a:t>
          </a:r>
        </a:p>
        <a:p>
          <a:pPr marL="114300" lvl="1" indent="-114300" algn="l" defTabSz="577850">
            <a:lnSpc>
              <a:spcPct val="90000"/>
            </a:lnSpc>
            <a:spcBef>
              <a:spcPct val="0"/>
            </a:spcBef>
            <a:spcAft>
              <a:spcPct val="15000"/>
            </a:spcAft>
            <a:buChar char="•"/>
          </a:pPr>
          <a:r>
            <a:rPr lang="fr-FR" sz="1300" kern="1200"/>
            <a:t>Précédé d’une phase d’autoscopie</a:t>
          </a:r>
        </a:p>
      </dsp:txBody>
      <dsp:txXfrm>
        <a:off x="6412572" y="437829"/>
        <a:ext cx="1764804" cy="15469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3AC1F-CA20-DF45-AC4B-FDC784703E60}">
      <dsp:nvSpPr>
        <dsp:cNvPr id="0" name=""/>
        <dsp:cNvSpPr/>
      </dsp:nvSpPr>
      <dsp:spPr>
        <a:xfrm>
          <a:off x="4093" y="15300"/>
          <a:ext cx="1861062" cy="56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a:t>Briefing	</a:t>
          </a:r>
        </a:p>
      </dsp:txBody>
      <dsp:txXfrm>
        <a:off x="4093" y="15300"/>
        <a:ext cx="1861062" cy="374400"/>
      </dsp:txXfrm>
    </dsp:sp>
    <dsp:sp modelId="{72410971-EBB5-444E-9279-B5E565B90AA5}">
      <dsp:nvSpPr>
        <dsp:cNvPr id="0" name=""/>
        <dsp:cNvSpPr/>
      </dsp:nvSpPr>
      <dsp:spPr>
        <a:xfrm>
          <a:off x="385274" y="389700"/>
          <a:ext cx="1861062" cy="1643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a:t>Phase préparatoire sous la forme d'un cours </a:t>
          </a:r>
        </a:p>
      </dsp:txBody>
      <dsp:txXfrm>
        <a:off x="433403" y="437829"/>
        <a:ext cx="1764804" cy="1546997"/>
      </dsp:txXfrm>
    </dsp:sp>
    <dsp:sp modelId="{73C1F8F4-8A9A-A84F-9C05-4E3162D850DB}">
      <dsp:nvSpPr>
        <dsp:cNvPr id="0" name=""/>
        <dsp:cNvSpPr/>
      </dsp:nvSpPr>
      <dsp:spPr>
        <a:xfrm>
          <a:off x="2147286" y="-29175"/>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2147286" y="63495"/>
        <a:ext cx="459111" cy="278010"/>
      </dsp:txXfrm>
    </dsp:sp>
    <dsp:sp modelId="{377F1855-58AA-1C4B-AA64-8264C8724452}">
      <dsp:nvSpPr>
        <dsp:cNvPr id="0" name=""/>
        <dsp:cNvSpPr/>
      </dsp:nvSpPr>
      <dsp:spPr>
        <a:xfrm>
          <a:off x="2993677" y="15300"/>
          <a:ext cx="1861062" cy="5616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a:t>Simulation </a:t>
          </a:r>
        </a:p>
      </dsp:txBody>
      <dsp:txXfrm>
        <a:off x="2993677" y="15300"/>
        <a:ext cx="1861062" cy="374400"/>
      </dsp:txXfrm>
    </dsp:sp>
    <dsp:sp modelId="{A64C9DA2-E844-5E49-B872-2F1683AA9C00}">
      <dsp:nvSpPr>
        <dsp:cNvPr id="0" name=""/>
        <dsp:cNvSpPr/>
      </dsp:nvSpPr>
      <dsp:spPr>
        <a:xfrm>
          <a:off x="3374859" y="389700"/>
          <a:ext cx="1861062" cy="1643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a:t>Temps de micro-enseignement où l'enseignant présente une leçon de 30 minutes</a:t>
          </a:r>
        </a:p>
      </dsp:txBody>
      <dsp:txXfrm>
        <a:off x="3422988" y="437829"/>
        <a:ext cx="1764804" cy="1546997"/>
      </dsp:txXfrm>
    </dsp:sp>
    <dsp:sp modelId="{A74B95B7-80FE-DB45-B409-AE142B40FDD2}">
      <dsp:nvSpPr>
        <dsp:cNvPr id="0" name=""/>
        <dsp:cNvSpPr/>
      </dsp:nvSpPr>
      <dsp:spPr>
        <a:xfrm>
          <a:off x="5136871" y="-29175"/>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r-FR" sz="1000" kern="1200"/>
        </a:p>
      </dsp:txBody>
      <dsp:txXfrm>
        <a:off x="5136871" y="63495"/>
        <a:ext cx="459111" cy="278010"/>
      </dsp:txXfrm>
    </dsp:sp>
    <dsp:sp modelId="{760CBB1E-FD3A-0A40-9D4F-7D3072D7499A}">
      <dsp:nvSpPr>
        <dsp:cNvPr id="0" name=""/>
        <dsp:cNvSpPr/>
      </dsp:nvSpPr>
      <dsp:spPr>
        <a:xfrm>
          <a:off x="5983262" y="15300"/>
          <a:ext cx="1861062" cy="561600"/>
        </a:xfrm>
        <a:prstGeom prst="roundRect">
          <a:avLst>
            <a:gd name="adj" fmla="val 10000"/>
          </a:avLst>
        </a:prstGeom>
        <a:solidFill>
          <a:schemeClr val="accent6"/>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49530" numCol="1" spcCol="1270" anchor="t" anchorCtr="0">
          <a:noAutofit/>
        </a:bodyPr>
        <a:lstStyle/>
        <a:p>
          <a:pPr marL="0" lvl="0" indent="0" algn="l" defTabSz="577850">
            <a:lnSpc>
              <a:spcPct val="90000"/>
            </a:lnSpc>
            <a:spcBef>
              <a:spcPct val="0"/>
            </a:spcBef>
            <a:spcAft>
              <a:spcPct val="35000"/>
            </a:spcAft>
            <a:buNone/>
          </a:pPr>
          <a:r>
            <a:rPr lang="fr-FR" sz="1300" kern="1200"/>
            <a:t>débriefing</a:t>
          </a:r>
        </a:p>
      </dsp:txBody>
      <dsp:txXfrm>
        <a:off x="5983262" y="15300"/>
        <a:ext cx="1861062" cy="374400"/>
      </dsp:txXfrm>
    </dsp:sp>
    <dsp:sp modelId="{85E0EF63-98E0-0347-AB59-738320E5720C}">
      <dsp:nvSpPr>
        <dsp:cNvPr id="0" name=""/>
        <dsp:cNvSpPr/>
      </dsp:nvSpPr>
      <dsp:spPr>
        <a:xfrm>
          <a:off x="6364443" y="389700"/>
          <a:ext cx="1861062" cy="1643255"/>
        </a:xfrm>
        <a:prstGeom prst="roundRect">
          <a:avLst>
            <a:gd name="adj" fmla="val 10000"/>
          </a:avLst>
        </a:prstGeom>
        <a:solidFill>
          <a:schemeClr val="lt1">
            <a:alpha val="90000"/>
            <a:hueOff val="0"/>
            <a:satOff val="0"/>
            <a:lumOff val="0"/>
            <a:alphaOff val="0"/>
          </a:schemeClr>
        </a:solidFill>
        <a:ln w="25400" cap="flat" cmpd="sng" algn="ctr">
          <a:solidFill>
            <a:schemeClr val="accent6"/>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a:lnSpc>
              <a:spcPct val="90000"/>
            </a:lnSpc>
            <a:spcBef>
              <a:spcPct val="0"/>
            </a:spcBef>
            <a:spcAft>
              <a:spcPct val="15000"/>
            </a:spcAft>
            <a:buChar char="•"/>
          </a:pPr>
          <a:r>
            <a:rPr lang="fr-FR" sz="1300" kern="1200"/>
            <a:t>Dyade</a:t>
          </a:r>
        </a:p>
        <a:p>
          <a:pPr marL="114300" lvl="1" indent="-114300" algn="l" defTabSz="577850">
            <a:lnSpc>
              <a:spcPct val="90000"/>
            </a:lnSpc>
            <a:spcBef>
              <a:spcPct val="0"/>
            </a:spcBef>
            <a:spcAft>
              <a:spcPct val="15000"/>
            </a:spcAft>
            <a:buChar char="•"/>
          </a:pPr>
          <a:r>
            <a:rPr lang="fr-FR" sz="1300" kern="1200"/>
            <a:t>À froid</a:t>
          </a:r>
        </a:p>
        <a:p>
          <a:pPr marL="114300" lvl="1" indent="-114300" algn="l" defTabSz="577850">
            <a:lnSpc>
              <a:spcPct val="90000"/>
            </a:lnSpc>
            <a:spcBef>
              <a:spcPct val="0"/>
            </a:spcBef>
            <a:spcAft>
              <a:spcPct val="15000"/>
            </a:spcAft>
            <a:buChar char="•"/>
          </a:pPr>
          <a:r>
            <a:rPr lang="fr-FR" sz="1300" kern="1200"/>
            <a:t>À partir d’un extrait vidéo de 3 minutes choisi par le FE</a:t>
          </a:r>
        </a:p>
        <a:p>
          <a:pPr marL="114300" lvl="1" indent="-114300" algn="l" defTabSz="577850">
            <a:lnSpc>
              <a:spcPct val="90000"/>
            </a:lnSpc>
            <a:spcBef>
              <a:spcPct val="0"/>
            </a:spcBef>
            <a:spcAft>
              <a:spcPct val="15000"/>
            </a:spcAft>
            <a:buChar char="•"/>
          </a:pPr>
          <a:r>
            <a:rPr lang="fr-FR" sz="1300" kern="1200"/>
            <a:t>Précédé d’une phase d’autoscopie</a:t>
          </a:r>
        </a:p>
      </dsp:txBody>
      <dsp:txXfrm>
        <a:off x="6412572" y="437829"/>
        <a:ext cx="1764804" cy="15469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B2E9A-B12B-5C4B-9601-8C4400CA07B8}">
      <dsp:nvSpPr>
        <dsp:cNvPr id="0" name=""/>
        <dsp:cNvSpPr/>
      </dsp:nvSpPr>
      <dsp:spPr>
        <a:xfrm>
          <a:off x="2755196" y="1618008"/>
          <a:ext cx="1115695" cy="135778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fr-FR" sz="1900" kern="1200"/>
            <a:t>Ligne modifiée</a:t>
          </a:r>
        </a:p>
      </dsp:txBody>
      <dsp:txXfrm>
        <a:off x="2809660" y="1672472"/>
        <a:ext cx="1006767" cy="1248860"/>
      </dsp:txXfrm>
    </dsp:sp>
    <dsp:sp modelId="{C3FE5246-112C-B940-82D2-4CA10C55A96E}">
      <dsp:nvSpPr>
        <dsp:cNvPr id="0" name=""/>
        <dsp:cNvSpPr/>
      </dsp:nvSpPr>
      <dsp:spPr>
        <a:xfrm rot="19230635">
          <a:off x="3720623" y="1418569"/>
          <a:ext cx="1316649" cy="0"/>
        </a:xfrm>
        <a:custGeom>
          <a:avLst/>
          <a:gdLst/>
          <a:ahLst/>
          <a:cxnLst/>
          <a:rect l="0" t="0" r="0" b="0"/>
          <a:pathLst>
            <a:path>
              <a:moveTo>
                <a:pt x="0" y="0"/>
              </a:moveTo>
              <a:lnTo>
                <a:pt x="131664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99789-A701-3B49-8C3E-453504EC7801}">
      <dsp:nvSpPr>
        <dsp:cNvPr id="0" name=""/>
        <dsp:cNvSpPr/>
      </dsp:nvSpPr>
      <dsp:spPr>
        <a:xfrm>
          <a:off x="4358838" y="90199"/>
          <a:ext cx="2160326" cy="90971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Dyades visionnent  un extrait « objectif » de 3 minutes </a:t>
          </a:r>
        </a:p>
      </dsp:txBody>
      <dsp:txXfrm>
        <a:off x="4403247" y="134608"/>
        <a:ext cx="2071508" cy="820900"/>
      </dsp:txXfrm>
    </dsp:sp>
    <dsp:sp modelId="{5C98D533-B470-4446-85AB-66ABA9CC9A55}">
      <dsp:nvSpPr>
        <dsp:cNvPr id="0" name=""/>
        <dsp:cNvSpPr/>
      </dsp:nvSpPr>
      <dsp:spPr>
        <a:xfrm rot="21542837">
          <a:off x="3870869" y="2285005"/>
          <a:ext cx="315252" cy="0"/>
        </a:xfrm>
        <a:custGeom>
          <a:avLst/>
          <a:gdLst/>
          <a:ahLst/>
          <a:cxnLst/>
          <a:rect l="0" t="0" r="0" b="0"/>
          <a:pathLst>
            <a:path>
              <a:moveTo>
                <a:pt x="0" y="0"/>
              </a:moveTo>
              <a:lnTo>
                <a:pt x="31525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FEF9C-0295-8341-A43B-C6DEF188D00F}">
      <dsp:nvSpPr>
        <dsp:cNvPr id="0" name=""/>
        <dsp:cNvSpPr/>
      </dsp:nvSpPr>
      <dsp:spPr>
        <a:xfrm>
          <a:off x="4186100" y="1808126"/>
          <a:ext cx="2333064" cy="90971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t>Dyades  visionnent un extrait de 3 minutes de manière objective puis subjective</a:t>
          </a:r>
        </a:p>
      </dsp:txBody>
      <dsp:txXfrm>
        <a:off x="4230509" y="1852535"/>
        <a:ext cx="2244246" cy="820900"/>
      </dsp:txXfrm>
    </dsp:sp>
    <dsp:sp modelId="{06323F0F-A3CD-6F46-A371-2B416519EF1C}">
      <dsp:nvSpPr>
        <dsp:cNvPr id="0" name=""/>
        <dsp:cNvSpPr/>
      </dsp:nvSpPr>
      <dsp:spPr>
        <a:xfrm rot="2772732">
          <a:off x="3713586" y="3247556"/>
          <a:ext cx="1021426" cy="0"/>
        </a:xfrm>
        <a:custGeom>
          <a:avLst/>
          <a:gdLst/>
          <a:ahLst/>
          <a:cxnLst/>
          <a:rect l="0" t="0" r="0" b="0"/>
          <a:pathLst>
            <a:path>
              <a:moveTo>
                <a:pt x="0" y="0"/>
              </a:moveTo>
              <a:lnTo>
                <a:pt x="10214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22F12-B4BA-4F4A-8C11-CF9E46D2B8F9}">
      <dsp:nvSpPr>
        <dsp:cNvPr id="0" name=""/>
        <dsp:cNvSpPr/>
      </dsp:nvSpPr>
      <dsp:spPr>
        <a:xfrm>
          <a:off x="3658399" y="3616244"/>
          <a:ext cx="2710633" cy="909718"/>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Dyades visionnent un extrait de 3 minutes de manière subjective puis objective</a:t>
          </a:r>
        </a:p>
      </dsp:txBody>
      <dsp:txXfrm>
        <a:off x="3702808" y="3660653"/>
        <a:ext cx="2621815" cy="8209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B2E9A-B12B-5C4B-9601-8C4400CA07B8}">
      <dsp:nvSpPr>
        <dsp:cNvPr id="0" name=""/>
        <dsp:cNvSpPr/>
      </dsp:nvSpPr>
      <dsp:spPr>
        <a:xfrm>
          <a:off x="2768074" y="1618008"/>
          <a:ext cx="1089937" cy="135778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fr-FR" sz="1900" kern="1200"/>
            <a:t>Ligne modifiée</a:t>
          </a:r>
        </a:p>
      </dsp:txBody>
      <dsp:txXfrm>
        <a:off x="2821280" y="1671214"/>
        <a:ext cx="983525" cy="1251376"/>
      </dsp:txXfrm>
    </dsp:sp>
    <dsp:sp modelId="{C3FE5246-112C-B940-82D2-4CA10C55A96E}">
      <dsp:nvSpPr>
        <dsp:cNvPr id="0" name=""/>
        <dsp:cNvSpPr/>
      </dsp:nvSpPr>
      <dsp:spPr>
        <a:xfrm rot="18972326">
          <a:off x="3684237" y="1342057"/>
          <a:ext cx="1249398" cy="0"/>
        </a:xfrm>
        <a:custGeom>
          <a:avLst/>
          <a:gdLst/>
          <a:ahLst/>
          <a:cxnLst/>
          <a:rect l="0" t="0" r="0" b="0"/>
          <a:pathLst>
            <a:path>
              <a:moveTo>
                <a:pt x="0" y="0"/>
              </a:moveTo>
              <a:lnTo>
                <a:pt x="12493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99789-A701-3B49-8C3E-453504EC7801}">
      <dsp:nvSpPr>
        <dsp:cNvPr id="0" name=""/>
        <dsp:cNvSpPr/>
      </dsp:nvSpPr>
      <dsp:spPr>
        <a:xfrm>
          <a:off x="4154110" y="0"/>
          <a:ext cx="2160326" cy="90971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Dyades visionnent  un extrait « objectif » de 3 minutes </a:t>
          </a:r>
        </a:p>
      </dsp:txBody>
      <dsp:txXfrm>
        <a:off x="4198519" y="44409"/>
        <a:ext cx="2071508" cy="820900"/>
      </dsp:txXfrm>
    </dsp:sp>
    <dsp:sp modelId="{5C98D533-B470-4446-85AB-66ABA9CC9A55}">
      <dsp:nvSpPr>
        <dsp:cNvPr id="0" name=""/>
        <dsp:cNvSpPr/>
      </dsp:nvSpPr>
      <dsp:spPr>
        <a:xfrm rot="21542837">
          <a:off x="3857990" y="2285112"/>
          <a:ext cx="328133" cy="0"/>
        </a:xfrm>
        <a:custGeom>
          <a:avLst/>
          <a:gdLst/>
          <a:ahLst/>
          <a:cxnLst/>
          <a:rect l="0" t="0" r="0" b="0"/>
          <a:pathLst>
            <a:path>
              <a:moveTo>
                <a:pt x="0" y="0"/>
              </a:moveTo>
              <a:lnTo>
                <a:pt x="32813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FEF9C-0295-8341-A43B-C6DEF188D00F}">
      <dsp:nvSpPr>
        <dsp:cNvPr id="0" name=""/>
        <dsp:cNvSpPr/>
      </dsp:nvSpPr>
      <dsp:spPr>
        <a:xfrm>
          <a:off x="4186100" y="1808126"/>
          <a:ext cx="2333064" cy="90971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t>Dyades  visionnent un extrait de 3 minutes de manière objective puis subjective</a:t>
          </a:r>
        </a:p>
      </dsp:txBody>
      <dsp:txXfrm>
        <a:off x="4230509" y="1852535"/>
        <a:ext cx="2244246" cy="820900"/>
      </dsp:txXfrm>
    </dsp:sp>
    <dsp:sp modelId="{06323F0F-A3CD-6F46-A371-2B416519EF1C}">
      <dsp:nvSpPr>
        <dsp:cNvPr id="0" name=""/>
        <dsp:cNvSpPr/>
      </dsp:nvSpPr>
      <dsp:spPr>
        <a:xfrm rot="2772732">
          <a:off x="3697841" y="3240839"/>
          <a:ext cx="1040037" cy="0"/>
        </a:xfrm>
        <a:custGeom>
          <a:avLst/>
          <a:gdLst/>
          <a:ahLst/>
          <a:cxnLst/>
          <a:rect l="0" t="0" r="0" b="0"/>
          <a:pathLst>
            <a:path>
              <a:moveTo>
                <a:pt x="0" y="0"/>
              </a:moveTo>
              <a:lnTo>
                <a:pt x="10400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22F12-B4BA-4F4A-8C11-CF9E46D2B8F9}">
      <dsp:nvSpPr>
        <dsp:cNvPr id="0" name=""/>
        <dsp:cNvSpPr/>
      </dsp:nvSpPr>
      <dsp:spPr>
        <a:xfrm>
          <a:off x="3658399" y="3616244"/>
          <a:ext cx="2710633" cy="909718"/>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Dyades visionnent un extrait de 3 minutes de manière subjective puis objective</a:t>
          </a:r>
        </a:p>
      </dsp:txBody>
      <dsp:txXfrm>
        <a:off x="3702808" y="3660653"/>
        <a:ext cx="2621815" cy="820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B2E9A-B12B-5C4B-9601-8C4400CA07B8}">
      <dsp:nvSpPr>
        <dsp:cNvPr id="0" name=""/>
        <dsp:cNvSpPr/>
      </dsp:nvSpPr>
      <dsp:spPr>
        <a:xfrm>
          <a:off x="2742317" y="1618008"/>
          <a:ext cx="1141452" cy="135778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fr-FR" sz="2000" kern="1200"/>
            <a:t>Ligne modifiée</a:t>
          </a:r>
        </a:p>
      </dsp:txBody>
      <dsp:txXfrm>
        <a:off x="2798038" y="1673729"/>
        <a:ext cx="1030010" cy="1246346"/>
      </dsp:txXfrm>
    </dsp:sp>
    <dsp:sp modelId="{C3FE5246-112C-B940-82D2-4CA10C55A96E}">
      <dsp:nvSpPr>
        <dsp:cNvPr id="0" name=""/>
        <dsp:cNvSpPr/>
      </dsp:nvSpPr>
      <dsp:spPr>
        <a:xfrm rot="19145555">
          <a:off x="3717302" y="1356056"/>
          <a:ext cx="1363200" cy="0"/>
        </a:xfrm>
        <a:custGeom>
          <a:avLst/>
          <a:gdLst/>
          <a:ahLst/>
          <a:cxnLst/>
          <a:rect l="0" t="0" r="0" b="0"/>
          <a:pathLst>
            <a:path>
              <a:moveTo>
                <a:pt x="0" y="0"/>
              </a:moveTo>
              <a:lnTo>
                <a:pt x="136320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99789-A701-3B49-8C3E-453504EC7801}">
      <dsp:nvSpPr>
        <dsp:cNvPr id="0" name=""/>
        <dsp:cNvSpPr/>
      </dsp:nvSpPr>
      <dsp:spPr>
        <a:xfrm>
          <a:off x="4358838" y="0"/>
          <a:ext cx="2160326" cy="90971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Dyades visionnent  un extrait « objectif » de 3 minutes </a:t>
          </a:r>
        </a:p>
      </dsp:txBody>
      <dsp:txXfrm>
        <a:off x="4403247" y="44409"/>
        <a:ext cx="2071508" cy="820900"/>
      </dsp:txXfrm>
    </dsp:sp>
    <dsp:sp modelId="{5C98D533-B470-4446-85AB-66ABA9CC9A55}">
      <dsp:nvSpPr>
        <dsp:cNvPr id="0" name=""/>
        <dsp:cNvSpPr/>
      </dsp:nvSpPr>
      <dsp:spPr>
        <a:xfrm rot="21542837">
          <a:off x="3883749" y="2284898"/>
          <a:ext cx="302372" cy="0"/>
        </a:xfrm>
        <a:custGeom>
          <a:avLst/>
          <a:gdLst/>
          <a:ahLst/>
          <a:cxnLst/>
          <a:rect l="0" t="0" r="0" b="0"/>
          <a:pathLst>
            <a:path>
              <a:moveTo>
                <a:pt x="0" y="0"/>
              </a:moveTo>
              <a:lnTo>
                <a:pt x="30237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FEF9C-0295-8341-A43B-C6DEF188D00F}">
      <dsp:nvSpPr>
        <dsp:cNvPr id="0" name=""/>
        <dsp:cNvSpPr/>
      </dsp:nvSpPr>
      <dsp:spPr>
        <a:xfrm>
          <a:off x="4186100" y="1808126"/>
          <a:ext cx="2333064" cy="90971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t>Dyades  visionnent un extrait de 3 minutes de manière objective puis subjective</a:t>
          </a:r>
        </a:p>
      </dsp:txBody>
      <dsp:txXfrm>
        <a:off x="4230509" y="1852535"/>
        <a:ext cx="2244246" cy="820900"/>
      </dsp:txXfrm>
    </dsp:sp>
    <dsp:sp modelId="{06323F0F-A3CD-6F46-A371-2B416519EF1C}">
      <dsp:nvSpPr>
        <dsp:cNvPr id="0" name=""/>
        <dsp:cNvSpPr/>
      </dsp:nvSpPr>
      <dsp:spPr>
        <a:xfrm rot="2772732">
          <a:off x="3729331" y="3254274"/>
          <a:ext cx="1002815" cy="0"/>
        </a:xfrm>
        <a:custGeom>
          <a:avLst/>
          <a:gdLst/>
          <a:ahLst/>
          <a:cxnLst/>
          <a:rect l="0" t="0" r="0" b="0"/>
          <a:pathLst>
            <a:path>
              <a:moveTo>
                <a:pt x="0" y="0"/>
              </a:moveTo>
              <a:lnTo>
                <a:pt x="100281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22F12-B4BA-4F4A-8C11-CF9E46D2B8F9}">
      <dsp:nvSpPr>
        <dsp:cNvPr id="0" name=""/>
        <dsp:cNvSpPr/>
      </dsp:nvSpPr>
      <dsp:spPr>
        <a:xfrm>
          <a:off x="3658399" y="3616244"/>
          <a:ext cx="2710633" cy="909718"/>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Dyades visionnent un extrait de 3 minutes de manière subjective puis objective</a:t>
          </a:r>
        </a:p>
      </dsp:txBody>
      <dsp:txXfrm>
        <a:off x="3702808" y="3660653"/>
        <a:ext cx="2621815" cy="8209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B2E9A-B12B-5C4B-9601-8C4400CA07B8}">
      <dsp:nvSpPr>
        <dsp:cNvPr id="0" name=""/>
        <dsp:cNvSpPr/>
      </dsp:nvSpPr>
      <dsp:spPr>
        <a:xfrm>
          <a:off x="1834956" y="1626603"/>
          <a:ext cx="1211039" cy="135778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fr-FR" sz="2100" kern="1200"/>
            <a:t>Ligne modifiée</a:t>
          </a:r>
        </a:p>
      </dsp:txBody>
      <dsp:txXfrm>
        <a:off x="1894074" y="1685721"/>
        <a:ext cx="1092803" cy="1239552"/>
      </dsp:txXfrm>
    </dsp:sp>
    <dsp:sp modelId="{C3FE5246-112C-B940-82D2-4CA10C55A96E}">
      <dsp:nvSpPr>
        <dsp:cNvPr id="0" name=""/>
        <dsp:cNvSpPr/>
      </dsp:nvSpPr>
      <dsp:spPr>
        <a:xfrm rot="19588747">
          <a:off x="2896214" y="1407057"/>
          <a:ext cx="1801166" cy="0"/>
        </a:xfrm>
        <a:custGeom>
          <a:avLst/>
          <a:gdLst/>
          <a:ahLst/>
          <a:cxnLst/>
          <a:rect l="0" t="0" r="0" b="0"/>
          <a:pathLst>
            <a:path>
              <a:moveTo>
                <a:pt x="0" y="0"/>
              </a:moveTo>
              <a:lnTo>
                <a:pt x="180116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99789-A701-3B49-8C3E-453504EC7801}">
      <dsp:nvSpPr>
        <dsp:cNvPr id="0" name=""/>
        <dsp:cNvSpPr/>
      </dsp:nvSpPr>
      <dsp:spPr>
        <a:xfrm>
          <a:off x="4154110" y="0"/>
          <a:ext cx="2160326" cy="90971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Dyades visionnent  un extrait « objectif » de 3 minutes </a:t>
          </a:r>
        </a:p>
      </dsp:txBody>
      <dsp:txXfrm>
        <a:off x="4198519" y="44409"/>
        <a:ext cx="2071508" cy="820900"/>
      </dsp:txXfrm>
    </dsp:sp>
    <dsp:sp modelId="{5C98D533-B470-4446-85AB-66ABA9CC9A55}">
      <dsp:nvSpPr>
        <dsp:cNvPr id="0" name=""/>
        <dsp:cNvSpPr/>
      </dsp:nvSpPr>
      <dsp:spPr>
        <a:xfrm rot="21549818">
          <a:off x="3045934" y="2288336"/>
          <a:ext cx="1140226" cy="0"/>
        </a:xfrm>
        <a:custGeom>
          <a:avLst/>
          <a:gdLst/>
          <a:ahLst/>
          <a:cxnLst/>
          <a:rect l="0" t="0" r="0" b="0"/>
          <a:pathLst>
            <a:path>
              <a:moveTo>
                <a:pt x="0" y="0"/>
              </a:moveTo>
              <a:lnTo>
                <a:pt x="11402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FEF9C-0295-8341-A43B-C6DEF188D00F}">
      <dsp:nvSpPr>
        <dsp:cNvPr id="0" name=""/>
        <dsp:cNvSpPr/>
      </dsp:nvSpPr>
      <dsp:spPr>
        <a:xfrm>
          <a:off x="4186100" y="1808126"/>
          <a:ext cx="2333064" cy="90971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fr-FR" sz="1400" kern="1200"/>
            <a:t>Dyades  visionnent un extrait de 3 minutes de manière objective puis subjective</a:t>
          </a:r>
        </a:p>
      </dsp:txBody>
      <dsp:txXfrm>
        <a:off x="4230509" y="1852535"/>
        <a:ext cx="2244246" cy="820900"/>
      </dsp:txXfrm>
    </dsp:sp>
    <dsp:sp modelId="{06323F0F-A3CD-6F46-A371-2B416519EF1C}">
      <dsp:nvSpPr>
        <dsp:cNvPr id="0" name=""/>
        <dsp:cNvSpPr/>
      </dsp:nvSpPr>
      <dsp:spPr>
        <a:xfrm rot="2067337">
          <a:off x="2907190" y="3168607"/>
          <a:ext cx="1582406" cy="0"/>
        </a:xfrm>
        <a:custGeom>
          <a:avLst/>
          <a:gdLst/>
          <a:ahLst/>
          <a:cxnLst/>
          <a:rect l="0" t="0" r="0" b="0"/>
          <a:pathLst>
            <a:path>
              <a:moveTo>
                <a:pt x="0" y="0"/>
              </a:moveTo>
              <a:lnTo>
                <a:pt x="158240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22F12-B4BA-4F4A-8C11-CF9E46D2B8F9}">
      <dsp:nvSpPr>
        <dsp:cNvPr id="0" name=""/>
        <dsp:cNvSpPr/>
      </dsp:nvSpPr>
      <dsp:spPr>
        <a:xfrm>
          <a:off x="3658399" y="3616244"/>
          <a:ext cx="2710633" cy="909718"/>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Dyades visionnent un extrait de 3 minutes de manière subjective puis objective</a:t>
          </a:r>
        </a:p>
      </dsp:txBody>
      <dsp:txXfrm>
        <a:off x="3702808" y="3660653"/>
        <a:ext cx="2621815" cy="8209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B2E9A-B12B-5C4B-9601-8C4400CA07B8}">
      <dsp:nvSpPr>
        <dsp:cNvPr id="0" name=""/>
        <dsp:cNvSpPr/>
      </dsp:nvSpPr>
      <dsp:spPr>
        <a:xfrm>
          <a:off x="1938025" y="1626603"/>
          <a:ext cx="1004899" cy="1357788"/>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fr-FR" sz="1700" kern="1200"/>
            <a:t>Ligne modifiée</a:t>
          </a:r>
        </a:p>
      </dsp:txBody>
      <dsp:txXfrm>
        <a:off x="1987080" y="1675658"/>
        <a:ext cx="906789" cy="1259678"/>
      </dsp:txXfrm>
    </dsp:sp>
    <dsp:sp modelId="{C3FE5246-112C-B940-82D2-4CA10C55A96E}">
      <dsp:nvSpPr>
        <dsp:cNvPr id="0" name=""/>
        <dsp:cNvSpPr/>
      </dsp:nvSpPr>
      <dsp:spPr>
        <a:xfrm rot="19588747">
          <a:off x="2782863" y="1441194"/>
          <a:ext cx="1924797" cy="0"/>
        </a:xfrm>
        <a:custGeom>
          <a:avLst/>
          <a:gdLst/>
          <a:ahLst/>
          <a:cxnLst/>
          <a:rect l="0" t="0" r="0" b="0"/>
          <a:pathLst>
            <a:path>
              <a:moveTo>
                <a:pt x="0" y="0"/>
              </a:moveTo>
              <a:lnTo>
                <a:pt x="192479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99789-A701-3B49-8C3E-453504EC7801}">
      <dsp:nvSpPr>
        <dsp:cNvPr id="0" name=""/>
        <dsp:cNvSpPr/>
      </dsp:nvSpPr>
      <dsp:spPr>
        <a:xfrm>
          <a:off x="4154110" y="0"/>
          <a:ext cx="2160326" cy="909718"/>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fr-FR" sz="3500" kern="1200"/>
            <a:t>Groupe 1</a:t>
          </a:r>
        </a:p>
      </dsp:txBody>
      <dsp:txXfrm>
        <a:off x="4198519" y="44409"/>
        <a:ext cx="2071508" cy="820900"/>
      </dsp:txXfrm>
    </dsp:sp>
    <dsp:sp modelId="{5C98D533-B470-4446-85AB-66ABA9CC9A55}">
      <dsp:nvSpPr>
        <dsp:cNvPr id="0" name=""/>
        <dsp:cNvSpPr/>
      </dsp:nvSpPr>
      <dsp:spPr>
        <a:xfrm rot="21549818">
          <a:off x="2942859" y="2289088"/>
          <a:ext cx="1243307" cy="0"/>
        </a:xfrm>
        <a:custGeom>
          <a:avLst/>
          <a:gdLst/>
          <a:ahLst/>
          <a:cxnLst/>
          <a:rect l="0" t="0" r="0" b="0"/>
          <a:pathLst>
            <a:path>
              <a:moveTo>
                <a:pt x="0" y="0"/>
              </a:moveTo>
              <a:lnTo>
                <a:pt x="124330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8FEF9C-0295-8341-A43B-C6DEF188D00F}">
      <dsp:nvSpPr>
        <dsp:cNvPr id="0" name=""/>
        <dsp:cNvSpPr/>
      </dsp:nvSpPr>
      <dsp:spPr>
        <a:xfrm>
          <a:off x="4186100" y="1808126"/>
          <a:ext cx="2333064" cy="909718"/>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fr-FR" sz="3500" kern="1200"/>
            <a:t>Groupe 2</a:t>
          </a:r>
        </a:p>
      </dsp:txBody>
      <dsp:txXfrm>
        <a:off x="4230509" y="1852535"/>
        <a:ext cx="2244246" cy="820900"/>
      </dsp:txXfrm>
    </dsp:sp>
    <dsp:sp modelId="{06323F0F-A3CD-6F46-A371-2B416519EF1C}">
      <dsp:nvSpPr>
        <dsp:cNvPr id="0" name=""/>
        <dsp:cNvSpPr/>
      </dsp:nvSpPr>
      <dsp:spPr>
        <a:xfrm rot="2067337">
          <a:off x="2793155" y="3133246"/>
          <a:ext cx="1707405" cy="0"/>
        </a:xfrm>
        <a:custGeom>
          <a:avLst/>
          <a:gdLst/>
          <a:ahLst/>
          <a:cxnLst/>
          <a:rect l="0" t="0" r="0" b="0"/>
          <a:pathLst>
            <a:path>
              <a:moveTo>
                <a:pt x="0" y="0"/>
              </a:moveTo>
              <a:lnTo>
                <a:pt x="170740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22F12-B4BA-4F4A-8C11-CF9E46D2B8F9}">
      <dsp:nvSpPr>
        <dsp:cNvPr id="0" name=""/>
        <dsp:cNvSpPr/>
      </dsp:nvSpPr>
      <dsp:spPr>
        <a:xfrm>
          <a:off x="3658399" y="3616244"/>
          <a:ext cx="2710633" cy="909718"/>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fr-FR" sz="3500" kern="1200"/>
            <a:t>Groupe 3</a:t>
          </a:r>
        </a:p>
      </dsp:txBody>
      <dsp:txXfrm>
        <a:off x="3702808" y="3660653"/>
        <a:ext cx="2621815" cy="8209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0.46793</cdr:x>
      <cdr:y>0.18323</cdr:y>
    </cdr:from>
    <cdr:to>
      <cdr:x>0.53207</cdr:x>
      <cdr:y>0.88862</cdr:y>
    </cdr:to>
    <cdr:sp macro="" textlink="">
      <cdr:nvSpPr>
        <cdr:cNvPr id="3" name="Rectangle 2">
          <a:extLst xmlns:a="http://schemas.openxmlformats.org/drawingml/2006/main">
            <a:ext uri="{FF2B5EF4-FFF2-40B4-BE49-F238E27FC236}">
              <a16:creationId xmlns:a16="http://schemas.microsoft.com/office/drawing/2014/main" id="{34B82B5E-6EDB-77BC-6732-45E46126CD33}"/>
            </a:ext>
          </a:extLst>
        </cdr:cNvPr>
        <cdr:cNvSpPr/>
      </cdr:nvSpPr>
      <cdr:spPr>
        <a:xfrm xmlns:a="http://schemas.openxmlformats.org/drawingml/2006/main">
          <a:off x="1308037" y="700922"/>
          <a:ext cx="179294" cy="2698376"/>
        </a:xfrm>
        <a:prstGeom xmlns:a="http://schemas.openxmlformats.org/drawingml/2006/main" prst="rect">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14/04/2023</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a:p>
        </p:txBody>
      </p:sp>
    </p:spTree>
    <p:extLst>
      <p:ext uri="{BB962C8B-B14F-4D97-AF65-F5344CB8AC3E}">
        <p14:creationId xmlns:p14="http://schemas.microsoft.com/office/powerpoint/2010/main" val="654632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14/04/2023</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a:p>
        </p:txBody>
      </p:sp>
    </p:spTree>
    <p:extLst>
      <p:ext uri="{BB962C8B-B14F-4D97-AF65-F5344CB8AC3E}">
        <p14:creationId xmlns:p14="http://schemas.microsoft.com/office/powerpoint/2010/main" val="3178750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Continuité d’évaluer le </a:t>
            </a:r>
            <a:r>
              <a:rPr lang="fr-FR" dirty="0" err="1"/>
              <a:t>dispostif</a:t>
            </a:r>
            <a:r>
              <a:rPr lang="fr-FR" dirty="0"/>
              <a:t> sous le prisme de la réflexivité</a:t>
            </a:r>
          </a:p>
          <a:p>
            <a:r>
              <a:rPr lang="fr-FR" dirty="0"/>
              <a:t>Rupture puisque ligne base -&gt; ligne modifiée</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a:t>
            </a:fld>
            <a:endParaRPr lang="fr-BE"/>
          </a:p>
        </p:txBody>
      </p:sp>
    </p:spTree>
    <p:extLst>
      <p:ext uri="{BB962C8B-B14F-4D97-AF65-F5344CB8AC3E}">
        <p14:creationId xmlns:p14="http://schemas.microsoft.com/office/powerpoint/2010/main" val="244491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just">
              <a:buFont typeface="Wingdings" pitchFamily="2" charset="2"/>
              <a:buChar char="§"/>
            </a:pPr>
            <a:r>
              <a:rPr lang="fr-BE" sz="1200" dirty="0">
                <a:solidFill>
                  <a:schemeClr val="tx1"/>
                </a:solidFill>
                <a:latin typeface="+mj-lt"/>
                <a:ea typeface="Times New Roman" panose="02020603050405020304" pitchFamily="18" charset="0"/>
                <a:cs typeface="Times New Roman" panose="02020603050405020304" pitchFamily="18" charset="0"/>
              </a:rPr>
              <a:t>Le débriefing en simulation</a:t>
            </a:r>
            <a:r>
              <a:rPr lang="fr-BE" sz="1200" dirty="0">
                <a:solidFill>
                  <a:schemeClr val="tx1"/>
                </a:solidFill>
                <a:effectLst/>
                <a:latin typeface="+mj-lt"/>
                <a:ea typeface="Times New Roman" panose="02020603050405020304" pitchFamily="18" charset="0"/>
                <a:cs typeface="Times New Roman" panose="02020603050405020304" pitchFamily="18" charset="0"/>
              </a:rPr>
              <a:t> vise l’autoréflexion active de l’apprenant </a:t>
            </a:r>
            <a:r>
              <a:rPr lang="fr-FR" sz="1200" dirty="0">
                <a:solidFill>
                  <a:schemeClr val="tx1"/>
                </a:solidFill>
                <a:effectLst/>
                <a:latin typeface="+mj-lt"/>
                <a:ea typeface="Times New Roman" panose="02020603050405020304" pitchFamily="18" charset="0"/>
                <a:cs typeface="Times New Roman" panose="02020603050405020304" pitchFamily="18" charset="0"/>
              </a:rPr>
              <a:t>sur l’effet des actions posées en contexte de simulation dans le but d’améliorer ses performances futures. </a:t>
            </a:r>
          </a:p>
          <a:p>
            <a:pPr marL="342900" indent="-342900" algn="just">
              <a:buFont typeface="Wingdings" pitchFamily="2" charset="2"/>
              <a:buChar char="§"/>
            </a:pPr>
            <a:r>
              <a:rPr lang="fr-FR" sz="1200" dirty="0">
                <a:solidFill>
                  <a:schemeClr val="tx1"/>
                </a:solidFill>
                <a:effectLst/>
                <a:latin typeface="+mj-lt"/>
                <a:ea typeface="Times New Roman" panose="02020603050405020304" pitchFamily="18" charset="0"/>
              </a:rPr>
              <a:t>Il se tient dans le cadre </a:t>
            </a:r>
            <a:r>
              <a:rPr lang="fr-BE" sz="1200" dirty="0">
                <a:solidFill>
                  <a:schemeClr val="tx1"/>
                </a:solidFill>
                <a:effectLst/>
                <a:latin typeface="+mj-lt"/>
                <a:ea typeface="Times New Roman" panose="02020603050405020304" pitchFamily="18" charset="0"/>
                <a:cs typeface="Times New Roman" panose="02020603050405020304" pitchFamily="18" charset="0"/>
              </a:rPr>
              <a:t>d’échanges participatifs entre un ou des apprenants et un ou des formateurs.</a:t>
            </a:r>
            <a:r>
              <a:rPr lang="fr-BE" sz="1200" dirty="0">
                <a:solidFill>
                  <a:schemeClr val="tx1"/>
                </a:solidFill>
                <a:effectLst/>
                <a:latin typeface="+mj-lt"/>
                <a:ea typeface="Times New Roman" panose="02020603050405020304" pitchFamily="18" charset="0"/>
              </a:rPr>
              <a:t> </a:t>
            </a:r>
            <a:endParaRPr lang="fr-BE" sz="1200" dirty="0">
              <a:solidFill>
                <a:schemeClr val="tx1"/>
              </a:solidFill>
              <a:latin typeface="+mj-lt"/>
              <a:ea typeface="Times New Roman" panose="02020603050405020304" pitchFamily="18" charset="0"/>
              <a:cs typeface="Times New Roman" panose="02020603050405020304" pitchFamily="18" charset="0"/>
            </a:endParaRPr>
          </a:p>
          <a:p>
            <a:pPr marL="342900" indent="-342900" algn="just">
              <a:buFont typeface="Wingdings" pitchFamily="2" charset="2"/>
              <a:buChar char="§"/>
            </a:pPr>
            <a:r>
              <a:rPr lang="fr-FR" sz="1200" dirty="0">
                <a:solidFill>
                  <a:schemeClr val="tx1"/>
                </a:solidFill>
                <a:effectLst/>
                <a:latin typeface="+mj-lt"/>
                <a:ea typeface="Times New Roman" panose="02020603050405020304" pitchFamily="18" charset="0"/>
                <a:cs typeface="Times New Roman" panose="02020603050405020304" pitchFamily="18" charset="0"/>
              </a:rPr>
              <a:t>Le processus d’</a:t>
            </a:r>
            <a:r>
              <a:rPr lang="fr-FR" sz="1200" dirty="0">
                <a:solidFill>
                  <a:schemeClr val="tx1"/>
                </a:solidFill>
                <a:effectLst/>
                <a:latin typeface="+mj-lt"/>
                <a:ea typeface="Times New Roman" panose="02020603050405020304" pitchFamily="18" charset="0"/>
              </a:rPr>
              <a:t>analyse des actions est de nature réflexive et </a:t>
            </a:r>
            <a:r>
              <a:rPr lang="fr-FR" sz="1200" dirty="0">
                <a:solidFill>
                  <a:schemeClr val="tx1"/>
                </a:solidFill>
                <a:effectLst/>
                <a:latin typeface="+mj-lt"/>
                <a:ea typeface="Times New Roman" panose="02020603050405020304" pitchFamily="18" charset="0"/>
                <a:cs typeface="Times New Roman" panose="02020603050405020304" pitchFamily="18" charset="0"/>
              </a:rPr>
              <a:t>met en jeu des mécanismes de conscientisation, d’assimilation et d’accommodation dans un double mouvement de remise dans le contexte de l’action et de distance de l’action afin de lui donner un autre sens. </a:t>
            </a: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11</a:t>
            </a:fld>
            <a:endParaRPr lang="fr-BE"/>
          </a:p>
        </p:txBody>
      </p:sp>
    </p:spTree>
    <p:extLst>
      <p:ext uri="{BB962C8B-B14F-4D97-AF65-F5344CB8AC3E}">
        <p14:creationId xmlns:p14="http://schemas.microsoft.com/office/powerpoint/2010/main" val="415183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sz="1200">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Autrement dit, le DS « s’intéresse davantage à la question : pourquoi tel résultat est survenu ? Qu’à la question : quel résultat est survenu ? » </a:t>
            </a:r>
          </a:p>
          <a:p>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12</a:t>
            </a:fld>
            <a:endParaRPr lang="fr-BE"/>
          </a:p>
        </p:txBody>
      </p:sp>
    </p:spTree>
    <p:extLst>
      <p:ext uri="{BB962C8B-B14F-4D97-AF65-F5344CB8AC3E}">
        <p14:creationId xmlns:p14="http://schemas.microsoft.com/office/powerpoint/2010/main" val="21243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Testé et validé dans le champs de la simulation notamment dans les travaux de Dubois et </a:t>
            </a:r>
            <a:r>
              <a:rPr lang="fr-FR" err="1"/>
              <a:t>Dubrous</a:t>
            </a:r>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13</a:t>
            </a:fld>
            <a:endParaRPr lang="fr-BE"/>
          </a:p>
        </p:txBody>
      </p:sp>
    </p:spTree>
    <p:extLst>
      <p:ext uri="{BB962C8B-B14F-4D97-AF65-F5344CB8AC3E}">
        <p14:creationId xmlns:p14="http://schemas.microsoft.com/office/powerpoint/2010/main" val="917473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15</a:t>
            </a:fld>
            <a:endParaRPr lang="fr-BE"/>
          </a:p>
        </p:txBody>
      </p:sp>
    </p:spTree>
    <p:extLst>
      <p:ext uri="{BB962C8B-B14F-4D97-AF65-F5344CB8AC3E}">
        <p14:creationId xmlns:p14="http://schemas.microsoft.com/office/powerpoint/2010/main" val="1378546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201738" indent="-280988" algn="just">
              <a:buFont typeface="Wingdings" pitchFamily="2" charset="2"/>
              <a:buChar char="ü"/>
            </a:pPr>
            <a:r>
              <a:rPr lang="fr-BE" sz="1200" i="1" dirty="0">
                <a:effectLst/>
                <a:latin typeface="+mj-lt"/>
              </a:rPr>
              <a:t>Quelques résultats</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16</a:t>
            </a:fld>
            <a:endParaRPr lang="fr-BE"/>
          </a:p>
        </p:txBody>
      </p:sp>
    </p:spTree>
    <p:extLst>
      <p:ext uri="{BB962C8B-B14F-4D97-AF65-F5344CB8AC3E}">
        <p14:creationId xmlns:p14="http://schemas.microsoft.com/office/powerpoint/2010/main" val="2681718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i="1" dirty="0">
                <a:effectLst/>
                <a:latin typeface="Helvetica" pitchFamily="2" charset="0"/>
              </a:rPr>
              <a:t>Parmi les</a:t>
            </a:r>
            <a:endParaRPr lang="fr-BE" dirty="0">
              <a:effectLst/>
              <a:latin typeface="Helvetica" pitchFamily="2" charset="0"/>
            </a:endParaRPr>
          </a:p>
          <a:p>
            <a:r>
              <a:rPr lang="fr-BE" i="1" dirty="0">
                <a:effectLst/>
                <a:latin typeface="Helvetica" pitchFamily="2" charset="0"/>
              </a:rPr>
              <a:t>activités réalisées à l’Université -&gt; micro-enseignement</a:t>
            </a:r>
          </a:p>
          <a:p>
            <a:r>
              <a:rPr lang="fr-BE" i="1" dirty="0">
                <a:effectLst/>
                <a:latin typeface="Helvetica" pitchFamily="2" charset="0"/>
              </a:rPr>
              <a:t>Concrètement </a:t>
            </a:r>
            <a:r>
              <a:rPr lang="fr-BE" i="1" dirty="0" err="1">
                <a:effectLst/>
                <a:latin typeface="Helvetica" pitchFamily="2" charset="0"/>
              </a:rPr>
              <a:t>disp</a:t>
            </a:r>
            <a:endParaRPr lang="fr-BE" dirty="0">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17</a:t>
            </a:fld>
            <a:endParaRPr lang="fr-BE"/>
          </a:p>
        </p:txBody>
      </p:sp>
    </p:spTree>
    <p:extLst>
      <p:ext uri="{BB962C8B-B14F-4D97-AF65-F5344CB8AC3E}">
        <p14:creationId xmlns:p14="http://schemas.microsoft.com/office/powerpoint/2010/main" val="294810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Tx/>
              <a:buChar char="-"/>
            </a:pPr>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19</a:t>
            </a:fld>
            <a:endParaRPr lang="fr-BE"/>
          </a:p>
        </p:txBody>
      </p:sp>
    </p:spTree>
    <p:extLst>
      <p:ext uri="{BB962C8B-B14F-4D97-AF65-F5344CB8AC3E}">
        <p14:creationId xmlns:p14="http://schemas.microsoft.com/office/powerpoint/2010/main" val="204160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200">
              <a:effectLst/>
              <a:latin typeface="Times" pitchFamily="2" charset="0"/>
            </a:endParaRPr>
          </a:p>
          <a:p>
            <a:r>
              <a:rPr lang="fr-BE" sz="1200" i="1">
                <a:effectLst/>
                <a:latin typeface="Times" pitchFamily="2" charset="0"/>
              </a:rPr>
              <a:t>Par exemple, pourquoi un sujet interrompt-il une</a:t>
            </a:r>
            <a:endParaRPr lang="fr-BE" sz="1200">
              <a:effectLst/>
              <a:latin typeface="Times" pitchFamily="2" charset="0"/>
            </a:endParaRPr>
          </a:p>
          <a:p>
            <a:r>
              <a:rPr lang="fr-BE" sz="1200" i="1">
                <a:effectLst/>
                <a:latin typeface="Times" pitchFamily="2" charset="0"/>
              </a:rPr>
              <a:t>activité pour s’engager dans une autre ?</a:t>
            </a:r>
          </a:p>
          <a:p>
            <a:endParaRPr lang="fr-BE" sz="1200" i="1">
              <a:effectLst/>
              <a:latin typeface="Times"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BE" sz="1200" i="1">
                <a:effectLst/>
                <a:latin typeface="Times" pitchFamily="2" charset="0"/>
              </a:rPr>
              <a:t>La </a:t>
            </a:r>
            <a:r>
              <a:rPr lang="fr-BE" sz="1200" i="1" err="1">
                <a:effectLst/>
                <a:latin typeface="Times" pitchFamily="2" charset="0"/>
              </a:rPr>
              <a:t>quetsion</a:t>
            </a:r>
            <a:r>
              <a:rPr lang="fr-BE" sz="1200" i="1">
                <a:effectLst/>
                <a:latin typeface="Times" pitchFamily="2" charset="0"/>
              </a:rPr>
              <a:t> qui se pose en soi est comment </a:t>
            </a:r>
            <a:r>
              <a:rPr lang="fr-BE" i="1">
                <a:effectLst/>
                <a:latin typeface="Times" pitchFamily="2" charset="0"/>
              </a:rPr>
              <a:t>saisir ces déterminants situés de l’activité dans une recherche empirique</a:t>
            </a:r>
            <a:endParaRPr lang="fr-BE">
              <a:effectLst/>
              <a:latin typeface="Times" pitchFamily="2" charset="0"/>
            </a:endParaRPr>
          </a:p>
          <a:p>
            <a:endParaRPr lang="fr-BE" sz="1200"/>
          </a:p>
          <a:p>
            <a:pPr marL="342900" indent="-342900">
              <a:buFontTx/>
              <a:buChar char="-"/>
            </a:pPr>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21</a:t>
            </a:fld>
            <a:endParaRPr lang="fr-BE"/>
          </a:p>
        </p:txBody>
      </p:sp>
    </p:spTree>
    <p:extLst>
      <p:ext uri="{BB962C8B-B14F-4D97-AF65-F5344CB8AC3E}">
        <p14:creationId xmlns:p14="http://schemas.microsoft.com/office/powerpoint/2010/main" val="2026008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sz="1200">
              <a:effectLst/>
              <a:latin typeface="Times" pitchFamily="2" charset="0"/>
            </a:endParaRPr>
          </a:p>
          <a:p>
            <a:r>
              <a:rPr lang="fr-BE" sz="1200" i="1">
                <a:effectLst/>
                <a:latin typeface="Times" pitchFamily="2" charset="0"/>
              </a:rPr>
              <a:t>Par exemple, pourquoi un sujet interrompt-il une</a:t>
            </a:r>
            <a:endParaRPr lang="fr-BE" sz="1200">
              <a:effectLst/>
              <a:latin typeface="Times" pitchFamily="2" charset="0"/>
            </a:endParaRPr>
          </a:p>
          <a:p>
            <a:r>
              <a:rPr lang="fr-BE" sz="1200" i="1">
                <a:effectLst/>
                <a:latin typeface="Times" pitchFamily="2" charset="0"/>
              </a:rPr>
              <a:t>activité pour s’engager dans une autre ?</a:t>
            </a:r>
          </a:p>
          <a:p>
            <a:endParaRPr lang="fr-BE" sz="1200" i="1">
              <a:effectLst/>
              <a:latin typeface="Times" pitchFamily="2"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BE" sz="1200" i="1">
                <a:effectLst/>
                <a:latin typeface="Times" pitchFamily="2" charset="0"/>
              </a:rPr>
              <a:t>La </a:t>
            </a:r>
            <a:r>
              <a:rPr lang="fr-BE" sz="1200" i="1" err="1">
                <a:effectLst/>
                <a:latin typeface="Times" pitchFamily="2" charset="0"/>
              </a:rPr>
              <a:t>quetsion</a:t>
            </a:r>
            <a:r>
              <a:rPr lang="fr-BE" sz="1200" i="1">
                <a:effectLst/>
                <a:latin typeface="Times" pitchFamily="2" charset="0"/>
              </a:rPr>
              <a:t> qui se pose en soi est comment </a:t>
            </a:r>
            <a:r>
              <a:rPr lang="fr-BE" i="1">
                <a:effectLst/>
                <a:latin typeface="Times" pitchFamily="2" charset="0"/>
              </a:rPr>
              <a:t>saisir ces déterminants situés de l’activité dans une recherche empirique</a:t>
            </a:r>
            <a:endParaRPr lang="fr-BE">
              <a:effectLst/>
              <a:latin typeface="Times" pitchFamily="2" charset="0"/>
            </a:endParaRPr>
          </a:p>
          <a:p>
            <a:endParaRPr lang="fr-BE" sz="1200"/>
          </a:p>
          <a:p>
            <a:pPr marL="342900" indent="-342900">
              <a:buFontTx/>
              <a:buChar char="-"/>
            </a:pPr>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22</a:t>
            </a:fld>
            <a:endParaRPr lang="fr-BE"/>
          </a:p>
        </p:txBody>
      </p:sp>
    </p:spTree>
    <p:extLst>
      <p:ext uri="{BB962C8B-B14F-4D97-AF65-F5344CB8AC3E}">
        <p14:creationId xmlns:p14="http://schemas.microsoft.com/office/powerpoint/2010/main" val="2578958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Décrire lunette</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23</a:t>
            </a:fld>
            <a:endParaRPr lang="fr-BE"/>
          </a:p>
        </p:txBody>
      </p:sp>
    </p:spTree>
    <p:extLst>
      <p:ext uri="{BB962C8B-B14F-4D97-AF65-F5344CB8AC3E}">
        <p14:creationId xmlns:p14="http://schemas.microsoft.com/office/powerpoint/2010/main" val="2609878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a:t>
            </a:fld>
            <a:endParaRPr lang="fr-BE"/>
          </a:p>
        </p:txBody>
      </p:sp>
    </p:spTree>
    <p:extLst>
      <p:ext uri="{BB962C8B-B14F-4D97-AF65-F5344CB8AC3E}">
        <p14:creationId xmlns:p14="http://schemas.microsoft.com/office/powerpoint/2010/main" val="2615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découverte</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24</a:t>
            </a:fld>
            <a:endParaRPr lang="fr-BE"/>
          </a:p>
        </p:txBody>
      </p:sp>
    </p:spTree>
    <p:extLst>
      <p:ext uri="{BB962C8B-B14F-4D97-AF65-F5344CB8AC3E}">
        <p14:creationId xmlns:p14="http://schemas.microsoft.com/office/powerpoint/2010/main" val="11357090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33</a:t>
            </a:fld>
            <a:endParaRPr lang="fr-BE"/>
          </a:p>
        </p:txBody>
      </p:sp>
    </p:spTree>
    <p:extLst>
      <p:ext uri="{BB962C8B-B14F-4D97-AF65-F5344CB8AC3E}">
        <p14:creationId xmlns:p14="http://schemas.microsoft.com/office/powerpoint/2010/main" val="221224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a:t>Ligne modifiée de 2023</a:t>
            </a:r>
          </a:p>
          <a:p>
            <a:pPr marL="457200" indent="-457200">
              <a:buFontTx/>
              <a:buChar char="-"/>
            </a:pPr>
            <a:r>
              <a:rPr lang="fr-BE" sz="1200"/>
              <a:t>(1) 1 formateur, femme, en fonction depuis 5 ans (femme, en fonction depuis 4 ans, Master S-E)</a:t>
            </a:r>
          </a:p>
          <a:p>
            <a:pPr marL="457200" indent="-457200">
              <a:buFontTx/>
              <a:buChar char="-"/>
            </a:pPr>
            <a:r>
              <a:rPr lang="fr-BE" sz="1200"/>
              <a:t>(2) 1 formateur, femme, en fonction depuis 7 ans, PHD.</a:t>
            </a:r>
          </a:p>
          <a:p>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34</a:t>
            </a:fld>
            <a:endParaRPr lang="fr-BE"/>
          </a:p>
        </p:txBody>
      </p:sp>
    </p:spTree>
    <p:extLst>
      <p:ext uri="{BB962C8B-B14F-4D97-AF65-F5344CB8AC3E}">
        <p14:creationId xmlns:p14="http://schemas.microsoft.com/office/powerpoint/2010/main" val="2788982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Prévision linaire</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35</a:t>
            </a:fld>
            <a:endParaRPr lang="fr-BE"/>
          </a:p>
        </p:txBody>
      </p:sp>
    </p:spTree>
    <p:extLst>
      <p:ext uri="{BB962C8B-B14F-4D97-AF65-F5344CB8AC3E}">
        <p14:creationId xmlns:p14="http://schemas.microsoft.com/office/powerpoint/2010/main" val="4212597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Intérêt de G3 être moins dans la narration mais plus dans </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36</a:t>
            </a:fld>
            <a:endParaRPr lang="fr-BE"/>
          </a:p>
        </p:txBody>
      </p:sp>
    </p:spTree>
    <p:extLst>
      <p:ext uri="{BB962C8B-B14F-4D97-AF65-F5344CB8AC3E}">
        <p14:creationId xmlns:p14="http://schemas.microsoft.com/office/powerpoint/2010/main" val="455134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37</a:t>
            </a:fld>
            <a:endParaRPr lang="fr-BE"/>
          </a:p>
        </p:txBody>
      </p:sp>
    </p:spTree>
    <p:extLst>
      <p:ext uri="{BB962C8B-B14F-4D97-AF65-F5344CB8AC3E}">
        <p14:creationId xmlns:p14="http://schemas.microsoft.com/office/powerpoint/2010/main" val="2861985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38</a:t>
            </a:fld>
            <a:endParaRPr lang="fr-BE"/>
          </a:p>
        </p:txBody>
      </p:sp>
    </p:spTree>
    <p:extLst>
      <p:ext uri="{BB962C8B-B14F-4D97-AF65-F5344CB8AC3E}">
        <p14:creationId xmlns:p14="http://schemas.microsoft.com/office/powerpoint/2010/main" val="1819769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rang</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39</a:t>
            </a:fld>
            <a:endParaRPr lang="fr-BE"/>
          </a:p>
        </p:txBody>
      </p:sp>
    </p:spTree>
    <p:extLst>
      <p:ext uri="{BB962C8B-B14F-4D97-AF65-F5344CB8AC3E}">
        <p14:creationId xmlns:p14="http://schemas.microsoft.com/office/powerpoint/2010/main" val="3083768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Intérêt de G3 être moins dans la narration mais plus dans </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40</a:t>
            </a:fld>
            <a:endParaRPr lang="fr-BE"/>
          </a:p>
        </p:txBody>
      </p:sp>
    </p:spTree>
    <p:extLst>
      <p:ext uri="{BB962C8B-B14F-4D97-AF65-F5344CB8AC3E}">
        <p14:creationId xmlns:p14="http://schemas.microsoft.com/office/powerpoint/2010/main" val="2664209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Intérêt de G3 être moins dans la narration mais plus dans </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41</a:t>
            </a:fld>
            <a:endParaRPr lang="fr-BE"/>
          </a:p>
        </p:txBody>
      </p:sp>
    </p:spTree>
    <p:extLst>
      <p:ext uri="{BB962C8B-B14F-4D97-AF65-F5344CB8AC3E}">
        <p14:creationId xmlns:p14="http://schemas.microsoft.com/office/powerpoint/2010/main" val="292339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10000"/>
          </a:bodyPr>
          <a:lstStyle/>
          <a:p>
            <a:pPr marL="171450" indent="-171450">
              <a:buFont typeface="Arial" panose="020B0604020202020204" pitchFamily="34" charset="0"/>
              <a:buChar char="•"/>
            </a:pPr>
            <a:r>
              <a:rPr lang="fr-BE" b="1" i="1" dirty="0">
                <a:effectLst/>
                <a:latin typeface="Helvetica" pitchFamily="2" charset="0"/>
              </a:rPr>
              <a:t>les processus de niveau 1 </a:t>
            </a:r>
            <a:r>
              <a:rPr lang="fr-BE" i="1" dirty="0">
                <a:effectLst/>
                <a:latin typeface="Helvetica" pitchFamily="2" charset="0"/>
              </a:rPr>
              <a:t>ont pour fonction de faire état de la pratique, de mettre à jour</a:t>
            </a:r>
            <a:endParaRPr lang="fr-BE" dirty="0">
              <a:effectLst/>
              <a:latin typeface="Helvetica" pitchFamily="2" charset="0"/>
            </a:endParaRPr>
          </a:p>
          <a:p>
            <a:r>
              <a:rPr lang="fr-BE" i="1" dirty="0">
                <a:effectLst/>
                <a:latin typeface="Helvetica" pitchFamily="2" charset="0"/>
              </a:rPr>
              <a:t>les éléments jugés importants. Ces processus peuvent être considérés comme des</a:t>
            </a:r>
            <a:endParaRPr lang="fr-BE" dirty="0">
              <a:effectLst/>
              <a:latin typeface="Helvetica" pitchFamily="2" charset="0"/>
            </a:endParaRPr>
          </a:p>
          <a:p>
            <a:r>
              <a:rPr lang="fr-BE" i="1" dirty="0">
                <a:effectLst/>
                <a:latin typeface="Helvetica" pitchFamily="2" charset="0"/>
              </a:rPr>
              <a:t>processus réflexifs de base dans le sens où ils sont primordiaux pour parvenir à mettre</a:t>
            </a:r>
            <a:endParaRPr lang="fr-BE" dirty="0">
              <a:effectLst/>
              <a:latin typeface="Helvetica" pitchFamily="2" charset="0"/>
            </a:endParaRPr>
          </a:p>
          <a:p>
            <a:r>
              <a:rPr lang="fr-BE" i="1" dirty="0">
                <a:effectLst/>
                <a:latin typeface="Helvetica" pitchFamily="2" charset="0"/>
              </a:rPr>
              <a:t>en place une réelle pratique réflexive </a:t>
            </a:r>
          </a:p>
          <a:p>
            <a:endParaRPr lang="fr-FR" dirty="0"/>
          </a:p>
          <a:p>
            <a:pPr marL="171450" indent="-171450">
              <a:buFont typeface="Arial" panose="020B0604020202020204" pitchFamily="34" charset="0"/>
              <a:buChar char="•"/>
            </a:pPr>
            <a:r>
              <a:rPr lang="fr-BE" b="1" i="1" dirty="0">
                <a:effectLst/>
                <a:latin typeface="Helvetica" pitchFamily="2" charset="0"/>
              </a:rPr>
              <a:t>les processus de niveau 2 </a:t>
            </a:r>
            <a:r>
              <a:rPr lang="fr-BE" i="1" dirty="0">
                <a:effectLst/>
                <a:latin typeface="Helvetica" pitchFamily="2" charset="0"/>
              </a:rPr>
              <a:t>sont associés à un niveau de réflexivité plus élaboré dans la</a:t>
            </a:r>
            <a:endParaRPr lang="fr-BE" dirty="0">
              <a:effectLst/>
              <a:latin typeface="Helvetica" pitchFamily="2" charset="0"/>
            </a:endParaRPr>
          </a:p>
          <a:p>
            <a:r>
              <a:rPr lang="fr-BE" i="1" dirty="0">
                <a:effectLst/>
                <a:latin typeface="Helvetica" pitchFamily="2" charset="0"/>
              </a:rPr>
              <a:t>mesure où l’enseignant prend de la distance par rapport à sa pratique. Il positionne</a:t>
            </a:r>
            <a:endParaRPr lang="fr-BE" dirty="0">
              <a:effectLst/>
              <a:latin typeface="Helvetica" pitchFamily="2" charset="0"/>
            </a:endParaRPr>
          </a:p>
          <a:p>
            <a:r>
              <a:rPr lang="fr-BE" i="1" dirty="0">
                <a:effectLst/>
                <a:latin typeface="Helvetica" pitchFamily="2" charset="0"/>
              </a:rPr>
              <a:t>celle-ci vis-à-vis : 1) d’un élément théorique, contextuel ou éthique dans le cas du</a:t>
            </a:r>
            <a:endParaRPr lang="fr-BE" dirty="0">
              <a:effectLst/>
              <a:latin typeface="Helvetica" pitchFamily="2" charset="0"/>
            </a:endParaRPr>
          </a:p>
          <a:p>
            <a:r>
              <a:rPr lang="fr-BE" i="1" dirty="0">
                <a:effectLst/>
                <a:latin typeface="Helvetica" pitchFamily="2" charset="0"/>
              </a:rPr>
              <a:t>recours au processus « légitimer » ; 2) d’un but atteint ou à atteindre dans le cas d’une</a:t>
            </a:r>
            <a:endParaRPr lang="fr-BE" dirty="0">
              <a:effectLst/>
              <a:latin typeface="Helvetica" pitchFamily="2" charset="0"/>
            </a:endParaRPr>
          </a:p>
          <a:p>
            <a:r>
              <a:rPr lang="fr-BE" i="1" dirty="0">
                <a:effectLst/>
                <a:latin typeface="Helvetica" pitchFamily="2" charset="0"/>
              </a:rPr>
              <a:t>« </a:t>
            </a:r>
            <a:r>
              <a:rPr lang="fr-BE" i="1" dirty="0" err="1">
                <a:effectLst/>
                <a:latin typeface="Helvetica" pitchFamily="2" charset="0"/>
              </a:rPr>
              <a:t>intentionnalisation</a:t>
            </a:r>
            <a:r>
              <a:rPr lang="fr-BE" i="1" dirty="0">
                <a:effectLst/>
                <a:latin typeface="Helvetica" pitchFamily="2" charset="0"/>
              </a:rPr>
              <a:t> » ; 3) d’un résultat lors de l’utilisation du processus « évaluer ».</a:t>
            </a:r>
          </a:p>
          <a:p>
            <a:endParaRPr lang="fr-FR" dirty="0"/>
          </a:p>
          <a:p>
            <a:pPr marL="171450" indent="-171450">
              <a:buFont typeface="Arial" panose="020B0604020202020204" pitchFamily="34" charset="0"/>
              <a:buChar char="•"/>
            </a:pPr>
            <a:r>
              <a:rPr lang="fr-BE" b="1" i="1" dirty="0">
                <a:effectLst/>
                <a:latin typeface="Helvetica" pitchFamily="2" charset="0"/>
              </a:rPr>
              <a:t>les processus de niveau 3 </a:t>
            </a:r>
            <a:r>
              <a:rPr lang="fr-BE" i="1" dirty="0">
                <a:effectLst/>
                <a:latin typeface="Helvetica" pitchFamily="2" charset="0"/>
              </a:rPr>
              <a:t>sont tournés vers une expérience future, qu’elle soit</a:t>
            </a:r>
            <a:endParaRPr lang="fr-BE" dirty="0">
              <a:effectLst/>
              <a:latin typeface="Helvetica" pitchFamily="2" charset="0"/>
            </a:endParaRPr>
          </a:p>
          <a:p>
            <a:r>
              <a:rPr lang="fr-BE" i="1" dirty="0">
                <a:effectLst/>
                <a:latin typeface="Helvetica" pitchFamily="2" charset="0"/>
              </a:rPr>
              <a:t>hypothétique ou concrète : l’enseignant dépasse le stade de la réflexion sur ce qui a été</a:t>
            </a:r>
            <a:endParaRPr lang="fr-BE" dirty="0">
              <a:effectLst/>
              <a:latin typeface="Helvetica" pitchFamily="2" charset="0"/>
            </a:endParaRPr>
          </a:p>
          <a:p>
            <a:r>
              <a:rPr lang="fr-BE" i="1" dirty="0">
                <a:effectLst/>
                <a:latin typeface="Helvetica" pitchFamily="2" charset="0"/>
              </a:rPr>
              <a:t>réalisé pour davantage parvenir à se focaliser sur une réflexion pour l’action, axée vers</a:t>
            </a:r>
            <a:endParaRPr lang="fr-BE" dirty="0">
              <a:effectLst/>
              <a:latin typeface="Helvetica" pitchFamily="2" charset="0"/>
            </a:endParaRPr>
          </a:p>
          <a:p>
            <a:r>
              <a:rPr lang="fr-BE" i="1" dirty="0">
                <a:effectLst/>
                <a:latin typeface="Helvetica" pitchFamily="2" charset="0"/>
              </a:rPr>
              <a:t>une prochaine boucle d’expérience pratique.</a:t>
            </a:r>
          </a:p>
          <a:p>
            <a:endParaRPr lang="fr-BE" i="1" dirty="0">
              <a:effectLst/>
              <a:latin typeface="Helvetica" pitchFamily="2" charset="0"/>
            </a:endParaRPr>
          </a:p>
          <a:p>
            <a:r>
              <a:rPr lang="fr-FR" dirty="0"/>
              <a:t>Testé et validé dans le champs de la simulation notamment dans les travaux de Dubois et </a:t>
            </a:r>
            <a:r>
              <a:rPr lang="fr-FR" dirty="0" err="1"/>
              <a:t>Dubrous</a:t>
            </a:r>
            <a:endParaRPr lang="fr-FR" dirty="0"/>
          </a:p>
          <a:p>
            <a:r>
              <a:rPr lang="fr-FR" dirty="0"/>
              <a:t>Pourquoi : </a:t>
            </a:r>
          </a:p>
          <a:p>
            <a:r>
              <a:rPr lang="fr-FR" dirty="0"/>
              <a:t>Complexité évaluer réflexivité selon </a:t>
            </a:r>
            <a:r>
              <a:rPr lang="fr-FR" dirty="0" err="1"/>
              <a:t>schôn</a:t>
            </a:r>
            <a:r>
              <a:rPr lang="fr-FR" dirty="0"/>
              <a:t> (année 80)</a:t>
            </a:r>
          </a:p>
          <a:p>
            <a:r>
              <a:rPr lang="fr-FR" dirty="0" err="1"/>
              <a:t>Svt</a:t>
            </a:r>
            <a:r>
              <a:rPr lang="fr-FR" dirty="0"/>
              <a:t> attachée à la perception</a:t>
            </a:r>
          </a:p>
          <a:p>
            <a:r>
              <a:rPr lang="fr-FR" dirty="0"/>
              <a:t>Exactement ce que l’on va retrouver dans le </a:t>
            </a:r>
            <a:r>
              <a:rPr lang="fr-FR" dirty="0" err="1"/>
              <a:t>débrieifng</a:t>
            </a:r>
            <a:r>
              <a:rPr lang="fr-FR" dirty="0"/>
              <a:t> PS</a:t>
            </a:r>
          </a:p>
          <a:p>
            <a:endParaRPr lang="fr-BE" i="1" dirty="0">
              <a:effectLst/>
              <a:latin typeface="Helvetica" pitchFamily="2"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4</a:t>
            </a:fld>
            <a:endParaRPr lang="fr-BE"/>
          </a:p>
        </p:txBody>
      </p:sp>
    </p:spTree>
    <p:extLst>
      <p:ext uri="{BB962C8B-B14F-4D97-AF65-F5344CB8AC3E}">
        <p14:creationId xmlns:p14="http://schemas.microsoft.com/office/powerpoint/2010/main" val="4261577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Plus de 3x</a:t>
            </a:r>
          </a:p>
          <a:p>
            <a:r>
              <a:rPr lang="fr-FR"/>
              <a:t>1,6 fois</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42</a:t>
            </a:fld>
            <a:endParaRPr lang="fr-BE"/>
          </a:p>
        </p:txBody>
      </p:sp>
    </p:spTree>
    <p:extLst>
      <p:ext uri="{BB962C8B-B14F-4D97-AF65-F5344CB8AC3E}">
        <p14:creationId xmlns:p14="http://schemas.microsoft.com/office/powerpoint/2010/main" val="4157062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1) Mais </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43</a:t>
            </a:fld>
            <a:endParaRPr lang="fr-BE"/>
          </a:p>
        </p:txBody>
      </p:sp>
    </p:spTree>
    <p:extLst>
      <p:ext uri="{BB962C8B-B14F-4D97-AF65-F5344CB8AC3E}">
        <p14:creationId xmlns:p14="http://schemas.microsoft.com/office/powerpoint/2010/main" val="1023371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45</a:t>
            </a:fld>
            <a:endParaRPr lang="fr-BE"/>
          </a:p>
        </p:txBody>
      </p:sp>
    </p:spTree>
    <p:extLst>
      <p:ext uri="{BB962C8B-B14F-4D97-AF65-F5344CB8AC3E}">
        <p14:creationId xmlns:p14="http://schemas.microsoft.com/office/powerpoint/2010/main" val="42991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i="1" dirty="0">
                <a:effectLst/>
                <a:latin typeface="Helvetica" pitchFamily="2" charset="0"/>
              </a:rPr>
              <a:t>les processus de niveau 1 ont pour fonction de faire état de la pratique, de mettre à jour</a:t>
            </a:r>
            <a:endParaRPr lang="fr-BE" dirty="0">
              <a:effectLst/>
              <a:latin typeface="Helvetica" pitchFamily="2" charset="0"/>
            </a:endParaRPr>
          </a:p>
          <a:p>
            <a:r>
              <a:rPr lang="fr-BE" i="1" dirty="0">
                <a:effectLst/>
                <a:latin typeface="Helvetica" pitchFamily="2" charset="0"/>
              </a:rPr>
              <a:t>les éléments jugés importants. Ces processus peuvent être considérés comme des</a:t>
            </a:r>
            <a:endParaRPr lang="fr-BE" dirty="0">
              <a:effectLst/>
              <a:latin typeface="Helvetica" pitchFamily="2" charset="0"/>
            </a:endParaRPr>
          </a:p>
          <a:p>
            <a:r>
              <a:rPr lang="fr-BE" i="1" dirty="0">
                <a:effectLst/>
                <a:latin typeface="Helvetica" pitchFamily="2" charset="0"/>
              </a:rPr>
              <a:t>processus réflexifs de base dans le sens où ils sont primordiaux pour parvenir à mettre</a:t>
            </a:r>
            <a:endParaRPr lang="fr-BE" dirty="0">
              <a:effectLst/>
              <a:latin typeface="Helvetica" pitchFamily="2" charset="0"/>
            </a:endParaRPr>
          </a:p>
          <a:p>
            <a:r>
              <a:rPr lang="fr-BE" i="1" dirty="0">
                <a:effectLst/>
                <a:latin typeface="Helvetica" pitchFamily="2" charset="0"/>
              </a:rPr>
              <a:t>en place une réelle pratique réflexive (ex. : « je me suis rendu compte que je n’avais</a:t>
            </a:r>
            <a:endParaRPr lang="fr-BE" dirty="0">
              <a:effectLst/>
              <a:latin typeface="Helvetica" pitchFamily="2" charset="0"/>
            </a:endParaRPr>
          </a:p>
          <a:p>
            <a:r>
              <a:rPr lang="fr-BE" i="1" dirty="0">
                <a:effectLst/>
                <a:latin typeface="Helvetica" pitchFamily="2" charset="0"/>
              </a:rPr>
              <a:t>parlé qu’à une partie de la classe », « je me suis dit que j’étais restée accrochée à mon</a:t>
            </a:r>
            <a:endParaRPr lang="fr-BE" dirty="0">
              <a:effectLst/>
              <a:latin typeface="Helvetica" pitchFamily="2" charset="0"/>
            </a:endParaRPr>
          </a:p>
          <a:p>
            <a:r>
              <a:rPr lang="fr-BE" i="1" dirty="0">
                <a:effectLst/>
                <a:latin typeface="Helvetica" pitchFamily="2" charset="0"/>
              </a:rPr>
              <a:t>bureau ») ;</a:t>
            </a:r>
            <a:endParaRPr lang="fr-BE" dirty="0">
              <a:effectLst/>
              <a:latin typeface="Helvetica" pitchFamily="2" charset="0"/>
            </a:endParaRP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5</a:t>
            </a:fld>
            <a:endParaRPr lang="fr-BE"/>
          </a:p>
        </p:txBody>
      </p:sp>
    </p:spTree>
    <p:extLst>
      <p:ext uri="{BB962C8B-B14F-4D97-AF65-F5344CB8AC3E}">
        <p14:creationId xmlns:p14="http://schemas.microsoft.com/office/powerpoint/2010/main" val="1600524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i="1" dirty="0">
              <a:effectLst/>
              <a:latin typeface="Helvetica" pitchFamily="2" charset="0"/>
            </a:endParaRPr>
          </a:p>
          <a:p>
            <a:r>
              <a:rPr lang="fr-BE" i="1" dirty="0">
                <a:effectLst/>
                <a:latin typeface="Helvetica" pitchFamily="2" charset="0"/>
              </a:rPr>
              <a:t>Par les processus « proposer une ou des alternatives » et « explorer une ou des alternatives », l’enseignant réfléchit</a:t>
            </a:r>
            <a:endParaRPr lang="fr-BE" dirty="0">
              <a:effectLst/>
              <a:latin typeface="Helvetica" pitchFamily="2" charset="0"/>
            </a:endParaRPr>
          </a:p>
          <a:p>
            <a:r>
              <a:rPr lang="fr-BE" i="1" dirty="0">
                <a:effectLst/>
                <a:latin typeface="Helvetica" pitchFamily="2" charset="0"/>
              </a:rPr>
              <a:t>aux éléments de sa pratique qu’ils pourraient modifier et améliorer. La différence entre ces deux processus réside dans le</a:t>
            </a:r>
            <a:endParaRPr lang="fr-BE" dirty="0">
              <a:effectLst/>
              <a:latin typeface="Helvetica" pitchFamily="2" charset="0"/>
            </a:endParaRPr>
          </a:p>
          <a:p>
            <a:r>
              <a:rPr lang="fr-BE" i="1" dirty="0">
                <a:effectLst/>
                <a:latin typeface="Helvetica" pitchFamily="2" charset="0"/>
              </a:rPr>
              <a:t>fait que le deuxième va plus loin : en plus de proposer une ou des alternatives à sa pratique, l’enseignant évalue chacune</a:t>
            </a:r>
            <a:endParaRPr lang="fr-BE" dirty="0">
              <a:effectLst/>
              <a:latin typeface="Helvetica" pitchFamily="2" charset="0"/>
            </a:endParaRPr>
          </a:p>
          <a:p>
            <a:r>
              <a:rPr lang="fr-BE" i="1" dirty="0">
                <a:effectLst/>
                <a:latin typeface="Helvetica" pitchFamily="2" charset="0"/>
              </a:rPr>
              <a:t>d’elles et choisit la plus adéquate</a:t>
            </a:r>
            <a:endParaRPr lang="fr-BE" dirty="0">
              <a:effectLst/>
              <a:latin typeface="Helvetica" pitchFamily="2" charset="0"/>
            </a:endParaRPr>
          </a:p>
          <a:p>
            <a:endParaRPr lang="fr-BE" dirty="0">
              <a:effectLst/>
              <a:latin typeface="Helvetica" pitchFamily="2" charset="0"/>
            </a:endParaRPr>
          </a:p>
          <a:p>
            <a:r>
              <a:rPr lang="fr-BE" i="1" dirty="0">
                <a:effectLst/>
                <a:latin typeface="Helvetica" pitchFamily="2" charset="0"/>
              </a:rPr>
              <a:t>148 Le diagnostic est le processus par lequel le (futur) enseignant identifie la raison pour laquelle il a agi d’une certaine</a:t>
            </a:r>
            <a:endParaRPr lang="fr-BE" dirty="0">
              <a:effectLst/>
              <a:latin typeface="Helvetica" pitchFamily="2" charset="0"/>
            </a:endParaRPr>
          </a:p>
          <a:p>
            <a:r>
              <a:rPr lang="fr-BE" i="1" dirty="0">
                <a:effectLst/>
                <a:latin typeface="Helvetica" pitchFamily="2" charset="0"/>
              </a:rPr>
              <a:t>manière.</a:t>
            </a:r>
          </a:p>
          <a:p>
            <a:endParaRPr lang="fr-BE" dirty="0">
              <a:effectLst/>
              <a:latin typeface="Helvetica" pitchFamily="2" charset="0"/>
            </a:endParaRP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6</a:t>
            </a:fld>
            <a:endParaRPr lang="fr-BE"/>
          </a:p>
        </p:txBody>
      </p:sp>
    </p:spTree>
    <p:extLst>
      <p:ext uri="{BB962C8B-B14F-4D97-AF65-F5344CB8AC3E}">
        <p14:creationId xmlns:p14="http://schemas.microsoft.com/office/powerpoint/2010/main" val="277975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i="1" dirty="0">
                <a:effectLst/>
                <a:latin typeface="Helvetica" pitchFamily="2" charset="0"/>
              </a:rPr>
              <a:t>Par les processus « proposer une ou des alternatives » et « explorer une ou des alternatives », l’enseignant réfléchit</a:t>
            </a:r>
            <a:endParaRPr lang="fr-BE" dirty="0">
              <a:effectLst/>
              <a:latin typeface="Helvetica" pitchFamily="2" charset="0"/>
            </a:endParaRPr>
          </a:p>
          <a:p>
            <a:r>
              <a:rPr lang="fr-BE" i="1" dirty="0">
                <a:effectLst/>
                <a:latin typeface="Helvetica" pitchFamily="2" charset="0"/>
              </a:rPr>
              <a:t>aux éléments de sa pratique qu’ils pourraient modifier et améliorer. La différence entre ces deux processus réside dans le</a:t>
            </a:r>
            <a:endParaRPr lang="fr-BE" dirty="0">
              <a:effectLst/>
              <a:latin typeface="Helvetica" pitchFamily="2" charset="0"/>
            </a:endParaRPr>
          </a:p>
          <a:p>
            <a:r>
              <a:rPr lang="fr-BE" i="1" dirty="0">
                <a:effectLst/>
                <a:latin typeface="Helvetica" pitchFamily="2" charset="0"/>
              </a:rPr>
              <a:t>fait que le deuxième va plus loin : en plus de proposer une ou des alternatives à sa pratique, l’enseignant évalue chacune</a:t>
            </a:r>
            <a:endParaRPr lang="fr-BE" dirty="0">
              <a:effectLst/>
              <a:latin typeface="Helvetica" pitchFamily="2" charset="0"/>
            </a:endParaRPr>
          </a:p>
          <a:p>
            <a:r>
              <a:rPr lang="fr-BE" i="1" dirty="0">
                <a:effectLst/>
                <a:latin typeface="Helvetica" pitchFamily="2" charset="0"/>
              </a:rPr>
              <a:t>d’elles et choisit la plus adéquate</a:t>
            </a:r>
            <a:endParaRPr lang="fr-BE" dirty="0">
              <a:effectLst/>
              <a:latin typeface="Helvetica" pitchFamily="2" charset="0"/>
            </a:endParaRPr>
          </a:p>
          <a:p>
            <a:endParaRPr lang="fr-BE" i="1" dirty="0">
              <a:effectLst/>
              <a:latin typeface="Helvetica" pitchFamily="2" charset="0"/>
            </a:endParaRPr>
          </a:p>
          <a:p>
            <a:r>
              <a:rPr lang="fr-BE" i="1" dirty="0">
                <a:effectLst/>
                <a:latin typeface="Helvetica" pitchFamily="2" charset="0"/>
              </a:rPr>
              <a:t>La théorisation « concerne l’explicitation d’un savoir tacite (</a:t>
            </a:r>
            <a:r>
              <a:rPr lang="fr-BE" i="1" dirty="0" err="1">
                <a:effectLst/>
                <a:latin typeface="Helvetica" pitchFamily="2" charset="0"/>
              </a:rPr>
              <a:t>Hensler</a:t>
            </a:r>
            <a:r>
              <a:rPr lang="fr-BE" i="1" dirty="0">
                <a:effectLst/>
                <a:latin typeface="Helvetica" pitchFamily="2" charset="0"/>
              </a:rPr>
              <a:t> et al., 2001) et la formulation de règles, de</a:t>
            </a:r>
            <a:endParaRPr lang="fr-BE" dirty="0">
              <a:effectLst/>
              <a:latin typeface="Helvetica" pitchFamily="2" charset="0"/>
            </a:endParaRPr>
          </a:p>
          <a:p>
            <a:r>
              <a:rPr lang="fr-BE" i="1" dirty="0">
                <a:effectLst/>
                <a:latin typeface="Helvetica" pitchFamily="2" charset="0"/>
              </a:rPr>
              <a:t>théories personnelles, de recommandations, de savoirs de la profession, etc. tirés de l’expérience et permettant une</a:t>
            </a:r>
            <a:endParaRPr lang="fr-BE" dirty="0">
              <a:effectLst/>
              <a:latin typeface="Helvetica" pitchFamily="2" charset="0"/>
            </a:endParaRPr>
          </a:p>
          <a:p>
            <a:r>
              <a:rPr lang="fr-BE" i="1" dirty="0">
                <a:effectLst/>
                <a:latin typeface="Helvetica" pitchFamily="2" charset="0"/>
              </a:rPr>
              <a:t>modification ultérieure de la pratique » (</a:t>
            </a:r>
            <a:r>
              <a:rPr lang="fr-BE" i="1" dirty="0" err="1">
                <a:effectLst/>
                <a:latin typeface="Helvetica" pitchFamily="2" charset="0"/>
              </a:rPr>
              <a:t>Derobertmasure</a:t>
            </a:r>
            <a:r>
              <a:rPr lang="fr-BE" i="1" dirty="0">
                <a:effectLst/>
                <a:latin typeface="Helvetica" pitchFamily="2" charset="0"/>
              </a:rPr>
              <a:t>, 2012, p. 72).</a:t>
            </a:r>
            <a:endParaRPr lang="fr-BE" dirty="0">
              <a:effectLst/>
              <a:latin typeface="Helvetica" pitchFamily="2" charset="0"/>
            </a:endParaRPr>
          </a:p>
          <a:p>
            <a:endParaRPr lang="fr-BE" dirty="0">
              <a:effectLst/>
              <a:latin typeface="Helvetica" pitchFamily="2" charset="0"/>
            </a:endParaRPr>
          </a:p>
          <a:p>
            <a:endParaRPr lang="fr-BE" dirty="0">
              <a:effectLst/>
              <a:latin typeface="Helvetica" pitchFamily="2" charset="0"/>
            </a:endParaRP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7</a:t>
            </a:fld>
            <a:endParaRPr lang="fr-BE"/>
          </a:p>
        </p:txBody>
      </p:sp>
    </p:spTree>
    <p:extLst>
      <p:ext uri="{BB962C8B-B14F-4D97-AF65-F5344CB8AC3E}">
        <p14:creationId xmlns:p14="http://schemas.microsoft.com/office/powerpoint/2010/main" val="52787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Testé et validé dans le champs de la simulation notamment dans les travaux de Dubois et </a:t>
            </a:r>
            <a:r>
              <a:rPr lang="fr-FR" err="1"/>
              <a:t>Dubrous</a:t>
            </a:r>
            <a:endParaRPr lang="fr-F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8</a:t>
            </a:fld>
            <a:endParaRPr lang="fr-BE"/>
          </a:p>
        </p:txBody>
      </p:sp>
    </p:spTree>
    <p:extLst>
      <p:ext uri="{BB962C8B-B14F-4D97-AF65-F5344CB8AC3E}">
        <p14:creationId xmlns:p14="http://schemas.microsoft.com/office/powerpoint/2010/main" val="420970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r>
              <a:rPr lang="fr-FR" sz="1800" dirty="0">
                <a:effectLst/>
                <a:latin typeface="Times New Roman" panose="02020603050405020304" pitchFamily="18" charset="0"/>
                <a:ea typeface="Times New Roman" panose="02020603050405020304" pitchFamily="18" charset="0"/>
              </a:rPr>
              <a:t>Attaché aux champs de l’apprentissage depuis de nombreuses années (</a:t>
            </a:r>
            <a:r>
              <a:rPr lang="fr-FR" sz="1800" dirty="0" err="1">
                <a:effectLst/>
                <a:latin typeface="Times New Roman" panose="02020603050405020304" pitchFamily="18" charset="0"/>
                <a:ea typeface="Times New Roman" panose="02020603050405020304" pitchFamily="18" charset="0"/>
              </a:rPr>
              <a:t>Bastiani</a:t>
            </a:r>
            <a:r>
              <a:rPr lang="fr-FR" sz="1800" dirty="0">
                <a:effectLst/>
                <a:latin typeface="Times New Roman" panose="02020603050405020304" pitchFamily="18" charset="0"/>
                <a:ea typeface="Times New Roman" panose="02020603050405020304" pitchFamily="18" charset="0"/>
              </a:rPr>
              <a:t>, 2020), le terme simulation à visée de formation a de nombreuses interprétations (Levin &amp; </a:t>
            </a:r>
            <a:r>
              <a:rPr lang="fr-FR" sz="1800" dirty="0" err="1">
                <a:effectLst/>
                <a:latin typeface="Times New Roman" panose="02020603050405020304" pitchFamily="18" charset="0"/>
                <a:ea typeface="Times New Roman" panose="02020603050405020304" pitchFamily="18" charset="0"/>
              </a:rPr>
              <a:t>Flavian</a:t>
            </a:r>
            <a:r>
              <a:rPr lang="fr-FR" sz="1800" dirty="0">
                <a:effectLst/>
                <a:latin typeface="Times New Roman" panose="02020603050405020304" pitchFamily="18" charset="0"/>
                <a:ea typeface="Times New Roman" panose="02020603050405020304" pitchFamily="18" charset="0"/>
              </a:rPr>
              <a:t>, 2019 ; </a:t>
            </a:r>
            <a:r>
              <a:rPr lang="fr-FR" sz="1800" dirty="0" err="1">
                <a:effectLst/>
                <a:latin typeface="Times New Roman" panose="02020603050405020304" pitchFamily="18" charset="0"/>
                <a:ea typeface="Times New Roman" panose="02020603050405020304" pitchFamily="18" charset="0"/>
              </a:rPr>
              <a:t>Oget</a:t>
            </a:r>
            <a:r>
              <a:rPr lang="fr-FR" sz="1800" dirty="0">
                <a:effectLst/>
                <a:latin typeface="Times New Roman" panose="02020603050405020304" pitchFamily="18" charset="0"/>
                <a:ea typeface="Times New Roman" panose="02020603050405020304" pitchFamily="18" charset="0"/>
              </a:rPr>
              <a:t> &amp; Audran, 2016) que </a:t>
            </a:r>
            <a:r>
              <a:rPr lang="fr-FR" sz="1800" dirty="0" err="1">
                <a:effectLst/>
                <a:latin typeface="Times New Roman" panose="02020603050405020304" pitchFamily="18" charset="0"/>
                <a:ea typeface="Times New Roman" panose="02020603050405020304" pitchFamily="18" charset="0"/>
              </a:rPr>
              <a:t>McGarr</a:t>
            </a:r>
            <a:r>
              <a:rPr lang="fr-FR" sz="1800" dirty="0">
                <a:effectLst/>
                <a:latin typeface="Times New Roman" panose="02020603050405020304" pitchFamily="18" charset="0"/>
                <a:ea typeface="Times New Roman" panose="02020603050405020304" pitchFamily="18" charset="0"/>
              </a:rPr>
              <a:t> (2015) recommande de spécifier ou à tout le moins de clarifier sémantiquement. </a:t>
            </a:r>
          </a:p>
          <a:p>
            <a:endParaRPr lang="fr-FR" sz="1800" dirty="0">
              <a:effectLst/>
              <a:latin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fr-FR" sz="1800" dirty="0">
                <a:effectLst/>
                <a:latin typeface="Times New Roman" panose="02020603050405020304" pitchFamily="18" charset="0"/>
                <a:ea typeface="Times New Roman" panose="02020603050405020304" pitchFamily="18" charset="0"/>
              </a:rPr>
              <a:t>la simulation peut ainsi être considérée comme un dispositif pédagogique de formation recréant certains aspects de la réalité professionnelle dans le but de développer des compétences et grâce auquel un apprenant peut interagir physiquement avant de poser une réflexion </a:t>
            </a:r>
            <a:r>
              <a:rPr lang="fr-FR" sz="1800" dirty="0">
                <a:effectLst/>
                <a:highlight>
                  <a:srgbClr val="FFFF00"/>
                </a:highlight>
                <a:latin typeface="Times New Roman" panose="02020603050405020304" pitchFamily="18" charset="0"/>
                <a:ea typeface="Times New Roman" panose="02020603050405020304" pitchFamily="18" charset="0"/>
              </a:rPr>
              <a:t>rétrospective</a:t>
            </a:r>
            <a:r>
              <a:rPr lang="fr-FR" sz="1800" dirty="0">
                <a:effectLst/>
                <a:latin typeface="Times New Roman" panose="02020603050405020304" pitchFamily="18" charset="0"/>
                <a:ea typeface="Times New Roman" panose="02020603050405020304" pitchFamily="18" charset="0"/>
              </a:rPr>
              <a:t> sur sa propre action.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BE" sz="1800" dirty="0">
                <a:solidFill>
                  <a:srgbClr val="000000"/>
                </a:solidFill>
                <a:effectLst/>
                <a:latin typeface="+mj-lt"/>
                <a:ea typeface="Times New Roman" panose="02020603050405020304" pitchFamily="18" charset="0"/>
                <a:cs typeface="Times" pitchFamily="2" charset="0"/>
              </a:rPr>
              <a:t>De plus en plus de travaux (par ex. Kaufman &amp; Irlande, 2019</a:t>
            </a:r>
            <a:r>
              <a:rPr lang="fr-BE" sz="1800" dirty="0">
                <a:solidFill>
                  <a:srgbClr val="000000"/>
                </a:solidFill>
                <a:effectLst/>
                <a:latin typeface="+mj-lt"/>
                <a:ea typeface="Times New Roman" panose="02020603050405020304" pitchFamily="18" charset="0"/>
              </a:rPr>
              <a:t> </a:t>
            </a:r>
            <a:r>
              <a:rPr lang="fr-BE" sz="1800" dirty="0">
                <a:solidFill>
                  <a:srgbClr val="000000"/>
                </a:solidFill>
                <a:effectLst/>
                <a:latin typeface="+mj-lt"/>
                <a:ea typeface="Times New Roman" panose="02020603050405020304" pitchFamily="18" charset="0"/>
                <a:cs typeface="Times" pitchFamily="2" charset="0"/>
              </a:rPr>
              <a:t>; De Coninck et al. 2019) soulignent les avantages des dispositifs de formation basés sur la simulation dans le champ de la formation au « savoir enseigner ».</a:t>
            </a:r>
            <a:endParaRPr lang="fr-FR" sz="1800" dirty="0">
              <a:latin typeface="+mj-lt"/>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fr-BE" sz="1800" dirty="0">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9</a:t>
            </a:fld>
            <a:endParaRPr lang="fr-BE"/>
          </a:p>
        </p:txBody>
      </p:sp>
    </p:spTree>
    <p:extLst>
      <p:ext uri="{BB962C8B-B14F-4D97-AF65-F5344CB8AC3E}">
        <p14:creationId xmlns:p14="http://schemas.microsoft.com/office/powerpoint/2010/main" val="294994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lgn="just">
              <a:buFont typeface="Wingdings" pitchFamily="2" charset="2"/>
              <a:buChar char="§"/>
            </a:pPr>
            <a:r>
              <a:rPr lang="fr-BE" sz="1200" dirty="0">
                <a:solidFill>
                  <a:schemeClr val="tx1"/>
                </a:solidFill>
                <a:latin typeface="+mj-lt"/>
                <a:ea typeface="Times New Roman" panose="02020603050405020304" pitchFamily="18" charset="0"/>
                <a:cs typeface="Times New Roman" panose="02020603050405020304" pitchFamily="18" charset="0"/>
              </a:rPr>
              <a:t>Le débriefing en simulation</a:t>
            </a:r>
            <a:r>
              <a:rPr lang="fr-BE" sz="1200" dirty="0">
                <a:solidFill>
                  <a:schemeClr val="tx1"/>
                </a:solidFill>
                <a:effectLst/>
                <a:latin typeface="+mj-lt"/>
                <a:ea typeface="Times New Roman" panose="02020603050405020304" pitchFamily="18" charset="0"/>
                <a:cs typeface="Times New Roman" panose="02020603050405020304" pitchFamily="18" charset="0"/>
              </a:rPr>
              <a:t> vise l’autoréflexion active de l’apprenant </a:t>
            </a:r>
            <a:r>
              <a:rPr lang="fr-FR" sz="1200" dirty="0">
                <a:solidFill>
                  <a:schemeClr val="tx1"/>
                </a:solidFill>
                <a:effectLst/>
                <a:latin typeface="+mj-lt"/>
                <a:ea typeface="Times New Roman" panose="02020603050405020304" pitchFamily="18" charset="0"/>
                <a:cs typeface="Times New Roman" panose="02020603050405020304" pitchFamily="18" charset="0"/>
              </a:rPr>
              <a:t>sur l’effet des actions posées en contexte de simulation dans le but d’améliorer ses performances futures. </a:t>
            </a:r>
          </a:p>
          <a:p>
            <a:pPr marL="342900" indent="-342900" algn="just">
              <a:buFont typeface="Wingdings" pitchFamily="2" charset="2"/>
              <a:buChar char="§"/>
            </a:pPr>
            <a:r>
              <a:rPr lang="fr-FR" sz="1200" dirty="0">
                <a:solidFill>
                  <a:schemeClr val="tx1"/>
                </a:solidFill>
                <a:effectLst/>
                <a:latin typeface="+mj-lt"/>
                <a:ea typeface="Times New Roman" panose="02020603050405020304" pitchFamily="18" charset="0"/>
              </a:rPr>
              <a:t>Il se tient dans le cadre </a:t>
            </a:r>
            <a:r>
              <a:rPr lang="fr-BE" sz="1200" dirty="0">
                <a:solidFill>
                  <a:schemeClr val="tx1"/>
                </a:solidFill>
                <a:effectLst/>
                <a:latin typeface="+mj-lt"/>
                <a:ea typeface="Times New Roman" panose="02020603050405020304" pitchFamily="18" charset="0"/>
                <a:cs typeface="Times New Roman" panose="02020603050405020304" pitchFamily="18" charset="0"/>
              </a:rPr>
              <a:t>d’échanges participatifs entre un ou des apprenants et un ou des formateurs.</a:t>
            </a:r>
            <a:r>
              <a:rPr lang="fr-BE" sz="1200" dirty="0">
                <a:solidFill>
                  <a:schemeClr val="tx1"/>
                </a:solidFill>
                <a:effectLst/>
                <a:latin typeface="+mj-lt"/>
                <a:ea typeface="Times New Roman" panose="02020603050405020304" pitchFamily="18" charset="0"/>
              </a:rPr>
              <a:t> </a:t>
            </a:r>
            <a:endParaRPr lang="fr-BE" sz="1200" dirty="0">
              <a:solidFill>
                <a:schemeClr val="tx1"/>
              </a:solidFill>
              <a:latin typeface="+mj-lt"/>
              <a:ea typeface="Times New Roman" panose="02020603050405020304" pitchFamily="18" charset="0"/>
              <a:cs typeface="Times New Roman" panose="02020603050405020304" pitchFamily="18" charset="0"/>
            </a:endParaRPr>
          </a:p>
          <a:p>
            <a:pPr marL="342900" indent="-342900" algn="just">
              <a:buFont typeface="Wingdings" pitchFamily="2" charset="2"/>
              <a:buChar char="§"/>
            </a:pPr>
            <a:r>
              <a:rPr lang="fr-FR" sz="1200" dirty="0">
                <a:solidFill>
                  <a:schemeClr val="tx1"/>
                </a:solidFill>
                <a:effectLst/>
                <a:latin typeface="+mj-lt"/>
                <a:ea typeface="Times New Roman" panose="02020603050405020304" pitchFamily="18" charset="0"/>
                <a:cs typeface="Times New Roman" panose="02020603050405020304" pitchFamily="18" charset="0"/>
              </a:rPr>
              <a:t>Le processus d’</a:t>
            </a:r>
            <a:r>
              <a:rPr lang="fr-FR" sz="1200" dirty="0">
                <a:solidFill>
                  <a:schemeClr val="tx1"/>
                </a:solidFill>
                <a:effectLst/>
                <a:latin typeface="+mj-lt"/>
                <a:ea typeface="Times New Roman" panose="02020603050405020304" pitchFamily="18" charset="0"/>
              </a:rPr>
              <a:t>analyse des actions est de nature réflexive et </a:t>
            </a:r>
            <a:r>
              <a:rPr lang="fr-FR" sz="1200" dirty="0">
                <a:solidFill>
                  <a:schemeClr val="tx1"/>
                </a:solidFill>
                <a:effectLst/>
                <a:latin typeface="+mj-lt"/>
                <a:ea typeface="Times New Roman" panose="02020603050405020304" pitchFamily="18" charset="0"/>
                <a:cs typeface="Times New Roman" panose="02020603050405020304" pitchFamily="18" charset="0"/>
              </a:rPr>
              <a:t>met en jeu des mécanismes de conscientisation, d’assimilation et d’accommodation dans un double mouvement de remise dans le contexte de l’action et de distance de l’action afin de lui donner un autre sens. </a:t>
            </a: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10</a:t>
            </a:fld>
            <a:endParaRPr lang="fr-BE"/>
          </a:p>
        </p:txBody>
      </p:sp>
    </p:spTree>
    <p:extLst>
      <p:ext uri="{BB962C8B-B14F-4D97-AF65-F5344CB8AC3E}">
        <p14:creationId xmlns:p14="http://schemas.microsoft.com/office/powerpoint/2010/main" val="313474914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re créactifs">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249236" y="1674587"/>
            <a:ext cx="1778000" cy="612775"/>
          </a:xfrm>
          <a:prstGeom prst="rect">
            <a:avLst/>
          </a:prstGeom>
          <a:noFill/>
          <a:ln w="9525">
            <a:noFill/>
            <a:miter lim="800000"/>
            <a:headEnd/>
            <a:tailEnd/>
          </a:ln>
        </p:spPr>
      </p:pic>
      <p:sp>
        <p:nvSpPr>
          <p:cNvPr id="3" name="Sous-titre 2"/>
          <p:cNvSpPr>
            <a:spLocks noGrp="1"/>
          </p:cNvSpPr>
          <p:nvPr>
            <p:ph type="subTitle" idx="1"/>
          </p:nvPr>
        </p:nvSpPr>
        <p:spPr>
          <a:xfrm>
            <a:off x="2181225" y="393555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6AB0D8"/>
                </a:solidFill>
                <a:effectLst/>
                <a:uLnTx/>
                <a:uFillTx/>
                <a:latin typeface="Tenor Sans" panose="02000000000000000000" pitchFamily="2" charset="0"/>
                <a:ea typeface="Tenor Sans" panose="02000000000000000000" pitchFamily="2"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a:t>Modifiez le style des sous-titres du masque</a:t>
            </a:r>
            <a:endParaRPr lang="en-US" noProof="0" dirty="0"/>
          </a:p>
        </p:txBody>
      </p:sp>
      <p:sp>
        <p:nvSpPr>
          <p:cNvPr id="15" name="Titre 14"/>
          <p:cNvSpPr>
            <a:spLocks noGrp="1"/>
          </p:cNvSpPr>
          <p:nvPr>
            <p:ph type="title"/>
          </p:nvPr>
        </p:nvSpPr>
        <p:spPr>
          <a:xfrm>
            <a:off x="2181225" y="2619518"/>
            <a:ext cx="6829425" cy="1306512"/>
          </a:xfrm>
        </p:spPr>
        <p:txBody>
          <a:bodyPr>
            <a:noAutofit/>
          </a:bodyPr>
          <a:lstStyle>
            <a:lvl1pPr>
              <a:defRPr kumimoji="0" lang="fr-BE" sz="5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Times New Roman" pitchFamily="18" charset="0"/>
              </a:defRPr>
            </a:lvl1pPr>
          </a:lstStyle>
          <a:p>
            <a:pPr lvl="0"/>
            <a:r>
              <a:rPr lang="fr-FR" noProof="0"/>
              <a:t>Modifiez le style du titre</a:t>
            </a:r>
            <a:endParaRPr lang="en-US" noProof="0" dirty="0"/>
          </a:p>
        </p:txBody>
      </p:sp>
      <p:sp>
        <p:nvSpPr>
          <p:cNvPr id="16" name="Espace réservé du texte 15"/>
          <p:cNvSpPr>
            <a:spLocks noGrp="1"/>
          </p:cNvSpPr>
          <p:nvPr>
            <p:ph type="body" sz="quarter" idx="10"/>
          </p:nvPr>
        </p:nvSpPr>
        <p:spPr>
          <a:xfrm>
            <a:off x="2181225" y="5154755"/>
            <a:ext cx="6781800" cy="457200"/>
          </a:xfrm>
        </p:spPr>
        <p:txBody>
          <a:bodyPr/>
          <a:lstStyle>
            <a:lvl1pPr>
              <a:buNone/>
              <a:defRPr sz="2000"/>
            </a:lvl1pPr>
          </a:lstStyle>
          <a:p>
            <a:pPr lvl="0"/>
            <a:r>
              <a:rPr lang="fr-FR" noProof="0"/>
              <a:t>Cliquez pour modifier les styles du texte du masque</a:t>
            </a:r>
          </a:p>
        </p:txBody>
      </p:sp>
      <p:sp>
        <p:nvSpPr>
          <p:cNvPr id="18" name="Espace réservé du texte 17"/>
          <p:cNvSpPr>
            <a:spLocks noGrp="1"/>
          </p:cNvSpPr>
          <p:nvPr>
            <p:ph type="body" sz="quarter" idx="11"/>
          </p:nvPr>
        </p:nvSpPr>
        <p:spPr>
          <a:xfrm>
            <a:off x="2181225" y="4745180"/>
            <a:ext cx="6791325" cy="409575"/>
          </a:xfrm>
        </p:spPr>
        <p:txBody>
          <a:bodyPr>
            <a:noAutofit/>
          </a:bodyPr>
          <a:lstStyle>
            <a:lvl1pPr>
              <a:buNone/>
              <a:defRPr sz="2800"/>
            </a:lvl1pPr>
          </a:lstStyle>
          <a:p>
            <a:pPr lvl="0"/>
            <a:r>
              <a:rPr lang="fr-FR" noProof="0"/>
              <a:t>Cliquez pour modifier les styles du texte du masque</a:t>
            </a:r>
          </a:p>
        </p:txBody>
      </p:sp>
      <p:pic>
        <p:nvPicPr>
          <p:cNvPr id="4" name="Image 3" descr="Une image contenant texte&#10;&#10;Description générée automatiquement">
            <a:extLst>
              <a:ext uri="{FF2B5EF4-FFF2-40B4-BE49-F238E27FC236}">
                <a16:creationId xmlns:a16="http://schemas.microsoft.com/office/drawing/2014/main" id="{3D431B15-C48E-413F-8674-CB733B59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58538" y="-42227"/>
            <a:ext cx="5202371" cy="2804403"/>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0F9CAF7F-EC6F-429C-BA70-3AE10E6E7A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56042" y="5981314"/>
            <a:ext cx="1777999" cy="594190"/>
          </a:xfrm>
          <a:prstGeom prst="rect">
            <a:avLst/>
          </a:prstGeom>
        </p:spPr>
      </p:pic>
      <p:pic>
        <p:nvPicPr>
          <p:cNvPr id="9" name="Image 8">
            <a:extLst>
              <a:ext uri="{FF2B5EF4-FFF2-40B4-BE49-F238E27FC236}">
                <a16:creationId xmlns:a16="http://schemas.microsoft.com/office/drawing/2014/main" id="{CE1538D9-01A2-4C70-957A-97DC80BD87C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9237" y="769938"/>
            <a:ext cx="1777999" cy="960217"/>
          </a:xfrm>
          <a:prstGeom prst="rect">
            <a:avLst/>
          </a:prstGeom>
        </p:spPr>
      </p:pic>
      <p:pic>
        <p:nvPicPr>
          <p:cNvPr id="12" name="Image 11">
            <a:extLst>
              <a:ext uri="{FF2B5EF4-FFF2-40B4-BE49-F238E27FC236}">
                <a16:creationId xmlns:a16="http://schemas.microsoft.com/office/drawing/2014/main" id="{2DB04390-4C7D-4DEC-9352-91664637FFA8}"/>
              </a:ext>
            </a:extLst>
          </p:cNvPr>
          <p:cNvPicPr>
            <a:picLocks noChangeAspect="1"/>
          </p:cNvPicPr>
          <p:nvPr userDrawn="1"/>
        </p:nvPicPr>
        <p:blipFill>
          <a:blip r:embed="rId7"/>
          <a:stretch>
            <a:fillRect/>
          </a:stretch>
        </p:blipFill>
        <p:spPr>
          <a:xfrm>
            <a:off x="4679211" y="5981314"/>
            <a:ext cx="1791439" cy="594190"/>
          </a:xfrm>
          <a:prstGeom prst="rect">
            <a:avLst/>
          </a:prstGeom>
        </p:spPr>
      </p:pic>
      <p:pic>
        <p:nvPicPr>
          <p:cNvPr id="17" name="Image 16">
            <a:extLst>
              <a:ext uri="{FF2B5EF4-FFF2-40B4-BE49-F238E27FC236}">
                <a16:creationId xmlns:a16="http://schemas.microsoft.com/office/drawing/2014/main" id="{C0CA5623-F497-4016-94AC-01C501F1B46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107507" y="5781162"/>
            <a:ext cx="1791438" cy="99449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Rectangle 8">
            <a:extLst>
              <a:ext uri="{FF2B5EF4-FFF2-40B4-BE49-F238E27FC236}">
                <a16:creationId xmlns:a16="http://schemas.microsoft.com/office/drawing/2014/main" id="{655B4E2E-5F4E-4921-BCAA-25492522AA67}"/>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5A9E6A84-4E8D-421F-8866-F3F176B03723}"/>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7A1CF931-0C7B-4512-B419-907DA428B833}"/>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63F8C2D3-A183-47FE-B23F-11FF355BDF13}"/>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12D616E6-1165-49B5-B545-6A826E15717D}"/>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Rectangle 8">
            <a:extLst>
              <a:ext uri="{FF2B5EF4-FFF2-40B4-BE49-F238E27FC236}">
                <a16:creationId xmlns:a16="http://schemas.microsoft.com/office/drawing/2014/main" id="{6D855D09-6FD3-4A17-9766-B7E3052E69F8}"/>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6D67E704-A2E8-485B-8A72-640E80875994}"/>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7EAB7FBE-A57B-49A4-92E9-3B36298DBED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F358E5EA-AF22-4B13-9179-A7FBB90ED578}"/>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8E1743EE-13FA-493F-AEE7-9E25330D081B}"/>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r>
              <a:rPr lang="en-GB"/>
              <a:t>Duvivier, Derobertmasure, Demeuse    |   INAS</a:t>
            </a:r>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‹N°›</a:t>
            </a:fld>
            <a:endParaRPr lang="en-GB"/>
          </a:p>
        </p:txBody>
      </p:sp>
    </p:spTree>
    <p:extLst>
      <p:ext uri="{BB962C8B-B14F-4D97-AF65-F5344CB8AC3E}">
        <p14:creationId xmlns:p14="http://schemas.microsoft.com/office/powerpoint/2010/main" val="167965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E379A4-AE0E-4A6F-B19A-D182795C6972}"/>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82F56DA2-2C8B-4DF3-951D-03F4F42CF21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B3B3B3"/>
              </a:buClr>
              <a:buFont typeface="Wingdings" pitchFamily="2" charset="2"/>
              <a:buChar char="§"/>
              <a:defRPr sz="1600">
                <a:latin typeface="Tenor Sans" panose="02000000000000000000" pitchFamily="2"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1" name="Titre 10"/>
          <p:cNvSpPr>
            <a:spLocks noGrp="1"/>
          </p:cNvSpPr>
          <p:nvPr>
            <p:ph type="title"/>
          </p:nvPr>
        </p:nvSpPr>
        <p:spPr/>
        <p:txBody>
          <a:bodyPr/>
          <a:lstStyle>
            <a:lvl1pPr>
              <a:defRPr>
                <a:solidFill>
                  <a:srgbClr val="263E65"/>
                </a:solidFill>
              </a:defRPr>
            </a:lvl1pPr>
          </a:lstStyle>
          <a:p>
            <a:r>
              <a:rPr lang="fr-FR" noProof="0"/>
              <a:t>Modifiez le style du titre</a:t>
            </a:r>
            <a:endParaRPr lang="en-US" noProof="0"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en-US" noProof="0" smtClean="0"/>
              <a:pPr>
                <a:defRPr/>
              </a:pPr>
              <a:t>‹N°›</a:t>
            </a:fld>
            <a:endParaRPr lang="en-US" noProof="0"/>
          </a:p>
        </p:txBody>
      </p:sp>
      <p:sp>
        <p:nvSpPr>
          <p:cNvPr id="7" name="Espace réservé du pied de page 13"/>
          <p:cNvSpPr>
            <a:spLocks noGrp="1"/>
          </p:cNvSpPr>
          <p:nvPr>
            <p:ph type="ftr" sz="quarter" idx="11"/>
          </p:nvPr>
        </p:nvSpPr>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Arial" pitchFamily="34" charset="0"/>
              </a:defRPr>
            </a:lvl1pPr>
          </a:lstStyle>
          <a:p>
            <a:pPr lvl="0"/>
            <a:r>
              <a:rPr lang="fr-FR"/>
              <a:t>Modifiez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969696"/>
              </a:buClr>
              <a:buFont typeface="Wingdings" pitchFamily="2" charset="2"/>
              <a:buChar char="§"/>
              <a:defRPr sz="1600">
                <a:latin typeface="Tenor Sans" panose="02000000000000000000" pitchFamily="2"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4" name="Espace réservé du texte 13"/>
          <p:cNvSpPr>
            <a:spLocks noGrp="1"/>
          </p:cNvSpPr>
          <p:nvPr>
            <p:ph type="body" sz="quarter" idx="12"/>
          </p:nvPr>
        </p:nvSpPr>
        <p:spPr>
          <a:xfrm>
            <a:off x="114300" y="285750"/>
            <a:ext cx="2028825" cy="6057900"/>
          </a:xfrm>
        </p:spPr>
        <p:txBody>
          <a:bodyPr/>
          <a:lstStyle>
            <a:lvl2pPr marL="0" indent="0" algn="l">
              <a:buNone/>
              <a:defRPr sz="1300" b="1" cap="small" baseline="0">
                <a:solidFill>
                  <a:srgbClr val="6AB0D8"/>
                </a:solidFill>
                <a:latin typeface="Tenor Sans" panose="02000000000000000000" pitchFamily="2" charset="0"/>
              </a:defRPr>
            </a:lvl2pPr>
            <a:lvl3pPr marL="0" indent="0">
              <a:buClr>
                <a:srgbClr val="969696"/>
              </a:buClr>
              <a:buFontTx/>
              <a:buNone/>
              <a:defRPr sz="1300" cap="small">
                <a:solidFill>
                  <a:srgbClr val="969696"/>
                </a:solidFill>
                <a:latin typeface="Tenor Sans" panose="02000000000000000000" pitchFamily="2" charset="0"/>
              </a:defRPr>
            </a:lvl3pPr>
            <a:lvl4pPr marL="180975" indent="-180975">
              <a:buFont typeface="Wingdings" pitchFamily="2" charset="2"/>
              <a:buChar char="§"/>
              <a:defRPr sz="1300" b="1" cap="small">
                <a:solidFill>
                  <a:srgbClr val="6AB0D8"/>
                </a:solidFill>
                <a:latin typeface="Tenor Sans" panose="02000000000000000000" pitchFamily="2" charset="0"/>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Tenor Sans" panose="02000000000000000000" pitchFamily="2" charset="0"/>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9" name="Rectangle 8">
            <a:extLst>
              <a:ext uri="{FF2B5EF4-FFF2-40B4-BE49-F238E27FC236}">
                <a16:creationId xmlns:a16="http://schemas.microsoft.com/office/drawing/2014/main" id="{A8E8E1A8-01D3-4264-AD19-6A289813AE16}"/>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Rectangle 9">
            <a:extLst>
              <a:ext uri="{FF2B5EF4-FFF2-40B4-BE49-F238E27FC236}">
                <a16:creationId xmlns:a16="http://schemas.microsoft.com/office/drawing/2014/main" id="{79C0919B-60FB-4C7F-A4F1-1A25704B2E07}"/>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1" name="ZoneTexte 10">
            <a:extLst>
              <a:ext uri="{FF2B5EF4-FFF2-40B4-BE49-F238E27FC236}">
                <a16:creationId xmlns:a16="http://schemas.microsoft.com/office/drawing/2014/main" id="{205CF604-5857-40A6-BA91-78FF338B5B5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12" name="Espace réservé du numéro de diapositive 7">
            <a:extLst>
              <a:ext uri="{FF2B5EF4-FFF2-40B4-BE49-F238E27FC236}">
                <a16:creationId xmlns:a16="http://schemas.microsoft.com/office/drawing/2014/main" id="{059703E5-1986-42C2-A0A3-A8FFF21FA20F}"/>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3" name="Espace réservé du pied de page 13">
            <a:extLst>
              <a:ext uri="{FF2B5EF4-FFF2-40B4-BE49-F238E27FC236}">
                <a16:creationId xmlns:a16="http://schemas.microsoft.com/office/drawing/2014/main" id="{FD21A925-D87B-411D-9980-82A620D7473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sp>
        <p:nvSpPr>
          <p:cNvPr id="11" name="Titre 10"/>
          <p:cNvSpPr>
            <a:spLocks noGrp="1"/>
          </p:cNvSpPr>
          <p:nvPr>
            <p:ph type="title"/>
          </p:nvPr>
        </p:nvSpPr>
        <p:spPr>
          <a:xfrm>
            <a:off x="457200" y="274638"/>
            <a:ext cx="8229600" cy="1143000"/>
          </a:xfrm>
        </p:spPr>
        <p:txBody>
          <a:bodyPr/>
          <a:lstStyle>
            <a:lvl1pPr>
              <a:defRPr>
                <a:solidFill>
                  <a:srgbClr val="263E65"/>
                </a:solidFill>
              </a:defRPr>
            </a:lvl1pPr>
          </a:lstStyle>
          <a:p>
            <a:r>
              <a:rPr lang="fr-FR"/>
              <a:t>Modifiez le style du titre</a:t>
            </a:r>
            <a:endParaRPr lang="fr-BE" dirty="0"/>
          </a:p>
        </p:txBody>
      </p:sp>
      <p:sp>
        <p:nvSpPr>
          <p:cNvPr id="9" name="Espace réservé du contenu 2">
            <a:extLst>
              <a:ext uri="{FF2B5EF4-FFF2-40B4-BE49-F238E27FC236}">
                <a16:creationId xmlns:a16="http://schemas.microsoft.com/office/drawing/2014/main" id="{741F3A0E-1B6B-446F-B678-992003A2E33B}"/>
              </a:ext>
            </a:extLst>
          </p:cNvPr>
          <p:cNvSpPr>
            <a:spLocks noGrp="1"/>
          </p:cNvSpPr>
          <p:nvPr>
            <p:ph idx="18"/>
          </p:nvPr>
        </p:nvSpPr>
        <p:spPr>
          <a:xfrm>
            <a:off x="457200" y="1600200"/>
            <a:ext cx="8229600" cy="4525963"/>
          </a:xfrm>
        </p:spPr>
        <p:txBody>
          <a:bodyPr/>
          <a:lstStyle>
            <a:lvl1pPr>
              <a:buFontTx/>
              <a:buNone/>
              <a:defRPr kumimoji="0" lang="fr-FR" sz="3200" b="0" i="0" u="none" strike="noStrike" kern="1200" cap="none" normalizeH="0" baseline="0" dirty="0" smtClean="0">
                <a:ln>
                  <a:noFill/>
                </a:ln>
                <a:solidFill>
                  <a:srgbClr val="8EBF8C"/>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anose="05000000000000000000"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B3B3B3"/>
              </a:buClr>
              <a:buFont typeface="Wingdings" pitchFamily="2" charset="2"/>
              <a:buChar char="§"/>
              <a:defRPr sz="1600">
                <a:latin typeface="Tenor Sans" panose="02000000000000000000" pitchFamily="2"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12" name="Rectangle 11">
            <a:extLst>
              <a:ext uri="{FF2B5EF4-FFF2-40B4-BE49-F238E27FC236}">
                <a16:creationId xmlns:a16="http://schemas.microsoft.com/office/drawing/2014/main" id="{14812E3E-48C6-40BC-B483-ACF0853662B2}"/>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Rectangle 12">
            <a:extLst>
              <a:ext uri="{FF2B5EF4-FFF2-40B4-BE49-F238E27FC236}">
                <a16:creationId xmlns:a16="http://schemas.microsoft.com/office/drawing/2014/main" id="{D5BBD9F6-A098-4EC1-B9EB-A48F2C048366}"/>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4" name="ZoneTexte 13">
            <a:extLst>
              <a:ext uri="{FF2B5EF4-FFF2-40B4-BE49-F238E27FC236}">
                <a16:creationId xmlns:a16="http://schemas.microsoft.com/office/drawing/2014/main" id="{137A8AEF-BFD9-4254-9738-119394823B52}"/>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15" name="Espace réservé du numéro de diapositive 7">
            <a:extLst>
              <a:ext uri="{FF2B5EF4-FFF2-40B4-BE49-F238E27FC236}">
                <a16:creationId xmlns:a16="http://schemas.microsoft.com/office/drawing/2014/main" id="{9DFAFB92-691D-4E32-AA6A-1A92FC3BCD21}"/>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6" name="Espace réservé du pied de page 13">
            <a:extLst>
              <a:ext uri="{FF2B5EF4-FFF2-40B4-BE49-F238E27FC236}">
                <a16:creationId xmlns:a16="http://schemas.microsoft.com/office/drawing/2014/main" id="{84A5724B-D3E0-41BE-85B0-8CC59C500B4D}"/>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sp>
        <p:nvSpPr>
          <p:cNvPr id="9" name="Espace réservé du contenu 2">
            <a:extLst>
              <a:ext uri="{FF2B5EF4-FFF2-40B4-BE49-F238E27FC236}">
                <a16:creationId xmlns:a16="http://schemas.microsoft.com/office/drawing/2014/main" id="{A329F2A1-DA5A-483E-AF93-7D5F5C02AE7A}"/>
              </a:ext>
            </a:extLst>
          </p:cNvPr>
          <p:cNvSpPr>
            <a:spLocks noGrp="1"/>
          </p:cNvSpPr>
          <p:nvPr>
            <p:ph idx="15"/>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Tenor Sans" panose="02000000000000000000" pitchFamily="2" charset="0"/>
                <a:ea typeface="Tenor Sans" panose="02000000000000000000" pitchFamily="2" charset="0"/>
                <a:cs typeface="Times New Roman" pitchFamily="18" charset="0"/>
              </a:defRPr>
            </a:lvl1pPr>
            <a:lvl2pPr marL="180975" indent="-180975">
              <a:buClr>
                <a:srgbClr val="263E65"/>
              </a:buClr>
              <a:buFont typeface="Wingdings" pitchFamily="2" charset="2"/>
              <a:buChar cha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marL="447675" indent="-180975">
              <a:buClr>
                <a:srgbClr val="8EBF8C"/>
              </a:buClr>
              <a:buFont typeface="Wingdings" pitchFamily="2" charset="2"/>
              <a:buChar cha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marL="714375" indent="-180975">
              <a:buClr>
                <a:srgbClr val="6AB0D8"/>
              </a:buClr>
              <a:buFont typeface="Wingdings" pitchFamily="2" charset="2"/>
              <a:buChar char="§"/>
              <a:defRPr sz="1800">
                <a:latin typeface="Tenor Sans" panose="02000000000000000000" pitchFamily="2" charset="0"/>
              </a:defRPr>
            </a:lvl4pPr>
            <a:lvl5pPr marL="990600" indent="-171450">
              <a:buClr>
                <a:srgbClr val="969696"/>
              </a:buClr>
              <a:buFont typeface="Wingdings" pitchFamily="2" charset="2"/>
              <a:buChar char="§"/>
              <a:defRPr sz="1600">
                <a:latin typeface="Tenor Sans" panose="02000000000000000000" pitchFamily="2" charset="0"/>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rgbClr val="263E65"/>
                </a:solidFill>
                <a:effectLst/>
                <a:uLnTx/>
                <a:uFillTx/>
                <a:latin typeface="Tenor Sans" panose="02000000000000000000" pitchFamily="2" charset="0"/>
                <a:ea typeface="Tenor Sans" panose="02000000000000000000" pitchFamily="2" charset="0"/>
                <a:cs typeface="Arial" pitchFamily="34" charset="0"/>
              </a:defRPr>
            </a:lvl1pPr>
          </a:lstStyle>
          <a:p>
            <a:pPr lvl="0"/>
            <a:r>
              <a:rPr lang="fr-FR"/>
              <a:t>Modifiez le style du titre</a:t>
            </a:r>
            <a:endParaRPr lang="fr-BE" dirty="0"/>
          </a:p>
        </p:txBody>
      </p:sp>
      <p:sp>
        <p:nvSpPr>
          <p:cNvPr id="13" name="Espace réservé pour une image  12"/>
          <p:cNvSpPr>
            <a:spLocks noGrp="1"/>
          </p:cNvSpPr>
          <p:nvPr>
            <p:ph type="pic" sz="quarter" idx="12"/>
          </p:nvPr>
        </p:nvSpPr>
        <p:spPr>
          <a:xfrm>
            <a:off x="1" y="76200"/>
            <a:ext cx="2227496" cy="6515100"/>
          </a:xfrm>
        </p:spPr>
        <p:txBody>
          <a:bodyPr/>
          <a:lstStyle/>
          <a:p>
            <a:pPr lvl="0"/>
            <a:r>
              <a:rPr lang="fr-FR" noProof="0"/>
              <a:t>Cliquez sur l'icône pour ajouter une image</a:t>
            </a:r>
            <a:endParaRPr lang="fr-BE" noProof="0"/>
          </a:p>
        </p:txBody>
      </p:sp>
      <p:sp>
        <p:nvSpPr>
          <p:cNvPr id="10" name="Rectangle 9">
            <a:extLst>
              <a:ext uri="{FF2B5EF4-FFF2-40B4-BE49-F238E27FC236}">
                <a16:creationId xmlns:a16="http://schemas.microsoft.com/office/drawing/2014/main" id="{FBD7E6CC-6A68-4717-9A3D-111BBC0CF7F7}"/>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83701E62-3198-4431-A906-C842C6F0DC74}"/>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2" name="ZoneTexte 11">
            <a:extLst>
              <a:ext uri="{FF2B5EF4-FFF2-40B4-BE49-F238E27FC236}">
                <a16:creationId xmlns:a16="http://schemas.microsoft.com/office/drawing/2014/main" id="{E0AD8AA0-FFD6-47E6-A55E-DCE12060A7D5}"/>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14" name="Espace réservé du numéro de diapositive 7">
            <a:extLst>
              <a:ext uri="{FF2B5EF4-FFF2-40B4-BE49-F238E27FC236}">
                <a16:creationId xmlns:a16="http://schemas.microsoft.com/office/drawing/2014/main" id="{104A7BA8-DD25-4CD9-A812-7399DE14381B}"/>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5" name="Espace réservé du pied de page 13">
            <a:extLst>
              <a:ext uri="{FF2B5EF4-FFF2-40B4-BE49-F238E27FC236}">
                <a16:creationId xmlns:a16="http://schemas.microsoft.com/office/drawing/2014/main" id="{5A5C2A56-10CB-418A-965D-28F19BA8720B}"/>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lvl1pPr>
              <a:defRPr>
                <a:solidFill>
                  <a:srgbClr val="263E65"/>
                </a:solidFill>
              </a:defRPr>
            </a:lvl1pPr>
          </a:lstStyle>
          <a:p>
            <a:r>
              <a:rPr lang="fr-FR"/>
              <a:t>Modifiez le style du titre</a:t>
            </a:r>
            <a:endParaRPr lang="fr-BE" dirty="0"/>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9" name="Rectangle 8">
            <a:extLst>
              <a:ext uri="{FF2B5EF4-FFF2-40B4-BE49-F238E27FC236}">
                <a16:creationId xmlns:a16="http://schemas.microsoft.com/office/drawing/2014/main" id="{EB878AD7-A4E6-481A-82B1-D4011335E395}"/>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34F26FBE-6F3B-4431-80AB-6D98C01972D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2" name="ZoneTexte 11">
            <a:extLst>
              <a:ext uri="{FF2B5EF4-FFF2-40B4-BE49-F238E27FC236}">
                <a16:creationId xmlns:a16="http://schemas.microsoft.com/office/drawing/2014/main" id="{81D73910-AA62-45EF-B914-19961954BC12}"/>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13" name="Espace réservé du numéro de diapositive 7">
            <a:extLst>
              <a:ext uri="{FF2B5EF4-FFF2-40B4-BE49-F238E27FC236}">
                <a16:creationId xmlns:a16="http://schemas.microsoft.com/office/drawing/2014/main" id="{E388F336-1D73-4FE5-A124-CD9AE4DCACC4}"/>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4" name="Espace réservé du pied de page 13">
            <a:extLst>
              <a:ext uri="{FF2B5EF4-FFF2-40B4-BE49-F238E27FC236}">
                <a16:creationId xmlns:a16="http://schemas.microsoft.com/office/drawing/2014/main" id="{DEC58914-50DF-4BF5-A286-7D73E71D2331}"/>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63E65"/>
                </a:solidFill>
              </a:defRPr>
            </a:lvl1pPr>
          </a:lstStyle>
          <a:p>
            <a:r>
              <a:rPr lang="fr-FR"/>
              <a:t>Modifiez le style du titre</a:t>
            </a:r>
            <a:endParaRPr lang="fr-BE"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18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2pPr>
            <a:lvl3pPr>
              <a:defRPr kumimoji="0" lang="fr-FR" sz="1800" b="0" i="0" u="none" strike="noStrike" kern="1200" cap="none" normalizeH="0" baseline="0" dirty="0" smtClean="0">
                <a:ln>
                  <a:noFill/>
                </a:ln>
                <a:solidFill>
                  <a:schemeClr val="tx1"/>
                </a:solidFill>
                <a:effectLst/>
                <a:latin typeface="Tenor Sans" panose="02000000000000000000" pitchFamily="2" charset="0"/>
                <a:ea typeface="Tenor Sans" panose="02000000000000000000" pitchFamily="2" charset="0"/>
                <a:cs typeface="Arial" pitchFamily="34" charset="0"/>
              </a:defRPr>
            </a:lvl3pPr>
            <a:lvl4pPr>
              <a:defRPr lang="fr-FR" sz="1800" kern="1200" dirty="0" smtClean="0">
                <a:solidFill>
                  <a:schemeClr val="tx1"/>
                </a:solidFill>
                <a:latin typeface="Tenor Sans" panose="02000000000000000000" pitchFamily="2" charset="0"/>
                <a:ea typeface="+mn-ea"/>
                <a:cs typeface="+mn-cs"/>
              </a:defRPr>
            </a:lvl4pPr>
            <a:lvl5pPr>
              <a:defRPr lang="fr-BE" sz="1600" kern="1200" dirty="0" smtClean="0">
                <a:solidFill>
                  <a:schemeClr val="tx1"/>
                </a:solidFill>
                <a:latin typeface="Tenor Sans" panose="02000000000000000000" pitchFamily="2" charset="0"/>
                <a:ea typeface="+mn-ea"/>
                <a:cs typeface="+mn-cs"/>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11" name="Rectangle 10">
            <a:extLst>
              <a:ext uri="{FF2B5EF4-FFF2-40B4-BE49-F238E27FC236}">
                <a16:creationId xmlns:a16="http://schemas.microsoft.com/office/drawing/2014/main" id="{6B868E2C-5D34-430B-837D-D1C56349C61D}"/>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Rectangle 11">
            <a:extLst>
              <a:ext uri="{FF2B5EF4-FFF2-40B4-BE49-F238E27FC236}">
                <a16:creationId xmlns:a16="http://schemas.microsoft.com/office/drawing/2014/main" id="{D4BF8332-5C75-4043-A58D-FB77B9504370}"/>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3" name="ZoneTexte 12">
            <a:extLst>
              <a:ext uri="{FF2B5EF4-FFF2-40B4-BE49-F238E27FC236}">
                <a16:creationId xmlns:a16="http://schemas.microsoft.com/office/drawing/2014/main" id="{6E014584-E0FE-4BC2-BC68-667678DFE19C}"/>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14" name="Espace réservé du numéro de diapositive 7">
            <a:extLst>
              <a:ext uri="{FF2B5EF4-FFF2-40B4-BE49-F238E27FC236}">
                <a16:creationId xmlns:a16="http://schemas.microsoft.com/office/drawing/2014/main" id="{A9EF54D3-45EC-4C1E-A105-5D54BD9B3696}"/>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5" name="Espace réservé du pied de page 13">
            <a:extLst>
              <a:ext uri="{FF2B5EF4-FFF2-40B4-BE49-F238E27FC236}">
                <a16:creationId xmlns:a16="http://schemas.microsoft.com/office/drawing/2014/main" id="{6B361943-CDB2-43B3-9813-6A213957FF4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263E65"/>
                </a:solidFill>
              </a:defRPr>
            </a:lvl1pPr>
          </a:lstStyle>
          <a:p>
            <a:r>
              <a:rPr lang="fr-FR"/>
              <a:t>Modifiez le style du titre</a:t>
            </a:r>
            <a:endParaRPr lang="fr-BE" dirty="0"/>
          </a:p>
        </p:txBody>
      </p:sp>
      <p:sp>
        <p:nvSpPr>
          <p:cNvPr id="7" name="Rectangle 6">
            <a:extLst>
              <a:ext uri="{FF2B5EF4-FFF2-40B4-BE49-F238E27FC236}">
                <a16:creationId xmlns:a16="http://schemas.microsoft.com/office/drawing/2014/main" id="{0AAFD24D-5E58-456E-98A5-DD91831A9643}"/>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7">
            <a:extLst>
              <a:ext uri="{FF2B5EF4-FFF2-40B4-BE49-F238E27FC236}">
                <a16:creationId xmlns:a16="http://schemas.microsoft.com/office/drawing/2014/main" id="{550B57EA-DE7B-4653-B07C-24299A8CED3B}"/>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9" name="ZoneTexte 8">
            <a:extLst>
              <a:ext uri="{FF2B5EF4-FFF2-40B4-BE49-F238E27FC236}">
                <a16:creationId xmlns:a16="http://schemas.microsoft.com/office/drawing/2014/main" id="{166A488A-1538-4ECF-8489-49D12CAC7E09}"/>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10" name="Espace réservé du numéro de diapositive 7">
            <a:extLst>
              <a:ext uri="{FF2B5EF4-FFF2-40B4-BE49-F238E27FC236}">
                <a16:creationId xmlns:a16="http://schemas.microsoft.com/office/drawing/2014/main" id="{2658DEEE-0347-444D-BC4A-AA4F5FA70B74}"/>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1" name="Espace réservé du pied de page 13">
            <a:extLst>
              <a:ext uri="{FF2B5EF4-FFF2-40B4-BE49-F238E27FC236}">
                <a16:creationId xmlns:a16="http://schemas.microsoft.com/office/drawing/2014/main" id="{66E493C3-9505-4722-86CD-DD7BF69EC1E0}"/>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48F9D3-D867-4BF1-BF58-5DECF357BFAA}"/>
              </a:ext>
            </a:extLst>
          </p:cNvPr>
          <p:cNvSpPr/>
          <p:nvPr userDrawn="1"/>
        </p:nvSpPr>
        <p:spPr>
          <a:xfrm>
            <a:off x="3" y="6580189"/>
            <a:ext cx="2228850" cy="276224"/>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Rectangle 6">
            <a:extLst>
              <a:ext uri="{FF2B5EF4-FFF2-40B4-BE49-F238E27FC236}">
                <a16:creationId xmlns:a16="http://schemas.microsoft.com/office/drawing/2014/main" id="{1275883F-A07A-4B56-BB33-379CC88D1957}"/>
              </a:ext>
            </a:extLst>
          </p:cNvPr>
          <p:cNvSpPr/>
          <p:nvPr userDrawn="1"/>
        </p:nvSpPr>
        <p:spPr>
          <a:xfrm>
            <a:off x="2228851" y="6580188"/>
            <a:ext cx="6915149" cy="276228"/>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8" name="ZoneTexte 7">
            <a:extLst>
              <a:ext uri="{FF2B5EF4-FFF2-40B4-BE49-F238E27FC236}">
                <a16:creationId xmlns:a16="http://schemas.microsoft.com/office/drawing/2014/main" id="{B16A147D-D7FF-4101-A5B3-77A5120E9B28}"/>
              </a:ext>
            </a:extLst>
          </p:cNvPr>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en-US" sz="1600" b="1" noProof="0">
                <a:solidFill>
                  <a:srgbClr val="263E65"/>
                </a:solidFill>
                <a:latin typeface="Arial" pitchFamily="34" charset="0"/>
                <a:cs typeface="Arial" pitchFamily="34" charset="0"/>
              </a:rPr>
              <a:t>Université de Mons</a:t>
            </a:r>
          </a:p>
        </p:txBody>
      </p:sp>
      <p:sp>
        <p:nvSpPr>
          <p:cNvPr id="9" name="Espace réservé du numéro de diapositive 7">
            <a:extLst>
              <a:ext uri="{FF2B5EF4-FFF2-40B4-BE49-F238E27FC236}">
                <a16:creationId xmlns:a16="http://schemas.microsoft.com/office/drawing/2014/main" id="{3F7AD50D-2D46-49AA-A919-60C970C61623}"/>
              </a:ext>
            </a:extLst>
          </p:cNvPr>
          <p:cNvSpPr>
            <a:spLocks noGrp="1"/>
          </p:cNvSpPr>
          <p:nvPr>
            <p:ph type="sldNum" sz="quarter" idx="10"/>
          </p:nvPr>
        </p:nvSpPr>
        <p:spPr>
          <a:xfrm>
            <a:off x="8629650" y="6580188"/>
            <a:ext cx="514350" cy="277812"/>
          </a:xfrm>
        </p:spPr>
        <p:txBody>
          <a:bodyPr/>
          <a:lstStyle>
            <a:lvl1pPr>
              <a:defRPr/>
            </a:lvl1pPr>
          </a:lstStyle>
          <a:p>
            <a:pPr>
              <a:defRPr/>
            </a:pPr>
            <a:fld id="{E84D0D07-BA6C-4CE2-85E1-215477AE30BF}" type="slidenum">
              <a:rPr lang="en-US" noProof="0" smtClean="0"/>
              <a:pPr>
                <a:defRPr/>
              </a:pPr>
              <a:t>‹N°›</a:t>
            </a:fld>
            <a:endParaRPr lang="en-US" noProof="0"/>
          </a:p>
        </p:txBody>
      </p:sp>
      <p:sp>
        <p:nvSpPr>
          <p:cNvPr id="10" name="Espace réservé du pied de page 13">
            <a:extLst>
              <a:ext uri="{FF2B5EF4-FFF2-40B4-BE49-F238E27FC236}">
                <a16:creationId xmlns:a16="http://schemas.microsoft.com/office/drawing/2014/main" id="{10DF5F24-ABB4-49A2-B4FD-F1E1137D5194}"/>
              </a:ext>
            </a:extLst>
          </p:cNvPr>
          <p:cNvSpPr>
            <a:spLocks noGrp="1"/>
          </p:cNvSpPr>
          <p:nvPr>
            <p:ph type="ftr" sz="quarter" idx="11"/>
          </p:nvPr>
        </p:nvSpPr>
        <p:spPr>
          <a:xfrm>
            <a:off x="2228850" y="6581775"/>
            <a:ext cx="6400800" cy="276225"/>
          </a:xfrm>
        </p:spPr>
        <p:txBody>
          <a:bodyPr/>
          <a:lstStyle>
            <a:lvl1pPr>
              <a:defRPr/>
            </a:lvl1pPr>
          </a:lstStyle>
          <a:p>
            <a:pPr>
              <a:defRPr/>
            </a:pPr>
            <a:r>
              <a:rPr lang="en-US" noProof="0" dirty="0"/>
              <a:t>Duvivier, Derobertmasure, Demeuse    |   INAS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0" dirty="0" err="1"/>
              <a:t>Cliquez</a:t>
            </a:r>
            <a:r>
              <a:rPr lang="en-US" noProof="0" dirty="0"/>
              <a:t> pour modifier le style du </a:t>
            </a:r>
            <a:r>
              <a:rPr lang="en-US" noProof="0" dirty="0" err="1"/>
              <a:t>titre</a:t>
            </a:r>
            <a:endParaRPr lang="en-US" noProof="0"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noProof="0" dirty="0" err="1"/>
              <a:t>Cliquez</a:t>
            </a:r>
            <a:r>
              <a:rPr lang="en-US" noProof="0" dirty="0"/>
              <a:t> pour modifier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p:txBody>
      </p:sp>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Tenor Sans" panose="02000000000000000000" pitchFamily="2" charset="0"/>
                <a:cs typeface="+mn-cs"/>
              </a:defRPr>
            </a:lvl1pPr>
          </a:lstStyle>
          <a:p>
            <a:pPr>
              <a:defRPr/>
            </a:pPr>
            <a:r>
              <a:rPr lang="en-US" dirty="0"/>
              <a:t>Duvivier, Derobertmasure, Demeuse    |   INAS</a:t>
            </a:r>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Tenor Sans" panose="02000000000000000000" pitchFamily="2" charset="0"/>
                <a:cs typeface="+mn-cs"/>
              </a:defRPr>
            </a:lvl1pPr>
          </a:lstStyle>
          <a:p>
            <a:pPr>
              <a:defRPr/>
            </a:pPr>
            <a:fld id="{B2788E00-F875-4D77-9ED4-63F826220AA2}" type="slidenum">
              <a:rPr lang="en-US" smtClean="0"/>
              <a:pPr>
                <a:defRPr/>
              </a:pPr>
              <a:t>‹N°›</a:t>
            </a:fld>
            <a:endParaRPr lang="en-US"/>
          </a:p>
        </p:txBody>
      </p:sp>
      <p:sp>
        <p:nvSpPr>
          <p:cNvPr id="2" name="Rectangle 1">
            <a:extLst>
              <a:ext uri="{FF2B5EF4-FFF2-40B4-BE49-F238E27FC236}">
                <a16:creationId xmlns:a16="http://schemas.microsoft.com/office/drawing/2014/main" id="{196BE58E-95BE-45B9-90D2-EA70CAB23DAA}"/>
              </a:ext>
            </a:extLst>
          </p:cNvPr>
          <p:cNvSpPr/>
          <p:nvPr userDrawn="1"/>
        </p:nvSpPr>
        <p:spPr>
          <a:xfrm>
            <a:off x="1" y="1"/>
            <a:ext cx="2228850" cy="77788"/>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8">
            <a:extLst>
              <a:ext uri="{FF2B5EF4-FFF2-40B4-BE49-F238E27FC236}">
                <a16:creationId xmlns:a16="http://schemas.microsoft.com/office/drawing/2014/main" id="{942419E1-6C2F-450E-8F0B-050F544099E2}"/>
              </a:ext>
            </a:extLst>
          </p:cNvPr>
          <p:cNvSpPr/>
          <p:nvPr userDrawn="1"/>
        </p:nvSpPr>
        <p:spPr>
          <a:xfrm>
            <a:off x="2228849" y="0"/>
            <a:ext cx="6915149" cy="77789"/>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
        <p:nvSpPr>
          <p:cNvPr id="10" name="Rectangle 9">
            <a:extLst>
              <a:ext uri="{FF2B5EF4-FFF2-40B4-BE49-F238E27FC236}">
                <a16:creationId xmlns:a16="http://schemas.microsoft.com/office/drawing/2014/main" id="{E9B623EA-77E5-4ACC-88A2-F0EDE85E1A0B}"/>
              </a:ext>
            </a:extLst>
          </p:cNvPr>
          <p:cNvSpPr/>
          <p:nvPr userDrawn="1"/>
        </p:nvSpPr>
        <p:spPr>
          <a:xfrm>
            <a:off x="-1" y="6780212"/>
            <a:ext cx="2228850" cy="77788"/>
          </a:xfrm>
          <a:prstGeom prst="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Rectangle 10">
            <a:extLst>
              <a:ext uri="{FF2B5EF4-FFF2-40B4-BE49-F238E27FC236}">
                <a16:creationId xmlns:a16="http://schemas.microsoft.com/office/drawing/2014/main" id="{54486959-5AF5-4EBF-A8B0-6AE9F54D6045}"/>
              </a:ext>
            </a:extLst>
          </p:cNvPr>
          <p:cNvSpPr/>
          <p:nvPr userDrawn="1"/>
        </p:nvSpPr>
        <p:spPr>
          <a:xfrm>
            <a:off x="2228847" y="6780211"/>
            <a:ext cx="6915149" cy="77789"/>
          </a:xfrm>
          <a:prstGeom prst="rect">
            <a:avLst/>
          </a:prstGeom>
          <a:solidFill>
            <a:srgbClr val="6AB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6AB0D8"/>
              </a:solidFill>
            </a:endParaRPr>
          </a:p>
        </p:txBody>
      </p:sp>
    </p:spTree>
  </p:cSld>
  <p:clrMap bg1="lt1" tx1="dk1" bg2="lt2" tx2="dk2" accent1="accent1" accent2="accent2" accent3="accent3" accent4="accent4" accent5="accent5" accent6="accent6" hlink="hlink" folHlink="folHlink"/>
  <p:sldLayoutIdLst>
    <p:sldLayoutId id="2147483691"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dt="0"/>
  <p:txStyles>
    <p:titleStyle>
      <a:lvl1pPr algn="ctr" rtl="0" eaLnBrk="1" fontAlgn="base" hangingPunct="1">
        <a:spcBef>
          <a:spcPct val="0"/>
        </a:spcBef>
        <a:spcAft>
          <a:spcPct val="0"/>
        </a:spcAft>
        <a:defRPr lang="fr-BE" sz="4400" b="1" kern="1200" dirty="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p:titleStyle>
    <p:bodyStyle>
      <a:lvl1pPr marL="0" indent="0" algn="l" rtl="0" eaLnBrk="1" fontAlgn="base" hangingPunct="1">
        <a:spcBef>
          <a:spcPct val="20000"/>
        </a:spcBef>
        <a:spcAft>
          <a:spcPct val="0"/>
        </a:spcAft>
        <a:buFont typeface="Arial" charset="0"/>
        <a:buNone/>
        <a:defRPr lang="fr-FR" sz="3200" kern="1200" dirty="0">
          <a:solidFill>
            <a:srgbClr val="8EBF8C"/>
          </a:solidFill>
          <a:latin typeface="Tenor Sans" panose="02000000000000000000" pitchFamily="2"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lang="fr-FR" sz="2400" kern="1200" dirty="0">
          <a:solidFill>
            <a:schemeClr val="tx1"/>
          </a:solidFill>
          <a:latin typeface="Tenor Sans" panose="02000000000000000000" pitchFamily="2"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lang="fr-FR" sz="2000" kern="1200" dirty="0">
          <a:solidFill>
            <a:schemeClr val="tx1"/>
          </a:solidFill>
          <a:latin typeface="Tenor Sans" panose="02000000000000000000" pitchFamily="2"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lang="fr-BE" sz="2000" kern="1200" dirty="0">
          <a:solidFill>
            <a:schemeClr val="tx1"/>
          </a:solidFill>
          <a:latin typeface="Tenor Sans" panose="02000000000000000000" pitchFamily="2" charset="0"/>
          <a:ea typeface="+mn-ea"/>
          <a:cs typeface="Arial" charset="0"/>
        </a:defRPr>
      </a:lvl4pPr>
      <a:lvl5pPr marL="2057400" indent="-228600" algn="l" rtl="0" eaLnBrk="1" fontAlgn="base" hangingPunct="1">
        <a:spcBef>
          <a:spcPct val="20000"/>
        </a:spcBef>
        <a:spcAft>
          <a:spcPct val="0"/>
        </a:spcAft>
        <a:buFont typeface="Arial" charset="0"/>
        <a:buChar char="»"/>
        <a:defRPr lang="fr-BE" kern="1200" dirty="0">
          <a:solidFill>
            <a:schemeClr val="tx1"/>
          </a:solidFill>
          <a:latin typeface="Tenor Sans" panose="02000000000000000000" pitchFamily="2" charset="0"/>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diagramData" Target="../diagrams/data2.xml"/><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11" Type="http://schemas.microsoft.com/office/2007/relationships/diagramDrawing" Target="../diagrams/drawing2.xml"/><Relationship Id="rId5" Type="http://schemas.openxmlformats.org/officeDocument/2006/relationships/image" Target="../media/image17.png"/><Relationship Id="rId10" Type="http://schemas.openxmlformats.org/officeDocument/2006/relationships/diagramColors" Target="../diagrams/colors2.xml"/><Relationship Id="rId4" Type="http://schemas.openxmlformats.org/officeDocument/2006/relationships/image" Target="../media/image16.svg"/><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0.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9.pn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9.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2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ous-titre 1"/>
          <p:cNvSpPr>
            <a:spLocks noGrp="1"/>
          </p:cNvSpPr>
          <p:nvPr>
            <p:ph type="subTitle" idx="1"/>
          </p:nvPr>
        </p:nvSpPr>
        <p:spPr bwMode="auto">
          <a:xfrm>
            <a:off x="1343025" y="5262563"/>
            <a:ext cx="9222921" cy="649016"/>
          </a:xfrm>
        </p:spPr>
        <p:txBody>
          <a:bodyPr wrap="square" numCol="1" anchor="t" anchorCtr="0" compatLnSpc="1">
            <a:prstTxWarp prst="textNoShape">
              <a:avLst/>
            </a:prstTxWarp>
          </a:bodyPr>
          <a:lstStyle/>
          <a:p>
            <a:r>
              <a:rPr lang="en-US" sz="2000" dirty="0">
                <a:solidFill>
                  <a:srgbClr val="00B0F0"/>
                </a:solidFill>
              </a:rPr>
              <a:t>Valerie Duvivier; Antoine Derobertmasure, Marc Demeuse</a:t>
            </a:r>
            <a:endParaRPr lang="en-US" sz="2800" dirty="0"/>
          </a:p>
        </p:txBody>
      </p:sp>
      <p:sp>
        <p:nvSpPr>
          <p:cNvPr id="23555" name="Titre 2"/>
          <p:cNvSpPr>
            <a:spLocks noGrp="1"/>
          </p:cNvSpPr>
          <p:nvPr>
            <p:ph type="title"/>
          </p:nvPr>
        </p:nvSpPr>
        <p:spPr>
          <a:xfrm>
            <a:off x="625638" y="3261204"/>
            <a:ext cx="8195179" cy="979884"/>
          </a:xfrm>
        </p:spPr>
        <p:txBody>
          <a:bodyPr/>
          <a:lstStyle/>
          <a:p>
            <a:r>
              <a:rPr lang="fr-BE" sz="1800" u="sng" dirty="0">
                <a:solidFill>
                  <a:srgbClr val="00B0F0"/>
                </a:solidFill>
              </a:rPr>
              <a:t>ÉVALUER LES PROCESSUS RÉFLEXIFS AU MOMENT DU DÉBRIEFING POST-SIMULATION PAR L’EYETRACKING. </a:t>
            </a:r>
            <a:br>
              <a:rPr lang="fr-BE" sz="1800" u="sng" dirty="0"/>
            </a:br>
            <a:r>
              <a:rPr lang="fr-BE" sz="1800" b="0" dirty="0">
                <a:solidFill>
                  <a:schemeClr val="tx1"/>
                </a:solidFill>
              </a:rPr>
              <a:t>Articulation des points de vue subjectifs et objectifs de gestes professionnels d'enseignement chez les futurs enseignants du secondaire supérieur en Fédération Wallonie-Bruxelles</a:t>
            </a:r>
            <a:r>
              <a:rPr lang="fr-BE" sz="1800" b="0" dirty="0"/>
              <a:t>.</a:t>
            </a:r>
            <a:endParaRPr lang="en-US" sz="7200" b="0" dirty="0"/>
          </a:p>
        </p:txBody>
      </p:sp>
      <p:sp>
        <p:nvSpPr>
          <p:cNvPr id="2" name="ZoneTexte 1"/>
          <p:cNvSpPr txBox="1"/>
          <p:nvPr/>
        </p:nvSpPr>
        <p:spPr>
          <a:xfrm>
            <a:off x="1343025" y="1595437"/>
            <a:ext cx="1319213" cy="366713"/>
          </a:xfrm>
          <a:prstGeom prst="rect">
            <a:avLst/>
          </a:prstGeom>
        </p:spPr>
        <p:txBody>
          <a:bodyPr vert="horz" wrap="square" lIns="68580" tIns="34290" rIns="68580" bIns="34290" rtlCol="0">
            <a:normAutofit lnSpcReduction="10000"/>
          </a:bodyPr>
          <a:lstStyle/>
          <a:p>
            <a:pPr marL="257175" indent="-257175" eaLnBrk="0" hangingPunct="0"/>
            <a:endParaRPr lang="fr-BE" sz="2100">
              <a:solidFill>
                <a:srgbClr val="808080"/>
              </a:solidFill>
              <a:latin typeface="Georgia" pitchFamily="18" charset="0"/>
              <a:ea typeface="Calibri" pitchFamily="34" charset="0"/>
              <a:cs typeface="Times New Roman" pitchFamily="18" charset="0"/>
            </a:endParaRPr>
          </a:p>
        </p:txBody>
      </p:sp>
      <p:sp>
        <p:nvSpPr>
          <p:cNvPr id="5" name="ZoneTexte 4">
            <a:extLst>
              <a:ext uri="{FF2B5EF4-FFF2-40B4-BE49-F238E27FC236}">
                <a16:creationId xmlns:a16="http://schemas.microsoft.com/office/drawing/2014/main" id="{CC252A42-9FB3-6886-4E90-58A478961F16}"/>
              </a:ext>
            </a:extLst>
          </p:cNvPr>
          <p:cNvSpPr txBox="1"/>
          <p:nvPr/>
        </p:nvSpPr>
        <p:spPr>
          <a:xfrm>
            <a:off x="751984" y="4824107"/>
            <a:ext cx="7942488" cy="369332"/>
          </a:xfrm>
          <a:prstGeom prst="rect">
            <a:avLst/>
          </a:prstGeom>
          <a:noFill/>
        </p:spPr>
        <p:txBody>
          <a:bodyPr wrap="square" rtlCol="0">
            <a:spAutoFit/>
          </a:bodyPr>
          <a:lstStyle/>
          <a:p>
            <a:pPr algn="ctr"/>
            <a:r>
              <a:rPr lang="fr-FR" dirty="0">
                <a:solidFill>
                  <a:srgbClr val="C00000"/>
                </a:solidFill>
              </a:rPr>
              <a:t>ADMEE Europe, Mercredi 5 avril 2023</a:t>
            </a:r>
          </a:p>
        </p:txBody>
      </p:sp>
      <p:sp>
        <p:nvSpPr>
          <p:cNvPr id="6" name="ZoneTexte 5">
            <a:extLst>
              <a:ext uri="{FF2B5EF4-FFF2-40B4-BE49-F238E27FC236}">
                <a16:creationId xmlns:a16="http://schemas.microsoft.com/office/drawing/2014/main" id="{1F29E5EC-F781-0A24-9940-3B309C5FFC6F}"/>
              </a:ext>
            </a:extLst>
          </p:cNvPr>
          <p:cNvSpPr txBox="1"/>
          <p:nvPr/>
        </p:nvSpPr>
        <p:spPr>
          <a:xfrm>
            <a:off x="3023508" y="2175837"/>
            <a:ext cx="4906736" cy="369332"/>
          </a:xfrm>
          <a:prstGeom prst="rect">
            <a:avLst/>
          </a:prstGeom>
          <a:solidFill>
            <a:schemeClr val="bg1"/>
          </a:solidFill>
        </p:spPr>
        <p:txBody>
          <a:bodyPr wrap="square" rtlCol="0">
            <a:spAutoFit/>
          </a:bodyPr>
          <a:lstStyle/>
          <a:p>
            <a:endParaRPr lang="fr-FR"/>
          </a:p>
        </p:txBody>
      </p:sp>
    </p:spTree>
    <p:extLst>
      <p:ext uri="{BB962C8B-B14F-4D97-AF65-F5344CB8AC3E}">
        <p14:creationId xmlns:p14="http://schemas.microsoft.com/office/powerpoint/2010/main" val="793482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C3ADD8E-0482-658D-E649-CC1DCFC2D662}"/>
              </a:ext>
            </a:extLst>
          </p:cNvPr>
          <p:cNvSpPr>
            <a:spLocks noGrp="1"/>
          </p:cNvSpPr>
          <p:nvPr>
            <p:ph type="sldNum" sz="quarter" idx="10"/>
          </p:nvPr>
        </p:nvSpPr>
        <p:spPr/>
        <p:txBody>
          <a:bodyPr/>
          <a:lstStyle/>
          <a:p>
            <a:pPr>
              <a:defRPr/>
            </a:pPr>
            <a:fld id="{E84D0D07-BA6C-4CE2-85E1-215477AE30BF}" type="slidenum">
              <a:rPr lang="en-US" noProof="0" smtClean="0"/>
              <a:pPr>
                <a:defRPr/>
              </a:pPr>
              <a:t>10</a:t>
            </a:fld>
            <a:endParaRPr lang="en-US" noProof="0"/>
          </a:p>
        </p:txBody>
      </p:sp>
      <p:sp>
        <p:nvSpPr>
          <p:cNvPr id="5" name="Espace réservé du pied de page 4">
            <a:extLst>
              <a:ext uri="{FF2B5EF4-FFF2-40B4-BE49-F238E27FC236}">
                <a16:creationId xmlns:a16="http://schemas.microsoft.com/office/drawing/2014/main" id="{0EE56A3E-B5BE-D800-4B4D-EB2598134FE7}"/>
              </a:ext>
            </a:extLst>
          </p:cNvPr>
          <p:cNvSpPr>
            <a:spLocks noGrp="1"/>
          </p:cNvSpPr>
          <p:nvPr>
            <p:ph type="ftr" sz="quarter" idx="11"/>
          </p:nvPr>
        </p:nvSpPr>
        <p:spPr/>
        <p:txBody>
          <a:bodyPr/>
          <a:lstStyle/>
          <a:p>
            <a:pPr>
              <a:defRPr/>
            </a:pPr>
            <a:r>
              <a:rPr lang="en-US" noProof="0" dirty="0"/>
              <a:t>Duvivier, Derobertmasure, Demeuse    |   INAS</a:t>
            </a:r>
          </a:p>
        </p:txBody>
      </p:sp>
      <p:sp>
        <p:nvSpPr>
          <p:cNvPr id="7" name="ZoneTexte 6">
            <a:extLst>
              <a:ext uri="{FF2B5EF4-FFF2-40B4-BE49-F238E27FC236}">
                <a16:creationId xmlns:a16="http://schemas.microsoft.com/office/drawing/2014/main" id="{925BC31D-D6C8-E1F4-EA78-6B831784920B}"/>
              </a:ext>
            </a:extLst>
          </p:cNvPr>
          <p:cNvSpPr txBox="1"/>
          <p:nvPr/>
        </p:nvSpPr>
        <p:spPr>
          <a:xfrm>
            <a:off x="760021" y="3045535"/>
            <a:ext cx="7505205" cy="2291938"/>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2" name="Rectangle : coins arrondis 11">
            <a:extLst>
              <a:ext uri="{FF2B5EF4-FFF2-40B4-BE49-F238E27FC236}">
                <a16:creationId xmlns:a16="http://schemas.microsoft.com/office/drawing/2014/main" id="{AD2AF64C-58B9-8A57-AE62-84E21D8DD559}"/>
              </a:ext>
            </a:extLst>
          </p:cNvPr>
          <p:cNvSpPr/>
          <p:nvPr/>
        </p:nvSpPr>
        <p:spPr>
          <a:xfrm>
            <a:off x="878774" y="2877330"/>
            <a:ext cx="2210415" cy="2867990"/>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a:solidFill>
                  <a:schemeClr val="tx1"/>
                </a:solidFill>
              </a:rPr>
              <a:t>préparer et à planifier l’action à mettre en œuvre au moment de la mise en situation (Dubois, 2017).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a:solidFill>
                  <a:schemeClr val="tx1"/>
                </a:solidFill>
              </a:rPr>
              <a:t> « </a:t>
            </a:r>
            <a:r>
              <a:rPr lang="fr-FR" sz="1100" i="1" dirty="0">
                <a:solidFill>
                  <a:schemeClr val="tx1"/>
                </a:solidFill>
              </a:rPr>
              <a:t>transmettre une meilleure compréhension de ce qui sera attendu</a:t>
            </a:r>
            <a:r>
              <a:rPr lang="fr-FR" sz="1100" dirty="0">
                <a:solidFill>
                  <a:schemeClr val="tx1"/>
                </a:solidFill>
              </a:rPr>
              <a:t> » (</a:t>
            </a:r>
            <a:r>
              <a:rPr lang="fr-FR" sz="1100" dirty="0" err="1">
                <a:solidFill>
                  <a:schemeClr val="tx1"/>
                </a:solidFill>
              </a:rPr>
              <a:t>Oriot</a:t>
            </a:r>
            <a:r>
              <a:rPr lang="fr-FR" sz="1100" dirty="0">
                <a:solidFill>
                  <a:schemeClr val="tx1"/>
                </a:solidFill>
              </a:rPr>
              <a:t> et </a:t>
            </a:r>
            <a:r>
              <a:rPr lang="fr-FR" sz="1100" dirty="0" err="1">
                <a:solidFill>
                  <a:schemeClr val="tx1"/>
                </a:solidFill>
              </a:rPr>
              <a:t>Alinier</a:t>
            </a:r>
            <a:r>
              <a:rPr lang="fr-FR" sz="1100" dirty="0">
                <a:solidFill>
                  <a:schemeClr val="tx1"/>
                </a:solidFill>
              </a:rPr>
              <a:t>, 2018, p.6) aux apprenants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a:solidFill>
                  <a:schemeClr val="tx1"/>
                </a:solidFill>
              </a:rPr>
              <a:t> engager la construction des connaissances nécessaires à la réalisation de la simulation (Dubois, 2017)</a:t>
            </a:r>
          </a:p>
        </p:txBody>
      </p:sp>
      <p:sp>
        <p:nvSpPr>
          <p:cNvPr id="13" name="Rectangle : coins arrondis 12">
            <a:extLst>
              <a:ext uri="{FF2B5EF4-FFF2-40B4-BE49-F238E27FC236}">
                <a16:creationId xmlns:a16="http://schemas.microsoft.com/office/drawing/2014/main" id="{C11B8B6B-CABD-2F21-E394-C08D1F14CD9D}"/>
              </a:ext>
            </a:extLst>
          </p:cNvPr>
          <p:cNvSpPr/>
          <p:nvPr/>
        </p:nvSpPr>
        <p:spPr>
          <a:xfrm>
            <a:off x="3619847" y="2843942"/>
            <a:ext cx="2210415" cy="2973264"/>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FR" sz="1100">
                <a:solidFill>
                  <a:schemeClr val="tx1"/>
                </a:solidFill>
              </a:rPr>
              <a:t>L’apprenant est immergé « </a:t>
            </a:r>
            <a:r>
              <a:rPr lang="fr-FR" sz="1100" i="1">
                <a:solidFill>
                  <a:schemeClr val="tx1"/>
                </a:solidFill>
              </a:rPr>
              <a:t>dans un environnement rempli d’indices visuels, auditifs et tactiles réalistes, nécessaires pour intégrer plusieurs ensembles de compétences tout en travaillant avec des collègues, du matériel et des fournitures identiques au monde réel</a:t>
            </a:r>
            <a:r>
              <a:rPr lang="fr-FR" sz="1100">
                <a:solidFill>
                  <a:schemeClr val="tx1"/>
                </a:solidFill>
              </a:rPr>
              <a:t> » afin de provoquer</a:t>
            </a:r>
            <a:r>
              <a:rPr lang="fr-FR" sz="1100" i="1">
                <a:solidFill>
                  <a:schemeClr val="tx1"/>
                </a:solidFill>
              </a:rPr>
              <a:t> « les mêmes réponses pendant la formation que celles qui seraient suscitées dans la réalité</a:t>
            </a:r>
            <a:r>
              <a:rPr lang="fr-FR" sz="1100">
                <a:solidFill>
                  <a:schemeClr val="tx1"/>
                </a:solidFill>
              </a:rPr>
              <a:t> » (Pour </a:t>
            </a:r>
            <a:r>
              <a:rPr lang="fr-FR" sz="1100" err="1">
                <a:solidFill>
                  <a:schemeClr val="tx1"/>
                </a:solidFill>
              </a:rPr>
              <a:t>Halamek</a:t>
            </a:r>
            <a:r>
              <a:rPr lang="fr-FR" sz="1100">
                <a:solidFill>
                  <a:schemeClr val="tx1"/>
                </a:solidFill>
              </a:rPr>
              <a:t> et al., 2019, p.153). </a:t>
            </a:r>
          </a:p>
        </p:txBody>
      </p:sp>
      <p:sp>
        <p:nvSpPr>
          <p:cNvPr id="14" name="Rectangle : coins arrondis 13">
            <a:extLst>
              <a:ext uri="{FF2B5EF4-FFF2-40B4-BE49-F238E27FC236}">
                <a16:creationId xmlns:a16="http://schemas.microsoft.com/office/drawing/2014/main" id="{D336F07C-B3CA-4250-9054-363BD66B0AEE}"/>
              </a:ext>
            </a:extLst>
          </p:cNvPr>
          <p:cNvSpPr/>
          <p:nvPr/>
        </p:nvSpPr>
        <p:spPr>
          <a:xfrm>
            <a:off x="6281325" y="2843942"/>
            <a:ext cx="2102654" cy="3030502"/>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BE" sz="1100">
                <a:solidFill>
                  <a:schemeClr val="tx1"/>
                </a:solidFill>
                <a:effectLst/>
                <a:latin typeface="+mj-lt"/>
                <a:ea typeface="Times New Roman" panose="02020603050405020304" pitchFamily="18" charset="0"/>
              </a:rPr>
              <a:t>Le débriefing PS vise la réflexion de l’apprenant </a:t>
            </a:r>
            <a:r>
              <a:rPr lang="fr-FR" sz="1100">
                <a:solidFill>
                  <a:schemeClr val="tx1"/>
                </a:solidFill>
                <a:effectLst/>
                <a:latin typeface="+mj-lt"/>
                <a:ea typeface="Times New Roman" panose="02020603050405020304" pitchFamily="18" charset="0"/>
              </a:rPr>
              <a:t>sur l’effet des actions posées en contexte de simulation (</a:t>
            </a:r>
            <a:r>
              <a:rPr lang="fr-FR" sz="1100">
                <a:solidFill>
                  <a:schemeClr val="tx1"/>
                </a:solidFill>
                <a:effectLst/>
                <a:latin typeface="+mj-lt"/>
                <a:ea typeface="Arial Unicode MS" panose="020B0604020202020204" pitchFamily="34" charset="-128"/>
                <a:cs typeface="Arial Unicode MS" panose="020B0604020202020204" pitchFamily="34" charset="-128"/>
              </a:rPr>
              <a:t>par ex. </a:t>
            </a:r>
            <a:r>
              <a:rPr lang="fr-FR" sz="1100" err="1">
                <a:solidFill>
                  <a:schemeClr val="tx1"/>
                </a:solidFill>
                <a:effectLst/>
                <a:latin typeface="+mj-lt"/>
                <a:ea typeface="Arial Unicode MS" panose="020B0604020202020204" pitchFamily="34" charset="-128"/>
                <a:cs typeface="Arial Unicode MS" panose="020B0604020202020204" pitchFamily="34" charset="-128"/>
              </a:rPr>
              <a:t>Fanning</a:t>
            </a:r>
            <a:r>
              <a:rPr lang="fr-FR" sz="1100">
                <a:solidFill>
                  <a:schemeClr val="tx1"/>
                </a:solidFill>
                <a:effectLst/>
                <a:latin typeface="+mj-lt"/>
                <a:ea typeface="Arial Unicode MS" panose="020B0604020202020204" pitchFamily="34" charset="-128"/>
                <a:cs typeface="Arial Unicode MS" panose="020B0604020202020204" pitchFamily="34" charset="-128"/>
              </a:rPr>
              <a:t> &amp; Gaba, 2007; Dubois, 2017; Sawyer et al. 2016) </a:t>
            </a:r>
            <a:r>
              <a:rPr lang="fr-FR" sz="1100">
                <a:solidFill>
                  <a:schemeClr val="tx1"/>
                </a:solidFill>
                <a:effectLst/>
                <a:latin typeface="+mj-lt"/>
                <a:ea typeface="Times New Roman" panose="02020603050405020304" pitchFamily="18" charset="0"/>
              </a:rPr>
              <a:t>dans le but </a:t>
            </a:r>
          </a:p>
          <a:p>
            <a:pPr lvl="0" algn="just"/>
            <a:r>
              <a:rPr lang="fr-FR" sz="1100">
                <a:solidFill>
                  <a:schemeClr val="tx1"/>
                </a:solidFill>
                <a:effectLst/>
                <a:latin typeface="+mj-lt"/>
                <a:ea typeface="Times New Roman" panose="02020603050405020304" pitchFamily="18" charset="0"/>
              </a:rPr>
              <a:t>d’améliorer </a:t>
            </a:r>
            <a:r>
              <a:rPr lang="fr-FR" sz="1100">
                <a:solidFill>
                  <a:schemeClr val="tx1"/>
                </a:solidFill>
                <a:latin typeface="+mj-lt"/>
                <a:ea typeface="Times New Roman" panose="02020603050405020304" pitchFamily="18" charset="0"/>
              </a:rPr>
              <a:t>l</a:t>
            </a:r>
            <a:r>
              <a:rPr lang="fr-FR" sz="1100">
                <a:solidFill>
                  <a:schemeClr val="tx1"/>
                </a:solidFill>
                <a:effectLst/>
                <a:latin typeface="+mj-lt"/>
                <a:ea typeface="Times New Roman" panose="02020603050405020304" pitchFamily="18" charset="0"/>
              </a:rPr>
              <a:t>es performances futures</a:t>
            </a:r>
            <a:endParaRPr lang="fr-FR" sz="1100">
              <a:solidFill>
                <a:schemeClr val="tx1"/>
              </a:solidFill>
            </a:endParaRPr>
          </a:p>
        </p:txBody>
      </p:sp>
      <p:sp>
        <p:nvSpPr>
          <p:cNvPr id="18" name="Flèche vers la droite 17">
            <a:extLst>
              <a:ext uri="{FF2B5EF4-FFF2-40B4-BE49-F238E27FC236}">
                <a16:creationId xmlns:a16="http://schemas.microsoft.com/office/drawing/2014/main" id="{89A09110-7456-3ACB-5FE6-5200F835EB63}"/>
              </a:ext>
            </a:extLst>
          </p:cNvPr>
          <p:cNvSpPr/>
          <p:nvPr/>
        </p:nvSpPr>
        <p:spPr>
          <a:xfrm>
            <a:off x="2864147" y="5473831"/>
            <a:ext cx="901148" cy="326368"/>
          </a:xfrm>
          <a:prstGeom prst="rightArrow">
            <a:avLst/>
          </a:prstGeom>
          <a:ln>
            <a:solidFill>
              <a:srgbClr val="263E6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19" name="Flèche vers la droite 18">
            <a:extLst>
              <a:ext uri="{FF2B5EF4-FFF2-40B4-BE49-F238E27FC236}">
                <a16:creationId xmlns:a16="http://schemas.microsoft.com/office/drawing/2014/main" id="{58C12758-CA19-5AB3-7FF1-170A8E976D8F}"/>
              </a:ext>
            </a:extLst>
          </p:cNvPr>
          <p:cNvSpPr/>
          <p:nvPr/>
        </p:nvSpPr>
        <p:spPr>
          <a:xfrm>
            <a:off x="5579632" y="5517175"/>
            <a:ext cx="901148" cy="326368"/>
          </a:xfrm>
          <a:prstGeom prst="rightArrow">
            <a:avLst/>
          </a:prstGeom>
          <a:ln>
            <a:solidFill>
              <a:srgbClr val="263E6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20" name="Rectangle : coins arrondis 19">
            <a:extLst>
              <a:ext uri="{FF2B5EF4-FFF2-40B4-BE49-F238E27FC236}">
                <a16:creationId xmlns:a16="http://schemas.microsoft.com/office/drawing/2014/main" id="{48C43A5D-C2BF-7F98-8F5F-78821C79D8FF}"/>
              </a:ext>
            </a:extLst>
          </p:cNvPr>
          <p:cNvSpPr/>
          <p:nvPr/>
        </p:nvSpPr>
        <p:spPr>
          <a:xfrm>
            <a:off x="1217150" y="2499673"/>
            <a:ext cx="1605998" cy="445066"/>
          </a:xfrm>
          <a:prstGeom prst="roundRect">
            <a:avLst/>
          </a:prstGeom>
          <a:solidFill>
            <a:srgbClr val="26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Briefing</a:t>
            </a:r>
          </a:p>
        </p:txBody>
      </p:sp>
      <p:sp>
        <p:nvSpPr>
          <p:cNvPr id="21" name="Rectangle : coins arrondis 20">
            <a:extLst>
              <a:ext uri="{FF2B5EF4-FFF2-40B4-BE49-F238E27FC236}">
                <a16:creationId xmlns:a16="http://schemas.microsoft.com/office/drawing/2014/main" id="{6605A3DE-F6F8-79D3-1AA8-90A630E9FC22}"/>
              </a:ext>
            </a:extLst>
          </p:cNvPr>
          <p:cNvSpPr/>
          <p:nvPr/>
        </p:nvSpPr>
        <p:spPr>
          <a:xfrm>
            <a:off x="3922055" y="2499673"/>
            <a:ext cx="1605998" cy="445066"/>
          </a:xfrm>
          <a:prstGeom prst="roundRect">
            <a:avLst/>
          </a:prstGeom>
          <a:solidFill>
            <a:srgbClr val="26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Simulation</a:t>
            </a:r>
          </a:p>
        </p:txBody>
      </p:sp>
      <p:sp>
        <p:nvSpPr>
          <p:cNvPr id="22" name="Rectangle : coins arrondis 21">
            <a:extLst>
              <a:ext uri="{FF2B5EF4-FFF2-40B4-BE49-F238E27FC236}">
                <a16:creationId xmlns:a16="http://schemas.microsoft.com/office/drawing/2014/main" id="{C167F5CE-2D57-2287-5D79-F7CDB22F7415}"/>
              </a:ext>
            </a:extLst>
          </p:cNvPr>
          <p:cNvSpPr/>
          <p:nvPr/>
        </p:nvSpPr>
        <p:spPr>
          <a:xfrm>
            <a:off x="6503335" y="2499673"/>
            <a:ext cx="1605998" cy="445066"/>
          </a:xfrm>
          <a:prstGeom prst="roundRect">
            <a:avLst/>
          </a:prstGeom>
          <a:solidFill>
            <a:srgbClr val="26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Débriefing post-simulation</a:t>
            </a:r>
          </a:p>
        </p:txBody>
      </p:sp>
      <p:sp>
        <p:nvSpPr>
          <p:cNvPr id="15" name="Arrow: Pentagon 8">
            <a:extLst>
              <a:ext uri="{FF2B5EF4-FFF2-40B4-BE49-F238E27FC236}">
                <a16:creationId xmlns:a16="http://schemas.microsoft.com/office/drawing/2014/main" id="{FABF39C1-D2A8-CE4E-EFB9-B33B57C0547C}"/>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7" name="Rectangle : coins arrondis 26">
            <a:extLst>
              <a:ext uri="{FF2B5EF4-FFF2-40B4-BE49-F238E27FC236}">
                <a16:creationId xmlns:a16="http://schemas.microsoft.com/office/drawing/2014/main" id="{3EFCE3AD-74C7-C815-323B-EDFD9AA32F07}"/>
              </a:ext>
            </a:extLst>
          </p:cNvPr>
          <p:cNvSpPr/>
          <p:nvPr/>
        </p:nvSpPr>
        <p:spPr>
          <a:xfrm>
            <a:off x="6016902" y="2391508"/>
            <a:ext cx="2550532" cy="3587658"/>
          </a:xfrm>
          <a:prstGeom prst="roundRect">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BC9FD0F5-7FAD-CB47-B745-944DC9A0AEC1}"/>
              </a:ext>
            </a:extLst>
          </p:cNvPr>
          <p:cNvSpPr txBox="1"/>
          <p:nvPr/>
        </p:nvSpPr>
        <p:spPr>
          <a:xfrm>
            <a:off x="5830262" y="6107006"/>
            <a:ext cx="3073895" cy="473181"/>
          </a:xfrm>
          <a:prstGeom prst="rect">
            <a:avLst/>
          </a:prstGeom>
        </p:spPr>
        <p:txBody>
          <a:bodyPr vert="horz" wrap="square" lIns="91440" tIns="45720" rIns="91440" bIns="45720" rtlCol="0">
            <a:normAutofit fontScale="92500" lnSpcReduction="10000"/>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a:ln>
                  <a:noFill/>
                </a:ln>
                <a:solidFill>
                  <a:srgbClr val="A80039"/>
                </a:solidFill>
                <a:effectLst/>
                <a:uLnTx/>
                <a:uFillTx/>
                <a:latin typeface="Calibri" pitchFamily="34" charset="0"/>
                <a:ea typeface="Calibri" pitchFamily="34" charset="0"/>
                <a:cs typeface="Times New Roman" pitchFamily="18" charset="0"/>
              </a:rPr>
              <a:t>Visée réflexive</a:t>
            </a:r>
          </a:p>
        </p:txBody>
      </p:sp>
      <p:sp>
        <p:nvSpPr>
          <p:cNvPr id="6" name="ZoneTexte 5">
            <a:extLst>
              <a:ext uri="{FF2B5EF4-FFF2-40B4-BE49-F238E27FC236}">
                <a16:creationId xmlns:a16="http://schemas.microsoft.com/office/drawing/2014/main" id="{CA508FBE-C3DA-D3B8-DEEE-D02739B424F9}"/>
              </a:ext>
            </a:extLst>
          </p:cNvPr>
          <p:cNvSpPr txBox="1"/>
          <p:nvPr/>
        </p:nvSpPr>
        <p:spPr>
          <a:xfrm>
            <a:off x="89941" y="104931"/>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28" name="TextBox 27">
            <a:extLst>
              <a:ext uri="{FF2B5EF4-FFF2-40B4-BE49-F238E27FC236}">
                <a16:creationId xmlns:a16="http://schemas.microsoft.com/office/drawing/2014/main" id="{9290A95D-D24A-E727-75F7-C790A77FC5A3}"/>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3" name="ZoneTexte 22">
            <a:extLst>
              <a:ext uri="{FF2B5EF4-FFF2-40B4-BE49-F238E27FC236}">
                <a16:creationId xmlns:a16="http://schemas.microsoft.com/office/drawing/2014/main" id="{BD00EA55-DECC-F089-B13B-545A48CE515E}"/>
              </a:ext>
            </a:extLst>
          </p:cNvPr>
          <p:cNvSpPr txBox="1"/>
          <p:nvPr/>
        </p:nvSpPr>
        <p:spPr>
          <a:xfrm>
            <a:off x="2223836" y="368126"/>
            <a:ext cx="6041390" cy="892552"/>
          </a:xfrm>
          <a:prstGeom prst="rect">
            <a:avLst/>
          </a:prstGeom>
          <a:noFill/>
        </p:spPr>
        <p:txBody>
          <a:bodyPr wrap="square">
            <a:spAutoFit/>
          </a:bodyPr>
          <a:lstStyle/>
          <a:p>
            <a:pPr marL="342900" indent="-342900" eaLnBrk="0" hangingPunct="0"/>
            <a:r>
              <a:rPr lang="fr-BE" sz="2500" b="1">
                <a:solidFill>
                  <a:schemeClr val="accent3"/>
                </a:solidFill>
                <a:latin typeface="+mj-lt"/>
              </a:rPr>
              <a:t>4. La simulation à visée de formation professionnelle</a:t>
            </a:r>
            <a:endParaRPr lang="fr-FR" sz="2500">
              <a:solidFill>
                <a:schemeClr val="accent3"/>
              </a:solidFill>
              <a:effectLst/>
              <a:latin typeface="+mj-lt"/>
              <a:ea typeface="Times New Roman" panose="02020603050405020304" pitchFamily="18" charset="0"/>
            </a:endParaRPr>
          </a:p>
        </p:txBody>
      </p:sp>
    </p:spTree>
    <p:extLst>
      <p:ext uri="{BB962C8B-B14F-4D97-AF65-F5344CB8AC3E}">
        <p14:creationId xmlns:p14="http://schemas.microsoft.com/office/powerpoint/2010/main" val="3503606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C3ADD8E-0482-658D-E649-CC1DCFC2D662}"/>
              </a:ext>
            </a:extLst>
          </p:cNvPr>
          <p:cNvSpPr>
            <a:spLocks noGrp="1"/>
          </p:cNvSpPr>
          <p:nvPr>
            <p:ph type="sldNum" sz="quarter" idx="10"/>
          </p:nvPr>
        </p:nvSpPr>
        <p:spPr/>
        <p:txBody>
          <a:bodyPr/>
          <a:lstStyle/>
          <a:p>
            <a:pPr>
              <a:defRPr/>
            </a:pPr>
            <a:fld id="{E84D0D07-BA6C-4CE2-85E1-215477AE30BF}" type="slidenum">
              <a:rPr lang="en-US" noProof="0" smtClean="0"/>
              <a:pPr>
                <a:defRPr/>
              </a:pPr>
              <a:t>11</a:t>
            </a:fld>
            <a:endParaRPr lang="en-US" noProof="0"/>
          </a:p>
        </p:txBody>
      </p:sp>
      <p:sp>
        <p:nvSpPr>
          <p:cNvPr id="5" name="Espace réservé du pied de page 4">
            <a:extLst>
              <a:ext uri="{FF2B5EF4-FFF2-40B4-BE49-F238E27FC236}">
                <a16:creationId xmlns:a16="http://schemas.microsoft.com/office/drawing/2014/main" id="{0EE56A3E-B5BE-D800-4B4D-EB2598134FE7}"/>
              </a:ext>
            </a:extLst>
          </p:cNvPr>
          <p:cNvSpPr>
            <a:spLocks noGrp="1"/>
          </p:cNvSpPr>
          <p:nvPr>
            <p:ph type="ftr" sz="quarter" idx="11"/>
          </p:nvPr>
        </p:nvSpPr>
        <p:spPr/>
        <p:txBody>
          <a:bodyPr/>
          <a:lstStyle/>
          <a:p>
            <a:pPr>
              <a:defRPr/>
            </a:pPr>
            <a:r>
              <a:rPr lang="en-US" noProof="0" dirty="0"/>
              <a:t>Duvivier, Derobertmasure, Demeuse    |   INAS</a:t>
            </a:r>
          </a:p>
        </p:txBody>
      </p:sp>
      <p:sp>
        <p:nvSpPr>
          <p:cNvPr id="7" name="ZoneTexte 6">
            <a:extLst>
              <a:ext uri="{FF2B5EF4-FFF2-40B4-BE49-F238E27FC236}">
                <a16:creationId xmlns:a16="http://schemas.microsoft.com/office/drawing/2014/main" id="{925BC31D-D6C8-E1F4-EA78-6B831784920B}"/>
              </a:ext>
            </a:extLst>
          </p:cNvPr>
          <p:cNvSpPr txBox="1"/>
          <p:nvPr/>
        </p:nvSpPr>
        <p:spPr>
          <a:xfrm>
            <a:off x="760021" y="3045535"/>
            <a:ext cx="7505205" cy="2291938"/>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2" name="Rectangle : coins arrondis 11">
            <a:extLst>
              <a:ext uri="{FF2B5EF4-FFF2-40B4-BE49-F238E27FC236}">
                <a16:creationId xmlns:a16="http://schemas.microsoft.com/office/drawing/2014/main" id="{AD2AF64C-58B9-8A57-AE62-84E21D8DD559}"/>
              </a:ext>
            </a:extLst>
          </p:cNvPr>
          <p:cNvSpPr/>
          <p:nvPr/>
        </p:nvSpPr>
        <p:spPr>
          <a:xfrm>
            <a:off x="878774" y="2877330"/>
            <a:ext cx="2210415" cy="2867990"/>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a:solidFill>
                  <a:schemeClr val="tx1"/>
                </a:solidFill>
              </a:rPr>
              <a:t>préparer et à planifier l’action à mettre en œuvre au moment de la mise en situation (Dubois, 2017). </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a:solidFill>
                  <a:schemeClr val="tx1"/>
                </a:solidFill>
              </a:rPr>
              <a:t> « </a:t>
            </a:r>
            <a:r>
              <a:rPr lang="fr-FR" sz="1100" i="1">
                <a:solidFill>
                  <a:schemeClr val="tx1"/>
                </a:solidFill>
              </a:rPr>
              <a:t>transmettre une meilleure compréhension de ce qui sera attendu</a:t>
            </a:r>
            <a:r>
              <a:rPr lang="fr-FR" sz="1100">
                <a:solidFill>
                  <a:schemeClr val="tx1"/>
                </a:solidFill>
              </a:rPr>
              <a:t> » (</a:t>
            </a:r>
            <a:r>
              <a:rPr lang="fr-FR" sz="1100" err="1">
                <a:solidFill>
                  <a:schemeClr val="tx1"/>
                </a:solidFill>
              </a:rPr>
              <a:t>Oriot</a:t>
            </a:r>
            <a:r>
              <a:rPr lang="fr-FR" sz="1100">
                <a:solidFill>
                  <a:schemeClr val="tx1"/>
                </a:solidFill>
              </a:rPr>
              <a:t> et </a:t>
            </a:r>
            <a:r>
              <a:rPr lang="fr-FR" sz="1100" err="1">
                <a:solidFill>
                  <a:schemeClr val="tx1"/>
                </a:solidFill>
              </a:rPr>
              <a:t>Alinier</a:t>
            </a:r>
            <a:r>
              <a:rPr lang="fr-FR" sz="1100">
                <a:solidFill>
                  <a:schemeClr val="tx1"/>
                </a:solidFill>
              </a:rPr>
              <a:t>, 2018, p.6) aux apprenants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a:solidFill>
                  <a:schemeClr val="tx1"/>
                </a:solidFill>
              </a:rPr>
              <a:t> engager la construction des connaissances nécessaires à la réalisation de la simulation (Dubois, 2017)</a:t>
            </a:r>
          </a:p>
        </p:txBody>
      </p:sp>
      <p:sp>
        <p:nvSpPr>
          <p:cNvPr id="13" name="Rectangle : coins arrondis 12">
            <a:extLst>
              <a:ext uri="{FF2B5EF4-FFF2-40B4-BE49-F238E27FC236}">
                <a16:creationId xmlns:a16="http://schemas.microsoft.com/office/drawing/2014/main" id="{C11B8B6B-CABD-2F21-E394-C08D1F14CD9D}"/>
              </a:ext>
            </a:extLst>
          </p:cNvPr>
          <p:cNvSpPr/>
          <p:nvPr/>
        </p:nvSpPr>
        <p:spPr>
          <a:xfrm>
            <a:off x="3619847" y="2843942"/>
            <a:ext cx="2210415" cy="2973264"/>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FR" sz="1100">
                <a:solidFill>
                  <a:schemeClr val="tx1"/>
                </a:solidFill>
              </a:rPr>
              <a:t>L’apprenant est immergé « </a:t>
            </a:r>
            <a:r>
              <a:rPr lang="fr-FR" sz="1100" i="1">
                <a:solidFill>
                  <a:schemeClr val="tx1"/>
                </a:solidFill>
              </a:rPr>
              <a:t>dans un environnement rempli d’indices visuels, auditifs et tactiles réalistes, nécessaires pour intégrer plusieurs ensembles de compétences tout en travaillant avec des collègues, du matériel et des fournitures identiques au monde réel</a:t>
            </a:r>
            <a:r>
              <a:rPr lang="fr-FR" sz="1100">
                <a:solidFill>
                  <a:schemeClr val="tx1"/>
                </a:solidFill>
              </a:rPr>
              <a:t> » afin de provoquer</a:t>
            </a:r>
            <a:r>
              <a:rPr lang="fr-FR" sz="1100" i="1">
                <a:solidFill>
                  <a:schemeClr val="tx1"/>
                </a:solidFill>
              </a:rPr>
              <a:t> « les mêmes réponses pendant la formation que celles qui seraient suscitées dans la réalité</a:t>
            </a:r>
            <a:r>
              <a:rPr lang="fr-FR" sz="1100">
                <a:solidFill>
                  <a:schemeClr val="tx1"/>
                </a:solidFill>
              </a:rPr>
              <a:t> » (Pour </a:t>
            </a:r>
            <a:r>
              <a:rPr lang="fr-FR" sz="1100" err="1">
                <a:solidFill>
                  <a:schemeClr val="tx1"/>
                </a:solidFill>
              </a:rPr>
              <a:t>Halamek</a:t>
            </a:r>
            <a:r>
              <a:rPr lang="fr-FR" sz="1100">
                <a:solidFill>
                  <a:schemeClr val="tx1"/>
                </a:solidFill>
              </a:rPr>
              <a:t> et al., 2019, p.153). </a:t>
            </a:r>
          </a:p>
        </p:txBody>
      </p:sp>
      <p:sp>
        <p:nvSpPr>
          <p:cNvPr id="14" name="Rectangle : coins arrondis 13">
            <a:extLst>
              <a:ext uri="{FF2B5EF4-FFF2-40B4-BE49-F238E27FC236}">
                <a16:creationId xmlns:a16="http://schemas.microsoft.com/office/drawing/2014/main" id="{D336F07C-B3CA-4250-9054-363BD66B0AEE}"/>
              </a:ext>
            </a:extLst>
          </p:cNvPr>
          <p:cNvSpPr/>
          <p:nvPr/>
        </p:nvSpPr>
        <p:spPr>
          <a:xfrm>
            <a:off x="6281325" y="2843942"/>
            <a:ext cx="2102654" cy="3030502"/>
          </a:xfrm>
          <a:prstGeom prst="round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fr-BE" sz="1100" dirty="0">
                <a:solidFill>
                  <a:schemeClr val="tx1"/>
                </a:solidFill>
                <a:effectLst/>
                <a:latin typeface="+mj-lt"/>
                <a:ea typeface="Times New Roman" panose="02020603050405020304" pitchFamily="18" charset="0"/>
              </a:rPr>
              <a:t>Le débriefing PS vise la réflexion de l’apprenant </a:t>
            </a:r>
            <a:r>
              <a:rPr lang="fr-FR" sz="1100" dirty="0">
                <a:solidFill>
                  <a:schemeClr val="tx1"/>
                </a:solidFill>
                <a:effectLst/>
                <a:latin typeface="+mj-lt"/>
                <a:ea typeface="Times New Roman" panose="02020603050405020304" pitchFamily="18" charset="0"/>
              </a:rPr>
              <a:t>sur l’effet des actions posées en contexte de simulation (</a:t>
            </a:r>
            <a:r>
              <a:rPr lang="fr-FR" sz="1100" dirty="0">
                <a:solidFill>
                  <a:schemeClr val="tx1"/>
                </a:solidFill>
                <a:effectLst/>
                <a:latin typeface="+mj-lt"/>
                <a:ea typeface="Arial Unicode MS" panose="020B0604020202020204" pitchFamily="34" charset="-128"/>
                <a:cs typeface="Arial Unicode MS" panose="020B0604020202020204" pitchFamily="34" charset="-128"/>
              </a:rPr>
              <a:t>par ex. </a:t>
            </a:r>
            <a:r>
              <a:rPr lang="fr-FR" sz="1100" dirty="0" err="1">
                <a:solidFill>
                  <a:schemeClr val="tx1"/>
                </a:solidFill>
                <a:effectLst/>
                <a:latin typeface="+mj-lt"/>
                <a:ea typeface="Arial Unicode MS" panose="020B0604020202020204" pitchFamily="34" charset="-128"/>
                <a:cs typeface="Arial Unicode MS" panose="020B0604020202020204" pitchFamily="34" charset="-128"/>
              </a:rPr>
              <a:t>Fanning</a:t>
            </a:r>
            <a:r>
              <a:rPr lang="fr-FR" sz="1100" dirty="0">
                <a:solidFill>
                  <a:schemeClr val="tx1"/>
                </a:solidFill>
                <a:effectLst/>
                <a:latin typeface="+mj-lt"/>
                <a:ea typeface="Arial Unicode MS" panose="020B0604020202020204" pitchFamily="34" charset="-128"/>
                <a:cs typeface="Arial Unicode MS" panose="020B0604020202020204" pitchFamily="34" charset="-128"/>
              </a:rPr>
              <a:t> &amp; Gaba, 2007; Dubois, 2017; Sawyer et al. 2016) </a:t>
            </a:r>
            <a:r>
              <a:rPr lang="fr-FR" sz="1100" dirty="0">
                <a:solidFill>
                  <a:schemeClr val="tx1"/>
                </a:solidFill>
                <a:effectLst/>
                <a:latin typeface="+mj-lt"/>
                <a:ea typeface="Times New Roman" panose="02020603050405020304" pitchFamily="18" charset="0"/>
              </a:rPr>
              <a:t>dans le but </a:t>
            </a:r>
          </a:p>
          <a:p>
            <a:pPr lvl="0" algn="just"/>
            <a:r>
              <a:rPr lang="fr-FR" sz="1100" dirty="0">
                <a:solidFill>
                  <a:schemeClr val="tx1"/>
                </a:solidFill>
                <a:effectLst/>
                <a:latin typeface="+mj-lt"/>
                <a:ea typeface="Times New Roman" panose="02020603050405020304" pitchFamily="18" charset="0"/>
              </a:rPr>
              <a:t>d’améliorer </a:t>
            </a:r>
            <a:r>
              <a:rPr lang="fr-FR" sz="1100" dirty="0">
                <a:solidFill>
                  <a:schemeClr val="tx1"/>
                </a:solidFill>
                <a:latin typeface="+mj-lt"/>
                <a:ea typeface="Times New Roman" panose="02020603050405020304" pitchFamily="18" charset="0"/>
              </a:rPr>
              <a:t>l</a:t>
            </a:r>
            <a:r>
              <a:rPr lang="fr-FR" sz="1100" dirty="0">
                <a:solidFill>
                  <a:schemeClr val="tx1"/>
                </a:solidFill>
                <a:effectLst/>
                <a:latin typeface="+mj-lt"/>
                <a:ea typeface="Times New Roman" panose="02020603050405020304" pitchFamily="18" charset="0"/>
              </a:rPr>
              <a:t>es performances futures</a:t>
            </a:r>
            <a:endParaRPr lang="fr-FR" sz="1100" dirty="0">
              <a:solidFill>
                <a:schemeClr val="tx1"/>
              </a:solidFill>
            </a:endParaRPr>
          </a:p>
        </p:txBody>
      </p:sp>
      <p:sp>
        <p:nvSpPr>
          <p:cNvPr id="18" name="Flèche vers la droite 17">
            <a:extLst>
              <a:ext uri="{FF2B5EF4-FFF2-40B4-BE49-F238E27FC236}">
                <a16:creationId xmlns:a16="http://schemas.microsoft.com/office/drawing/2014/main" id="{89A09110-7456-3ACB-5FE6-5200F835EB63}"/>
              </a:ext>
            </a:extLst>
          </p:cNvPr>
          <p:cNvSpPr/>
          <p:nvPr/>
        </p:nvSpPr>
        <p:spPr>
          <a:xfrm>
            <a:off x="2864147" y="5473831"/>
            <a:ext cx="901148" cy="326368"/>
          </a:xfrm>
          <a:prstGeom prst="rightArrow">
            <a:avLst/>
          </a:prstGeom>
          <a:ln>
            <a:solidFill>
              <a:srgbClr val="263E6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19" name="Flèche vers la droite 18">
            <a:extLst>
              <a:ext uri="{FF2B5EF4-FFF2-40B4-BE49-F238E27FC236}">
                <a16:creationId xmlns:a16="http://schemas.microsoft.com/office/drawing/2014/main" id="{58C12758-CA19-5AB3-7FF1-170A8E976D8F}"/>
              </a:ext>
            </a:extLst>
          </p:cNvPr>
          <p:cNvSpPr/>
          <p:nvPr/>
        </p:nvSpPr>
        <p:spPr>
          <a:xfrm>
            <a:off x="5579632" y="5517175"/>
            <a:ext cx="901148" cy="326368"/>
          </a:xfrm>
          <a:prstGeom prst="rightArrow">
            <a:avLst/>
          </a:prstGeom>
          <a:ln>
            <a:solidFill>
              <a:srgbClr val="263E6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20" name="Rectangle : coins arrondis 19">
            <a:extLst>
              <a:ext uri="{FF2B5EF4-FFF2-40B4-BE49-F238E27FC236}">
                <a16:creationId xmlns:a16="http://schemas.microsoft.com/office/drawing/2014/main" id="{48C43A5D-C2BF-7F98-8F5F-78821C79D8FF}"/>
              </a:ext>
            </a:extLst>
          </p:cNvPr>
          <p:cNvSpPr/>
          <p:nvPr/>
        </p:nvSpPr>
        <p:spPr>
          <a:xfrm>
            <a:off x="1217150" y="2499673"/>
            <a:ext cx="1605998" cy="445066"/>
          </a:xfrm>
          <a:prstGeom prst="roundRect">
            <a:avLst/>
          </a:prstGeom>
          <a:solidFill>
            <a:srgbClr val="26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Briefing</a:t>
            </a:r>
          </a:p>
        </p:txBody>
      </p:sp>
      <p:sp>
        <p:nvSpPr>
          <p:cNvPr id="21" name="Rectangle : coins arrondis 20">
            <a:extLst>
              <a:ext uri="{FF2B5EF4-FFF2-40B4-BE49-F238E27FC236}">
                <a16:creationId xmlns:a16="http://schemas.microsoft.com/office/drawing/2014/main" id="{6605A3DE-F6F8-79D3-1AA8-90A630E9FC22}"/>
              </a:ext>
            </a:extLst>
          </p:cNvPr>
          <p:cNvSpPr/>
          <p:nvPr/>
        </p:nvSpPr>
        <p:spPr>
          <a:xfrm>
            <a:off x="3922055" y="2499673"/>
            <a:ext cx="1605998" cy="445066"/>
          </a:xfrm>
          <a:prstGeom prst="roundRect">
            <a:avLst/>
          </a:prstGeom>
          <a:solidFill>
            <a:srgbClr val="26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Simulation</a:t>
            </a:r>
          </a:p>
        </p:txBody>
      </p:sp>
      <p:sp>
        <p:nvSpPr>
          <p:cNvPr id="22" name="Rectangle : coins arrondis 21">
            <a:extLst>
              <a:ext uri="{FF2B5EF4-FFF2-40B4-BE49-F238E27FC236}">
                <a16:creationId xmlns:a16="http://schemas.microsoft.com/office/drawing/2014/main" id="{C167F5CE-2D57-2287-5D79-F7CDB22F7415}"/>
              </a:ext>
            </a:extLst>
          </p:cNvPr>
          <p:cNvSpPr/>
          <p:nvPr/>
        </p:nvSpPr>
        <p:spPr>
          <a:xfrm>
            <a:off x="6503335" y="2499673"/>
            <a:ext cx="1605998" cy="445066"/>
          </a:xfrm>
          <a:prstGeom prst="roundRect">
            <a:avLst/>
          </a:prstGeom>
          <a:solidFill>
            <a:srgbClr val="263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t>Débriefing post-simulation</a:t>
            </a:r>
          </a:p>
        </p:txBody>
      </p:sp>
      <p:sp>
        <p:nvSpPr>
          <p:cNvPr id="15" name="Arrow: Pentagon 8">
            <a:extLst>
              <a:ext uri="{FF2B5EF4-FFF2-40B4-BE49-F238E27FC236}">
                <a16:creationId xmlns:a16="http://schemas.microsoft.com/office/drawing/2014/main" id="{FABF39C1-D2A8-CE4E-EFB9-B33B57C0547C}"/>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7" name="Rectangle : coins arrondis 26">
            <a:extLst>
              <a:ext uri="{FF2B5EF4-FFF2-40B4-BE49-F238E27FC236}">
                <a16:creationId xmlns:a16="http://schemas.microsoft.com/office/drawing/2014/main" id="{3EFCE3AD-74C7-C815-323B-EDFD9AA32F07}"/>
              </a:ext>
            </a:extLst>
          </p:cNvPr>
          <p:cNvSpPr/>
          <p:nvPr/>
        </p:nvSpPr>
        <p:spPr>
          <a:xfrm>
            <a:off x="6016902" y="2391508"/>
            <a:ext cx="2550532" cy="3587658"/>
          </a:xfrm>
          <a:prstGeom prst="roundRect">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BC9FD0F5-7FAD-CB47-B745-944DC9A0AEC1}"/>
              </a:ext>
            </a:extLst>
          </p:cNvPr>
          <p:cNvSpPr txBox="1"/>
          <p:nvPr/>
        </p:nvSpPr>
        <p:spPr>
          <a:xfrm>
            <a:off x="5830262" y="6107006"/>
            <a:ext cx="3073895" cy="473181"/>
          </a:xfrm>
          <a:prstGeom prst="rect">
            <a:avLst/>
          </a:prstGeom>
        </p:spPr>
        <p:txBody>
          <a:bodyPr vert="horz" wrap="square" lIns="91440" tIns="45720" rIns="91440" bIns="45720" rtlCol="0">
            <a:normAutofit fontScale="92500" lnSpcReduction="10000"/>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a:ln>
                  <a:noFill/>
                </a:ln>
                <a:solidFill>
                  <a:srgbClr val="A80039"/>
                </a:solidFill>
                <a:effectLst/>
                <a:uLnTx/>
                <a:uFillTx/>
                <a:latin typeface="Calibri" pitchFamily="34" charset="0"/>
                <a:ea typeface="Calibri" pitchFamily="34" charset="0"/>
                <a:cs typeface="Times New Roman" pitchFamily="18" charset="0"/>
              </a:rPr>
              <a:t>Visée réflexive</a:t>
            </a:r>
          </a:p>
        </p:txBody>
      </p:sp>
      <p:sp>
        <p:nvSpPr>
          <p:cNvPr id="6" name="ZoneTexte 5">
            <a:extLst>
              <a:ext uri="{FF2B5EF4-FFF2-40B4-BE49-F238E27FC236}">
                <a16:creationId xmlns:a16="http://schemas.microsoft.com/office/drawing/2014/main" id="{CA508FBE-C3DA-D3B8-DEEE-D02739B424F9}"/>
              </a:ext>
            </a:extLst>
          </p:cNvPr>
          <p:cNvSpPr txBox="1"/>
          <p:nvPr/>
        </p:nvSpPr>
        <p:spPr>
          <a:xfrm>
            <a:off x="89941" y="104931"/>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28" name="TextBox 27">
            <a:extLst>
              <a:ext uri="{FF2B5EF4-FFF2-40B4-BE49-F238E27FC236}">
                <a16:creationId xmlns:a16="http://schemas.microsoft.com/office/drawing/2014/main" id="{9290A95D-D24A-E727-75F7-C790A77FC5A3}"/>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3" name="ZoneTexte 22">
            <a:extLst>
              <a:ext uri="{FF2B5EF4-FFF2-40B4-BE49-F238E27FC236}">
                <a16:creationId xmlns:a16="http://schemas.microsoft.com/office/drawing/2014/main" id="{BD00EA55-DECC-F089-B13B-545A48CE515E}"/>
              </a:ext>
            </a:extLst>
          </p:cNvPr>
          <p:cNvSpPr txBox="1"/>
          <p:nvPr/>
        </p:nvSpPr>
        <p:spPr>
          <a:xfrm>
            <a:off x="2223836" y="368126"/>
            <a:ext cx="6041390" cy="892552"/>
          </a:xfrm>
          <a:prstGeom prst="rect">
            <a:avLst/>
          </a:prstGeom>
          <a:noFill/>
        </p:spPr>
        <p:txBody>
          <a:bodyPr wrap="square">
            <a:spAutoFit/>
          </a:bodyPr>
          <a:lstStyle/>
          <a:p>
            <a:pPr marL="342900" indent="-342900" eaLnBrk="0" hangingPunct="0"/>
            <a:r>
              <a:rPr lang="fr-BE" sz="2500" b="1">
                <a:solidFill>
                  <a:schemeClr val="accent3"/>
                </a:solidFill>
                <a:latin typeface="+mj-lt"/>
              </a:rPr>
              <a:t>4. La simulation à visée de formation professionnelle</a:t>
            </a:r>
            <a:endParaRPr lang="fr-FR" sz="2500">
              <a:solidFill>
                <a:schemeClr val="accent3"/>
              </a:solidFill>
              <a:effectLst/>
              <a:latin typeface="+mj-lt"/>
              <a:ea typeface="Times New Roman" panose="02020603050405020304" pitchFamily="18" charset="0"/>
            </a:endParaRPr>
          </a:p>
        </p:txBody>
      </p:sp>
    </p:spTree>
    <p:extLst>
      <p:ext uri="{BB962C8B-B14F-4D97-AF65-F5344CB8AC3E}">
        <p14:creationId xmlns:p14="http://schemas.microsoft.com/office/powerpoint/2010/main" val="4093376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16928F4-C6C3-4B18-EEE3-A915E221DB2F}"/>
              </a:ext>
            </a:extLst>
          </p:cNvPr>
          <p:cNvSpPr>
            <a:spLocks noGrp="1"/>
          </p:cNvSpPr>
          <p:nvPr>
            <p:ph idx="1"/>
          </p:nvPr>
        </p:nvSpPr>
        <p:spPr>
          <a:xfrm>
            <a:off x="457200" y="1707307"/>
            <a:ext cx="7805853" cy="3961697"/>
          </a:xfrm>
        </p:spPr>
        <p:txBody>
          <a:bodyPr>
            <a:normAutofit/>
          </a:bodyPr>
          <a:lstStyle/>
          <a:p>
            <a:pPr algn="ctr"/>
            <a:endParaRPr lang="fr-BE" sz="1500" dirty="0">
              <a:solidFill>
                <a:srgbClr val="000000"/>
              </a:solidFill>
              <a:latin typeface="+mj-lt"/>
              <a:ea typeface="Times New Roman" panose="02020603050405020304" pitchFamily="18" charset="0"/>
              <a:cs typeface="Times New Roman" panose="02020603050405020304" pitchFamily="18" charset="0"/>
            </a:endParaRPr>
          </a:p>
          <a:p>
            <a:pPr marL="342900" indent="-342900" algn="just">
              <a:buFont typeface="Wingdings" pitchFamily="2" charset="2"/>
              <a:buChar char="§"/>
            </a:pPr>
            <a:r>
              <a:rPr lang="fr-BE" sz="1500" dirty="0">
                <a:solidFill>
                  <a:schemeClr val="tx1"/>
                </a:solidFill>
                <a:latin typeface="+mj-lt"/>
                <a:ea typeface="Times New Roman" panose="02020603050405020304" pitchFamily="18" charset="0"/>
                <a:cs typeface="Times New Roman" panose="02020603050405020304" pitchFamily="18" charset="0"/>
              </a:rPr>
              <a:t>Le débriefing en simulation</a:t>
            </a:r>
            <a:r>
              <a:rPr lang="fr-BE" sz="1500" dirty="0">
                <a:solidFill>
                  <a:schemeClr val="tx1"/>
                </a:solidFill>
                <a:effectLst/>
                <a:latin typeface="+mj-lt"/>
                <a:ea typeface="Times New Roman" panose="02020603050405020304" pitchFamily="18" charset="0"/>
                <a:cs typeface="Times New Roman" panose="02020603050405020304" pitchFamily="18" charset="0"/>
              </a:rPr>
              <a:t> vise l’autoréflexion active de l’apprenant </a:t>
            </a:r>
            <a:r>
              <a:rPr lang="fr-FR" sz="1500" dirty="0">
                <a:solidFill>
                  <a:schemeClr val="tx1"/>
                </a:solidFill>
                <a:effectLst/>
                <a:latin typeface="+mj-lt"/>
                <a:ea typeface="Times New Roman" panose="02020603050405020304" pitchFamily="18" charset="0"/>
                <a:cs typeface="Times New Roman" panose="02020603050405020304" pitchFamily="18" charset="0"/>
              </a:rPr>
              <a:t>sur l’effet des actions posées en contexte de simulation dans le but d’améliorer ses performances futures. </a:t>
            </a:r>
          </a:p>
          <a:p>
            <a:pPr marL="342900" indent="-342900" algn="just">
              <a:buFont typeface="Wingdings" pitchFamily="2" charset="2"/>
              <a:buChar char="§"/>
            </a:pPr>
            <a:r>
              <a:rPr lang="fr-FR" sz="1500" dirty="0">
                <a:solidFill>
                  <a:schemeClr val="tx1"/>
                </a:solidFill>
                <a:effectLst/>
                <a:latin typeface="+mj-lt"/>
                <a:ea typeface="Times New Roman" panose="02020603050405020304" pitchFamily="18" charset="0"/>
              </a:rPr>
              <a:t>Il se tient dans le cadre </a:t>
            </a:r>
            <a:r>
              <a:rPr lang="fr-BE" sz="1500" dirty="0">
                <a:solidFill>
                  <a:schemeClr val="tx1"/>
                </a:solidFill>
                <a:effectLst/>
                <a:latin typeface="+mj-lt"/>
                <a:ea typeface="Times New Roman" panose="02020603050405020304" pitchFamily="18" charset="0"/>
                <a:cs typeface="Times New Roman" panose="02020603050405020304" pitchFamily="18" charset="0"/>
              </a:rPr>
              <a:t>d’échanges participatifs entre un ou des apprenants et un ou des formateurs.</a:t>
            </a:r>
            <a:r>
              <a:rPr lang="fr-BE" sz="1500" dirty="0">
                <a:solidFill>
                  <a:schemeClr val="tx1"/>
                </a:solidFill>
                <a:effectLst/>
                <a:latin typeface="+mj-lt"/>
                <a:ea typeface="Times New Roman" panose="02020603050405020304" pitchFamily="18" charset="0"/>
              </a:rPr>
              <a:t> </a:t>
            </a:r>
            <a:endParaRPr lang="fr-BE" sz="1500" dirty="0">
              <a:solidFill>
                <a:schemeClr val="tx1"/>
              </a:solidFill>
              <a:latin typeface="+mj-lt"/>
              <a:ea typeface="Times New Roman" panose="02020603050405020304" pitchFamily="18" charset="0"/>
              <a:cs typeface="Times New Roman" panose="02020603050405020304" pitchFamily="18" charset="0"/>
            </a:endParaRPr>
          </a:p>
          <a:p>
            <a:pPr marL="342900" indent="-342900" algn="just">
              <a:buFont typeface="Wingdings" pitchFamily="2" charset="2"/>
              <a:buChar char="§"/>
            </a:pPr>
            <a:r>
              <a:rPr lang="fr-FR" sz="1500" dirty="0">
                <a:solidFill>
                  <a:schemeClr val="tx1"/>
                </a:solidFill>
                <a:effectLst/>
                <a:latin typeface="+mj-lt"/>
                <a:ea typeface="Times New Roman" panose="02020603050405020304" pitchFamily="18" charset="0"/>
                <a:cs typeface="Times New Roman" panose="02020603050405020304" pitchFamily="18" charset="0"/>
              </a:rPr>
              <a:t>Le processus d’</a:t>
            </a:r>
            <a:r>
              <a:rPr lang="fr-FR" sz="1500" dirty="0">
                <a:solidFill>
                  <a:schemeClr val="tx1"/>
                </a:solidFill>
                <a:effectLst/>
                <a:latin typeface="+mj-lt"/>
                <a:ea typeface="Times New Roman" panose="02020603050405020304" pitchFamily="18" charset="0"/>
              </a:rPr>
              <a:t>analyse des actions est de nature réflexive et </a:t>
            </a:r>
            <a:r>
              <a:rPr lang="fr-FR" sz="1500" dirty="0">
                <a:solidFill>
                  <a:schemeClr val="tx1"/>
                </a:solidFill>
                <a:effectLst/>
                <a:latin typeface="+mj-lt"/>
                <a:ea typeface="Times New Roman" panose="02020603050405020304" pitchFamily="18" charset="0"/>
                <a:cs typeface="Times New Roman" panose="02020603050405020304" pitchFamily="18" charset="0"/>
              </a:rPr>
              <a:t>met en jeu des mécanismes de conscientisation, d’assimilation et d’accommodation dans un double mouvement de remise dans le contexte de l’action et de distance de l’action afin de lui donner un autre sens. </a:t>
            </a:r>
          </a:p>
          <a:p>
            <a:pPr marL="342900" indent="-342900" algn="just">
              <a:buFont typeface="Wingdings" pitchFamily="2" charset="2"/>
              <a:buChar char="§"/>
            </a:pPr>
            <a:endParaRPr lang="fr-FR" sz="1500" dirty="0">
              <a:solidFill>
                <a:srgbClr val="263E65"/>
              </a:solidFill>
              <a:latin typeface="+mj-lt"/>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EEF21C84-9242-C510-49AC-6848329A9FE1}"/>
              </a:ext>
            </a:extLst>
          </p:cNvPr>
          <p:cNvSpPr>
            <a:spLocks noGrp="1"/>
          </p:cNvSpPr>
          <p:nvPr>
            <p:ph type="sldNum" sz="quarter" idx="10"/>
          </p:nvPr>
        </p:nvSpPr>
        <p:spPr/>
        <p:txBody>
          <a:bodyPr/>
          <a:lstStyle/>
          <a:p>
            <a:pPr>
              <a:defRPr/>
            </a:pPr>
            <a:fld id="{E84D0D07-BA6C-4CE2-85E1-215477AE30BF}" type="slidenum">
              <a:rPr lang="en-US" noProof="0" smtClean="0"/>
              <a:pPr>
                <a:defRPr/>
              </a:pPr>
              <a:t>12</a:t>
            </a:fld>
            <a:endParaRPr lang="en-US" noProof="0"/>
          </a:p>
        </p:txBody>
      </p:sp>
      <p:sp>
        <p:nvSpPr>
          <p:cNvPr id="5" name="Espace réservé du pied de page 4">
            <a:extLst>
              <a:ext uri="{FF2B5EF4-FFF2-40B4-BE49-F238E27FC236}">
                <a16:creationId xmlns:a16="http://schemas.microsoft.com/office/drawing/2014/main" id="{FCAA1113-9357-96B6-60FC-0ED08ACB0FF4}"/>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398672F1-7E76-D545-D7D9-94EC6F23BDEB}"/>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3" name="TextBox 27">
            <a:extLst>
              <a:ext uri="{FF2B5EF4-FFF2-40B4-BE49-F238E27FC236}">
                <a16:creationId xmlns:a16="http://schemas.microsoft.com/office/drawing/2014/main" id="{FB6275DC-D5E6-8EC3-B7C4-366D67863BD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4" name="ZoneTexte 13">
            <a:extLst>
              <a:ext uri="{FF2B5EF4-FFF2-40B4-BE49-F238E27FC236}">
                <a16:creationId xmlns:a16="http://schemas.microsoft.com/office/drawing/2014/main" id="{2642E7A1-8281-CBD6-E5C3-F303174E9D8C}"/>
              </a:ext>
            </a:extLst>
          </p:cNvPr>
          <p:cNvSpPr txBox="1"/>
          <p:nvPr/>
        </p:nvSpPr>
        <p:spPr>
          <a:xfrm>
            <a:off x="2352907" y="564308"/>
            <a:ext cx="5910146" cy="949287"/>
          </a:xfrm>
          <a:prstGeom prst="rect">
            <a:avLst/>
          </a:prstGeom>
        </p:spPr>
        <p:txBody>
          <a:bodyPr vert="horz" wrap="square" lIns="91440" tIns="45720" rIns="91440" bIns="45720" rtlCol="0">
            <a:normAutofit/>
          </a:bodyPr>
          <a:lstStyle/>
          <a:p>
            <a:pPr marL="342900" indent="-342900" eaLnBrk="0" hangingPunct="0"/>
            <a:r>
              <a:rPr lang="fr-BE" sz="2500" b="1">
                <a:solidFill>
                  <a:schemeClr val="accent3"/>
                </a:solidFill>
                <a:latin typeface="+mj-lt"/>
              </a:rPr>
              <a:t>5. </a:t>
            </a:r>
            <a:r>
              <a:rPr lang="fr-BE" sz="2700" b="1">
                <a:solidFill>
                  <a:schemeClr val="accent3"/>
                </a:solidFill>
                <a:latin typeface="+mj-lt"/>
              </a:rPr>
              <a:t>Le</a:t>
            </a:r>
            <a:r>
              <a:rPr lang="fr-BE" sz="2500" b="1">
                <a:solidFill>
                  <a:schemeClr val="accent3"/>
                </a:solidFill>
                <a:latin typeface="+mj-lt"/>
              </a:rPr>
              <a:t> débriefing post-simulation en formation par la simulation</a:t>
            </a:r>
            <a:endParaRPr lang="fr-FR" sz="2500">
              <a:solidFill>
                <a:schemeClr val="accent3"/>
              </a:solidFill>
              <a:effectLst/>
              <a:latin typeface="+mj-lt"/>
              <a:ea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3" name="Rectangle : coins arrondis 2">
            <a:extLst>
              <a:ext uri="{FF2B5EF4-FFF2-40B4-BE49-F238E27FC236}">
                <a16:creationId xmlns:a16="http://schemas.microsoft.com/office/drawing/2014/main" id="{12DB964F-FA55-BBFF-8990-AE3500D56BAB}"/>
              </a:ext>
            </a:extLst>
          </p:cNvPr>
          <p:cNvSpPr/>
          <p:nvPr/>
        </p:nvSpPr>
        <p:spPr>
          <a:xfrm>
            <a:off x="2612944" y="4297632"/>
            <a:ext cx="5914472" cy="17061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500" dirty="0">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 </a:t>
            </a:r>
            <a:r>
              <a:rPr lang="fr-FR" sz="1500" dirty="0">
                <a:solidFill>
                  <a:srgbClr val="263E65"/>
                </a:solidFill>
                <a:latin typeface="Dreaming Outloud Pro" panose="03050502040302030504" pitchFamily="66" charset="77"/>
                <a:ea typeface="Times New Roman" panose="02020603050405020304" pitchFamily="18" charset="0"/>
                <a:cs typeface="Dreaming Outloud Pro" panose="03050502040302030504" pitchFamily="66" charset="77"/>
              </a:rPr>
              <a:t>L</a:t>
            </a:r>
            <a:r>
              <a:rPr lang="fr-FR" sz="1500" dirty="0">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e débriefing ne porte pas uniquement sur les résultats (</a:t>
            </a:r>
            <a:r>
              <a:rPr lang="fr-FR" sz="1500" dirty="0" err="1">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outcome</a:t>
            </a:r>
            <a:r>
              <a:rPr lang="fr-FR" sz="1500" dirty="0">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 de la simulation, mais porte surtout sur la qualité des processus (process) et des comportements (</a:t>
            </a:r>
            <a:r>
              <a:rPr lang="fr-FR" sz="1500" dirty="0" err="1">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Chiniara</a:t>
            </a:r>
            <a:r>
              <a:rPr lang="fr-FR" sz="1500" dirty="0">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 et Pellerin, 2014</a:t>
            </a:r>
            <a:r>
              <a:rPr lang="fr-FR" sz="1500" dirty="0">
                <a:solidFill>
                  <a:srgbClr val="263E65"/>
                </a:solidFill>
                <a:latin typeface="Dreaming Outloud Pro" panose="03050502040302030504" pitchFamily="66" charset="77"/>
                <a:ea typeface="Times New Roman" panose="02020603050405020304" pitchFamily="18" charset="0"/>
                <a:cs typeface="Dreaming Outloud Pro" panose="03050502040302030504" pitchFamily="66" charset="77"/>
              </a:rPr>
              <a:t>,</a:t>
            </a:r>
            <a:r>
              <a:rPr lang="fr-FR" sz="1500" dirty="0">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 p. 376)</a:t>
            </a:r>
            <a:r>
              <a:rPr lang="fr-BE" sz="1500" dirty="0">
                <a:solidFill>
                  <a:srgbClr val="263E65"/>
                </a:solidFill>
                <a:effectLst/>
                <a:latin typeface="Dreaming Outloud Pro" panose="03050502040302030504" pitchFamily="66" charset="77"/>
                <a:ea typeface="Times New Roman" panose="02020603050405020304" pitchFamily="18" charset="0"/>
                <a:cs typeface="Dreaming Outloud Pro" panose="03050502040302030504" pitchFamily="66" charset="77"/>
              </a:rPr>
              <a:t>.</a:t>
            </a:r>
            <a:r>
              <a:rPr lang="fr-BE" sz="1500" dirty="0">
                <a:solidFill>
                  <a:srgbClr val="263E65"/>
                </a:solidFill>
                <a:effectLst/>
                <a:latin typeface="Dreaming Outloud Pro" panose="03050502040302030504" pitchFamily="66" charset="77"/>
                <a:cs typeface="Dreaming Outloud Pro" panose="03050502040302030504" pitchFamily="66" charset="77"/>
              </a:rPr>
              <a:t> </a:t>
            </a:r>
            <a:endParaRPr lang="fr-FR" sz="1500" dirty="0">
              <a:solidFill>
                <a:srgbClr val="263E65"/>
              </a:solidFill>
              <a:latin typeface="Dreaming Outloud Pro" panose="03050502040302030504" pitchFamily="66" charset="77"/>
              <a:cs typeface="Dreaming Outloud Pro" panose="03050502040302030504" pitchFamily="66" charset="77"/>
            </a:endParaRPr>
          </a:p>
        </p:txBody>
      </p:sp>
    </p:spTree>
    <p:extLst>
      <p:ext uri="{BB962C8B-B14F-4D97-AF65-F5344CB8AC3E}">
        <p14:creationId xmlns:p14="http://schemas.microsoft.com/office/powerpoint/2010/main" val="99607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13</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66167" y="264976"/>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6" name="TextBox 27">
            <a:extLst>
              <a:ext uri="{FF2B5EF4-FFF2-40B4-BE49-F238E27FC236}">
                <a16:creationId xmlns:a16="http://schemas.microsoft.com/office/drawing/2014/main" id="{A3106C8F-1274-E265-C019-8809872DC499}"/>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ZoneTexte 19">
            <a:extLst>
              <a:ext uri="{FF2B5EF4-FFF2-40B4-BE49-F238E27FC236}">
                <a16:creationId xmlns:a16="http://schemas.microsoft.com/office/drawing/2014/main" id="{D6C37211-A77D-2A30-503A-75171CE84C6F}"/>
              </a:ext>
            </a:extLst>
          </p:cNvPr>
          <p:cNvSpPr txBox="1"/>
          <p:nvPr/>
        </p:nvSpPr>
        <p:spPr>
          <a:xfrm>
            <a:off x="2064379" y="500325"/>
            <a:ext cx="6457856" cy="477054"/>
          </a:xfrm>
          <a:prstGeom prst="rect">
            <a:avLst/>
          </a:prstGeom>
          <a:noFill/>
        </p:spPr>
        <p:txBody>
          <a:bodyPr wrap="square">
            <a:spAutoFit/>
          </a:bodyPr>
          <a:lstStyle/>
          <a:p>
            <a:pPr algn="ctr"/>
            <a:r>
              <a:rPr lang="fr-FR" sz="2500" b="1">
                <a:solidFill>
                  <a:schemeClr val="accent3"/>
                </a:solidFill>
                <a:latin typeface="+mj-lt"/>
              </a:rPr>
              <a:t>6. La réflexivité et la formation des enseignants</a:t>
            </a:r>
          </a:p>
        </p:txBody>
      </p:sp>
      <p:sp>
        <p:nvSpPr>
          <p:cNvPr id="3" name="ZoneTexte 2">
            <a:extLst>
              <a:ext uri="{FF2B5EF4-FFF2-40B4-BE49-F238E27FC236}">
                <a16:creationId xmlns:a16="http://schemas.microsoft.com/office/drawing/2014/main" id="{A8D2CB3C-BF33-F252-E3B1-E43FC27ADFB6}"/>
              </a:ext>
            </a:extLst>
          </p:cNvPr>
          <p:cNvSpPr txBox="1"/>
          <p:nvPr/>
        </p:nvSpPr>
        <p:spPr>
          <a:xfrm>
            <a:off x="1101777" y="2222996"/>
            <a:ext cx="6940445" cy="4134679"/>
          </a:xfrm>
          <a:prstGeom prst="rect">
            <a:avLst/>
          </a:prstGeom>
        </p:spPr>
        <p:txBody>
          <a:bodyPr vert="horz" wrap="square" lIns="91440" tIns="45720" rIns="91440" bIns="45720" rtlCol="0">
            <a:noAutofit/>
          </a:bodyPr>
          <a:lstStyle/>
          <a:p>
            <a:pPr marL="285750" marR="0" indent="-285750" algn="just" defTabSz="914400" rtl="0" eaLnBrk="0" fontAlgn="base" latinLnBrk="0" hangingPunct="0">
              <a:lnSpc>
                <a:spcPct val="100000"/>
              </a:lnSpc>
              <a:spcBef>
                <a:spcPct val="0"/>
              </a:spcBef>
              <a:spcAft>
                <a:spcPct val="0"/>
              </a:spcAft>
              <a:buClrTx/>
              <a:buSzTx/>
              <a:buFont typeface="Wingdings" pitchFamily="2" charset="2"/>
              <a:buChar char="§"/>
            </a:pPr>
            <a:r>
              <a:rPr lang="fr-BE" sz="1500" b="0" i="0" u="none" strike="noStrike" dirty="0">
                <a:effectLst/>
                <a:latin typeface="+mn-lt"/>
              </a:rPr>
              <a:t>Dans le domaine de la formation des enseignants, la simulation peut </a:t>
            </a:r>
            <a:r>
              <a:rPr lang="fr-BE" sz="1500" b="0" i="0" strike="noStrike" dirty="0">
                <a:effectLst/>
                <a:latin typeface="+mn-lt"/>
              </a:rPr>
              <a:t>revêtir </a:t>
            </a:r>
            <a:r>
              <a:rPr lang="fr-BE" sz="1500" b="1" i="0" strike="noStrike" dirty="0">
                <a:effectLst/>
                <a:latin typeface="+mn-lt"/>
              </a:rPr>
              <a:t>différentes formes</a:t>
            </a:r>
            <a:r>
              <a:rPr lang="fr-BE" sz="1500" b="0" i="0" strike="noStrike" dirty="0">
                <a:effectLst/>
                <a:latin typeface="+mn-lt"/>
              </a:rPr>
              <a:t>, notamment une forme numérique, comme l'ont montré les travaux de Kaufman &amp; Irlande (2019) ou De Coninck et al. (2019). </a:t>
            </a:r>
          </a:p>
          <a:p>
            <a:pPr marR="0" algn="just" defTabSz="914400" rtl="0" eaLnBrk="0" fontAlgn="base" latinLnBrk="0" hangingPunct="0">
              <a:lnSpc>
                <a:spcPct val="100000"/>
              </a:lnSpc>
              <a:spcBef>
                <a:spcPct val="0"/>
              </a:spcBef>
              <a:spcAft>
                <a:spcPct val="0"/>
              </a:spcAft>
              <a:buClrTx/>
              <a:buSzTx/>
            </a:pPr>
            <a:endParaRPr lang="fr-BE" sz="1500" b="0" i="0" strike="noStrike" dirty="0">
              <a:effectLst/>
              <a:latin typeface="+mn-lt"/>
            </a:endParaRPr>
          </a:p>
          <a:p>
            <a:pPr marL="285750" marR="0" indent="-285750" algn="just" defTabSz="914400" rtl="0" eaLnBrk="0" fontAlgn="base" latinLnBrk="0" hangingPunct="0">
              <a:lnSpc>
                <a:spcPct val="100000"/>
              </a:lnSpc>
              <a:spcBef>
                <a:spcPct val="0"/>
              </a:spcBef>
              <a:spcAft>
                <a:spcPct val="0"/>
              </a:spcAft>
              <a:buClrTx/>
              <a:buSzTx/>
              <a:buFont typeface="Wingdings" pitchFamily="2" charset="2"/>
              <a:buChar char="§"/>
            </a:pPr>
            <a:r>
              <a:rPr lang="fr-BE" sz="1500" b="0" i="0" strike="noStrike" dirty="0">
                <a:effectLst/>
                <a:latin typeface="+mn-lt"/>
              </a:rPr>
              <a:t>Cependant, elle est le plus souvent pratiquée sous la forme d'une </a:t>
            </a:r>
            <a:r>
              <a:rPr lang="fr-BE" sz="1500" b="1" i="0" strike="noStrike" dirty="0">
                <a:effectLst/>
                <a:latin typeface="+mn-lt"/>
              </a:rPr>
              <a:t>simulation situationnelle</a:t>
            </a:r>
            <a:r>
              <a:rPr lang="fr-BE" sz="1500" b="0" i="0" u="none" strike="noStrike" dirty="0">
                <a:effectLst/>
                <a:latin typeface="+mn-lt"/>
              </a:rPr>
              <a:t>, telle que le </a:t>
            </a:r>
            <a:r>
              <a:rPr lang="fr-BE" sz="1500" b="1" i="0" u="sng" strike="noStrike" dirty="0">
                <a:solidFill>
                  <a:schemeClr val="accent2"/>
                </a:solidFill>
                <a:effectLst/>
                <a:latin typeface="+mn-lt"/>
              </a:rPr>
              <a:t>micro-enseignement</a:t>
            </a:r>
            <a:r>
              <a:rPr lang="fr-BE" sz="1500" b="0" i="0" u="none" strike="noStrike" dirty="0">
                <a:effectLst/>
                <a:latin typeface="+mn-lt"/>
              </a:rPr>
              <a:t>, comme l'ont proposé </a:t>
            </a:r>
            <a:r>
              <a:rPr lang="fr-BE" sz="1500" b="0" i="0" u="none" strike="noStrike" dirty="0" err="1">
                <a:effectLst/>
                <a:latin typeface="+mn-lt"/>
              </a:rPr>
              <a:t>Altet</a:t>
            </a:r>
            <a:r>
              <a:rPr lang="fr-BE" sz="1500" b="0" i="0" u="none" strike="noStrike" dirty="0">
                <a:effectLst/>
                <a:latin typeface="+mn-lt"/>
              </a:rPr>
              <a:t> &amp; Britten (1983).</a:t>
            </a:r>
          </a:p>
          <a:p>
            <a:pPr marR="0" algn="just" defTabSz="914400" rtl="0" eaLnBrk="0" fontAlgn="base" latinLnBrk="0" hangingPunct="0">
              <a:lnSpc>
                <a:spcPct val="100000"/>
              </a:lnSpc>
              <a:spcBef>
                <a:spcPct val="0"/>
              </a:spcBef>
              <a:spcAft>
                <a:spcPct val="0"/>
              </a:spcAft>
              <a:buClrTx/>
              <a:buSzTx/>
            </a:pPr>
            <a:endParaRPr lang="fr-BE" sz="1500" b="0" i="0" u="none" strike="noStrike" dirty="0">
              <a:effectLst/>
              <a:latin typeface="+mn-lt"/>
            </a:endParaRPr>
          </a:p>
          <a:p>
            <a:pPr marL="285750" marR="0" indent="-285750" algn="just" defTabSz="914400" rtl="0" eaLnBrk="0" fontAlgn="base" latinLnBrk="0" hangingPunct="0">
              <a:lnSpc>
                <a:spcPct val="100000"/>
              </a:lnSpc>
              <a:spcBef>
                <a:spcPct val="0"/>
              </a:spcBef>
              <a:spcAft>
                <a:spcPct val="0"/>
              </a:spcAft>
              <a:buClrTx/>
              <a:buSzTx/>
              <a:buFont typeface="Wingdings" pitchFamily="2" charset="2"/>
              <a:buChar char="§"/>
            </a:pPr>
            <a:r>
              <a:rPr lang="fr-BE" sz="1500" dirty="0">
                <a:latin typeface="+mn-lt"/>
              </a:rPr>
              <a:t>A</a:t>
            </a:r>
            <a:r>
              <a:rPr lang="fr-BE" sz="1500" dirty="0">
                <a:effectLst/>
                <a:latin typeface="+mn-lt"/>
              </a:rPr>
              <a:t>u sens de </a:t>
            </a:r>
            <a:r>
              <a:rPr lang="fr-BE" sz="1500" dirty="0" err="1">
                <a:effectLst/>
                <a:latin typeface="+mn-lt"/>
              </a:rPr>
              <a:t>Hattie</a:t>
            </a:r>
            <a:r>
              <a:rPr lang="fr-BE" sz="1500" dirty="0">
                <a:effectLst/>
                <a:latin typeface="+mn-lt"/>
              </a:rPr>
              <a:t> (2009), </a:t>
            </a:r>
            <a:r>
              <a:rPr lang="fr-BE" sz="1500" i="1" dirty="0">
                <a:effectLst/>
                <a:latin typeface="+mn-lt"/>
              </a:rPr>
              <a:t>« le micro-enseignement implique généralement que les futurs enseignants</a:t>
            </a:r>
            <a:r>
              <a:rPr lang="fr-BE" sz="1500" dirty="0">
                <a:latin typeface="+mn-lt"/>
              </a:rPr>
              <a:t> </a:t>
            </a:r>
            <a:r>
              <a:rPr lang="fr-BE" sz="1500" i="1" dirty="0">
                <a:effectLst/>
                <a:latin typeface="+mn-lt"/>
              </a:rPr>
              <a:t>dispensent des (mini-) leçons à un petit groupe d'élèves (souvent dans un</a:t>
            </a:r>
            <a:r>
              <a:rPr lang="fr-BE" sz="1500" dirty="0">
                <a:latin typeface="+mn-lt"/>
              </a:rPr>
              <a:t> </a:t>
            </a:r>
            <a:r>
              <a:rPr lang="fr-BE" sz="1500" i="1" dirty="0">
                <a:effectLst/>
                <a:latin typeface="+mn-lt"/>
              </a:rPr>
              <a:t>laboratoire) et puis s’engagent dans des discussions post-leçons. Ils sont</a:t>
            </a:r>
            <a:r>
              <a:rPr lang="fr-BE" sz="1500" dirty="0">
                <a:latin typeface="+mn-lt"/>
              </a:rPr>
              <a:t> </a:t>
            </a:r>
            <a:r>
              <a:rPr lang="fr-BE" sz="1500" i="1" dirty="0">
                <a:effectLst/>
                <a:latin typeface="+mn-lt"/>
              </a:rPr>
              <a:t>généralement enregistrés sur vidéo pour cette analyse ultérieure, ce qui permet</a:t>
            </a:r>
            <a:r>
              <a:rPr lang="fr-BE" sz="1500" dirty="0">
                <a:latin typeface="+mn-lt"/>
              </a:rPr>
              <a:t> </a:t>
            </a:r>
            <a:r>
              <a:rPr lang="fr-BE" sz="1500" i="1" dirty="0">
                <a:effectLst/>
                <a:latin typeface="+mn-lt"/>
              </a:rPr>
              <a:t>de passer leur enseignement sous le microscope » (p. 112).</a:t>
            </a:r>
          </a:p>
        </p:txBody>
      </p:sp>
    </p:spTree>
    <p:extLst>
      <p:ext uri="{BB962C8B-B14F-4D97-AF65-F5344CB8AC3E}">
        <p14:creationId xmlns:p14="http://schemas.microsoft.com/office/powerpoint/2010/main" val="751997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8716DFD-ED12-610A-BAFD-6AD736392098}"/>
              </a:ext>
            </a:extLst>
          </p:cNvPr>
          <p:cNvSpPr>
            <a:spLocks noGrp="1"/>
          </p:cNvSpPr>
          <p:nvPr>
            <p:ph idx="1"/>
          </p:nvPr>
        </p:nvSpPr>
        <p:spPr/>
        <p:txBody>
          <a:bodyPr>
            <a:normAutofit/>
          </a:bodyPr>
          <a:lstStyle/>
          <a:p>
            <a:pPr marR="0" algn="just" defTabSz="914400" rtl="0" eaLnBrk="0" fontAlgn="base" latinLnBrk="0" hangingPunct="0">
              <a:lnSpc>
                <a:spcPct val="100000"/>
              </a:lnSpc>
              <a:spcBef>
                <a:spcPct val="0"/>
              </a:spcBef>
              <a:spcAft>
                <a:spcPct val="0"/>
              </a:spcAft>
              <a:buClrTx/>
              <a:buSzTx/>
            </a:pPr>
            <a:endParaRPr lang="fr-BE" sz="1400" b="0" i="0" u="none" strike="noStrike" dirty="0">
              <a:solidFill>
                <a:srgbClr val="263E65"/>
              </a:solidFill>
              <a:effectLst/>
              <a:latin typeface="+mn-lt"/>
            </a:endParaRPr>
          </a:p>
          <a:p>
            <a:pPr marL="285750" marR="0" indent="-285750" algn="just" defTabSz="914400" rtl="0" eaLnBrk="0" fontAlgn="base" latinLnBrk="0" hangingPunct="0">
              <a:lnSpc>
                <a:spcPct val="100000"/>
              </a:lnSpc>
              <a:spcBef>
                <a:spcPct val="0"/>
              </a:spcBef>
              <a:spcAft>
                <a:spcPct val="0"/>
              </a:spcAft>
              <a:buClrTx/>
              <a:buSzTx/>
              <a:buFont typeface="Wingdings" pitchFamily="2" charset="2"/>
              <a:buChar char="§"/>
            </a:pPr>
            <a:r>
              <a:rPr lang="fr-BE" sz="1500" dirty="0">
                <a:solidFill>
                  <a:schemeClr val="tx1"/>
                </a:solidFill>
                <a:latin typeface="+mn-lt"/>
              </a:rPr>
              <a:t>À mesure que l’on insiste sur la masterisation de la formation des futurs enseignants, la nécessité de former les enseignants à une approche réflexive est à nouveau soulignée.</a:t>
            </a:r>
            <a:endParaRPr lang="fr-FR" sz="1500" dirty="0">
              <a:solidFill>
                <a:schemeClr val="tx1"/>
              </a:solidFill>
            </a:endParaRPr>
          </a:p>
          <a:p>
            <a:pPr marL="285750" indent="-285750">
              <a:buFont typeface="Wingdings" pitchFamily="2" charset="2"/>
              <a:buChar char="§"/>
            </a:pPr>
            <a:r>
              <a:rPr lang="fr-FR" sz="1500" dirty="0">
                <a:solidFill>
                  <a:schemeClr val="tx1"/>
                </a:solidFill>
              </a:rPr>
              <a:t>Ceci est </a:t>
            </a:r>
            <a:r>
              <a:rPr lang="fr-FR" sz="1500" b="1" u="sng" dirty="0">
                <a:solidFill>
                  <a:schemeClr val="accent2"/>
                </a:solidFill>
              </a:rPr>
              <a:t>d’autant plus vrai </a:t>
            </a:r>
            <a:r>
              <a:rPr lang="fr-FR" sz="1500" dirty="0">
                <a:solidFill>
                  <a:schemeClr val="tx1"/>
                </a:solidFill>
              </a:rPr>
              <a:t>pour </a:t>
            </a:r>
            <a:r>
              <a:rPr lang="fr-BE" sz="1500" dirty="0">
                <a:solidFill>
                  <a:schemeClr val="tx1"/>
                </a:solidFill>
              </a:rPr>
              <a:t>futurs agrégés de l’enseignement secondaire supérieur (AESS) </a:t>
            </a:r>
            <a:r>
              <a:rPr lang="fr-FR" sz="1500" dirty="0">
                <a:solidFill>
                  <a:schemeClr val="tx1"/>
                </a:solidFill>
              </a:rPr>
              <a:t>dont la formation revêt un caractère particulièrement bref (Bocquillon et al. 2018).</a:t>
            </a:r>
            <a:endParaRPr lang="fr-BE" sz="1500" dirty="0">
              <a:solidFill>
                <a:schemeClr val="tx1"/>
              </a:solidFill>
              <a:latin typeface="+mj-lt"/>
              <a:ea typeface="Times New Roman" panose="02020603050405020304" pitchFamily="18" charset="0"/>
              <a:cs typeface="Times" pitchFamily="2" charset="0"/>
            </a:endParaRPr>
          </a:p>
          <a:p>
            <a:pPr marL="285750" indent="-285750" algn="just">
              <a:lnSpc>
                <a:spcPct val="115000"/>
              </a:lnSpc>
              <a:buFont typeface="Wingdings" pitchFamily="2" charset="2"/>
              <a:buChar char="ü"/>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fr-FR" dirty="0"/>
          </a:p>
        </p:txBody>
      </p:sp>
      <p:sp>
        <p:nvSpPr>
          <p:cNvPr id="3" name="Titre 2">
            <a:extLst>
              <a:ext uri="{FF2B5EF4-FFF2-40B4-BE49-F238E27FC236}">
                <a16:creationId xmlns:a16="http://schemas.microsoft.com/office/drawing/2014/main" id="{E6300D43-689F-63D4-9569-BBFB2DB50598}"/>
              </a:ext>
            </a:extLst>
          </p:cNvPr>
          <p:cNvSpPr>
            <a:spLocks noGrp="1"/>
          </p:cNvSpPr>
          <p:nvPr>
            <p:ph type="title"/>
          </p:nvPr>
        </p:nvSpPr>
        <p:spPr>
          <a:xfrm>
            <a:off x="2064379" y="274638"/>
            <a:ext cx="6622420" cy="1143000"/>
          </a:xfrm>
        </p:spPr>
        <p:txBody>
          <a:bodyPr/>
          <a:lstStyle/>
          <a:p>
            <a:r>
              <a:rPr lang="fr-FR" sz="2500">
                <a:solidFill>
                  <a:schemeClr val="accent3"/>
                </a:solidFill>
                <a:latin typeface="+mj-lt"/>
              </a:rPr>
              <a:t>7</a:t>
            </a:r>
            <a:r>
              <a:rPr lang="fr-FR" sz="2500" b="1">
                <a:solidFill>
                  <a:schemeClr val="accent3"/>
                </a:solidFill>
                <a:latin typeface="+mj-lt"/>
              </a:rPr>
              <a:t>.La réflexivité et la formation des enseignants en Belgique francophone</a:t>
            </a:r>
            <a:endParaRPr lang="fr-FR" sz="2500"/>
          </a:p>
        </p:txBody>
      </p:sp>
      <p:sp>
        <p:nvSpPr>
          <p:cNvPr id="4" name="Espace réservé du numéro de diapositive 3">
            <a:extLst>
              <a:ext uri="{FF2B5EF4-FFF2-40B4-BE49-F238E27FC236}">
                <a16:creationId xmlns:a16="http://schemas.microsoft.com/office/drawing/2014/main" id="{F6A1EF38-A2A9-70AC-A54B-BD7A36A20F61}"/>
              </a:ext>
            </a:extLst>
          </p:cNvPr>
          <p:cNvSpPr>
            <a:spLocks noGrp="1"/>
          </p:cNvSpPr>
          <p:nvPr>
            <p:ph type="sldNum" sz="quarter" idx="10"/>
          </p:nvPr>
        </p:nvSpPr>
        <p:spPr/>
        <p:txBody>
          <a:bodyPr/>
          <a:lstStyle/>
          <a:p>
            <a:pPr>
              <a:defRPr/>
            </a:pPr>
            <a:fld id="{E84D0D07-BA6C-4CE2-85E1-215477AE30BF}" type="slidenum">
              <a:rPr lang="en-US" noProof="0" smtClean="0"/>
              <a:pPr>
                <a:defRPr/>
              </a:pPr>
              <a:t>14</a:t>
            </a:fld>
            <a:endParaRPr lang="en-US" noProof="0"/>
          </a:p>
        </p:txBody>
      </p:sp>
      <p:sp>
        <p:nvSpPr>
          <p:cNvPr id="5" name="Espace réservé du pied de page 4">
            <a:extLst>
              <a:ext uri="{FF2B5EF4-FFF2-40B4-BE49-F238E27FC236}">
                <a16:creationId xmlns:a16="http://schemas.microsoft.com/office/drawing/2014/main" id="{997E853F-2363-C292-36C7-D3253AE742C4}"/>
              </a:ext>
            </a:extLst>
          </p:cNvPr>
          <p:cNvSpPr>
            <a:spLocks noGrp="1"/>
          </p:cNvSpPr>
          <p:nvPr>
            <p:ph type="ftr" sz="quarter" idx="11"/>
          </p:nvPr>
        </p:nvSpPr>
        <p:spPr/>
        <p:txBody>
          <a:bodyPr/>
          <a:lstStyle/>
          <a:p>
            <a:pPr>
              <a:defRPr/>
            </a:pPr>
            <a:r>
              <a:rPr lang="en-US" noProof="0" dirty="0"/>
              <a:t>Duvivier, Derobertmasure, Demeuse    |   INAS</a:t>
            </a:r>
          </a:p>
        </p:txBody>
      </p:sp>
      <p:sp>
        <p:nvSpPr>
          <p:cNvPr id="6" name="Rectangle : coins arrondis 5">
            <a:extLst>
              <a:ext uri="{FF2B5EF4-FFF2-40B4-BE49-F238E27FC236}">
                <a16:creationId xmlns:a16="http://schemas.microsoft.com/office/drawing/2014/main" id="{4AB487BA-DFC6-282B-2A3D-9C4A031835B1}"/>
              </a:ext>
            </a:extLst>
          </p:cNvPr>
          <p:cNvSpPr/>
          <p:nvPr/>
        </p:nvSpPr>
        <p:spPr>
          <a:xfrm>
            <a:off x="2288952" y="2978502"/>
            <a:ext cx="6280596" cy="333022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lnSpc>
                <a:spcPct val="115000"/>
              </a:lnSpc>
              <a:buFont typeface="Wingdings" pitchFamily="2" charset="2"/>
              <a:buChar char="§"/>
            </a:pPr>
            <a:r>
              <a:rPr lang="fr-BE" sz="1500" dirty="0">
                <a:solidFill>
                  <a:schemeClr val="tx1"/>
                </a:solidFill>
                <a:latin typeface="+mj-lt"/>
                <a:ea typeface="Times New Roman" panose="02020603050405020304" pitchFamily="18" charset="0"/>
              </a:rPr>
              <a:t>L</a:t>
            </a:r>
            <a:r>
              <a:rPr lang="fr-BE" sz="1500" dirty="0">
                <a:solidFill>
                  <a:schemeClr val="tx1"/>
                </a:solidFill>
                <a:effectLst/>
                <a:latin typeface="+mj-lt"/>
                <a:ea typeface="Times New Roman" panose="02020603050405020304" pitchFamily="18" charset="0"/>
              </a:rPr>
              <a:t>a formation de l’AESS est répartie sur une seule année (cours+ stage).</a:t>
            </a:r>
          </a:p>
          <a:p>
            <a:pPr marL="285750" indent="-285750" algn="just">
              <a:lnSpc>
                <a:spcPct val="115000"/>
              </a:lnSpc>
              <a:buFont typeface="Wingdings" pitchFamily="2" charset="2"/>
              <a:buChar char="§"/>
            </a:pPr>
            <a:r>
              <a:rPr lang="fr-BE" sz="1500" dirty="0">
                <a:solidFill>
                  <a:schemeClr val="tx1"/>
                </a:solidFill>
                <a:effectLst/>
                <a:latin typeface="+mj-lt"/>
                <a:ea typeface="Times New Roman" panose="02020603050405020304" pitchFamily="18" charset="0"/>
                <a:cs typeface="Times" pitchFamily="2" charset="0"/>
              </a:rPr>
              <a:t>Ceci </a:t>
            </a:r>
            <a:r>
              <a:rPr lang="fr-BE" sz="1500" dirty="0">
                <a:solidFill>
                  <a:schemeClr val="tx1"/>
                </a:solidFill>
                <a:effectLst/>
                <a:latin typeface="+mj-lt"/>
                <a:ea typeface="Times New Roman" panose="02020603050405020304" pitchFamily="18" charset="0"/>
              </a:rPr>
              <a:t>implique que le nombre d’heures dédiées à la pratique, tant dans les locaux de l’université qu’en stage, est limité à 100 heures alors qu’il peut atteindre 780 heures pour les futurs enseignants hors université </a:t>
            </a:r>
            <a:r>
              <a:rPr lang="fr-BE" sz="1500" dirty="0">
                <a:solidFill>
                  <a:schemeClr val="tx1"/>
                </a:solidFill>
                <a:effectLst/>
                <a:latin typeface="+mj-lt"/>
                <a:ea typeface="Times New Roman" panose="02020603050405020304" pitchFamily="18" charset="0"/>
                <a:cs typeface="Times" pitchFamily="2" charset="0"/>
              </a:rPr>
              <a:t>(Rapport Évaluation de la formation des enseignants, 2012). </a:t>
            </a:r>
          </a:p>
          <a:p>
            <a:pPr marL="285750" indent="-285750" algn="just">
              <a:lnSpc>
                <a:spcPct val="115000"/>
              </a:lnSpc>
              <a:buFont typeface="Wingdings" pitchFamily="2" charset="2"/>
              <a:buChar char="§"/>
            </a:pPr>
            <a:r>
              <a:rPr lang="fr-BE" sz="1500" dirty="0">
                <a:solidFill>
                  <a:schemeClr val="tx1"/>
                </a:solidFill>
                <a:latin typeface="+mj-lt"/>
                <a:ea typeface="Times New Roman" panose="02020603050405020304" pitchFamily="18" charset="0"/>
              </a:rPr>
              <a:t>La question du développement des gestes professionnels liés au savoir-enseigner fait notamment l’objet d’une préoccupation importante </a:t>
            </a:r>
            <a:r>
              <a:rPr lang="fr-BE" sz="1500" u="sng" dirty="0">
                <a:solidFill>
                  <a:schemeClr val="accent2"/>
                </a:solidFill>
                <a:latin typeface="+mj-lt"/>
                <a:ea typeface="Times New Roman" panose="02020603050405020304" pitchFamily="18" charset="0"/>
              </a:rPr>
              <a:t>les élèves en classe sont-ils des cobayes ?</a:t>
            </a:r>
            <a:r>
              <a:rPr lang="fr-BE" sz="1500" dirty="0">
                <a:solidFill>
                  <a:schemeClr val="accent2"/>
                </a:solidFill>
                <a:latin typeface="+mj-lt"/>
                <a:ea typeface="Times New Roman" panose="02020603050405020304" pitchFamily="18" charset="0"/>
              </a:rPr>
              <a:t> </a:t>
            </a:r>
            <a:r>
              <a:rPr lang="fr-BE" sz="1500" dirty="0">
                <a:solidFill>
                  <a:schemeClr val="tx1"/>
                </a:solidFill>
                <a:latin typeface="+mj-lt"/>
                <a:ea typeface="Times New Roman" panose="02020603050405020304" pitchFamily="18" charset="0"/>
              </a:rPr>
              <a:t>(Duvivier et al. 2023)</a:t>
            </a:r>
            <a:endParaRPr lang="fr-BE" sz="1500" dirty="0">
              <a:solidFill>
                <a:schemeClr val="tx1"/>
              </a:solidFill>
              <a:effectLst/>
              <a:latin typeface="+mj-lt"/>
              <a:ea typeface="Times New Roman" panose="02020603050405020304" pitchFamily="18" charset="0"/>
            </a:endParaRPr>
          </a:p>
        </p:txBody>
      </p:sp>
      <p:sp>
        <p:nvSpPr>
          <p:cNvPr id="8" name="Arrow: Pentagon 8">
            <a:extLst>
              <a:ext uri="{FF2B5EF4-FFF2-40B4-BE49-F238E27FC236}">
                <a16:creationId xmlns:a16="http://schemas.microsoft.com/office/drawing/2014/main" id="{5391425D-EA98-4558-D322-F85FB4B080A1}"/>
              </a:ext>
            </a:extLst>
          </p:cNvPr>
          <p:cNvSpPr/>
          <p:nvPr/>
        </p:nvSpPr>
        <p:spPr>
          <a:xfrm>
            <a:off x="466167" y="264976"/>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9" name="TextBox 27">
            <a:extLst>
              <a:ext uri="{FF2B5EF4-FFF2-40B4-BE49-F238E27FC236}">
                <a16:creationId xmlns:a16="http://schemas.microsoft.com/office/drawing/2014/main" id="{DAD1D0DD-B332-7998-9D90-997D2ECDFCC1}"/>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251139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15</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6" name="TextBox 27">
            <a:extLst>
              <a:ext uri="{FF2B5EF4-FFF2-40B4-BE49-F238E27FC236}">
                <a16:creationId xmlns:a16="http://schemas.microsoft.com/office/drawing/2014/main" id="{A3106C8F-1274-E265-C019-8809872DC499}"/>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ZoneTexte 19">
            <a:extLst>
              <a:ext uri="{FF2B5EF4-FFF2-40B4-BE49-F238E27FC236}">
                <a16:creationId xmlns:a16="http://schemas.microsoft.com/office/drawing/2014/main" id="{D6C37211-A77D-2A30-503A-75171CE84C6F}"/>
              </a:ext>
            </a:extLst>
          </p:cNvPr>
          <p:cNvSpPr txBox="1"/>
          <p:nvPr/>
        </p:nvSpPr>
        <p:spPr>
          <a:xfrm>
            <a:off x="2064379" y="500325"/>
            <a:ext cx="6457856" cy="861774"/>
          </a:xfrm>
          <a:prstGeom prst="rect">
            <a:avLst/>
          </a:prstGeom>
          <a:noFill/>
        </p:spPr>
        <p:txBody>
          <a:bodyPr wrap="square">
            <a:spAutoFit/>
          </a:bodyPr>
          <a:lstStyle/>
          <a:p>
            <a:pPr algn="ctr"/>
            <a:r>
              <a:rPr lang="fr-FR" sz="2500" b="1">
                <a:solidFill>
                  <a:schemeClr val="accent3"/>
                </a:solidFill>
                <a:latin typeface="+mj-lt"/>
              </a:rPr>
              <a:t>8. La réflexivité et la formation des enseignants de l’AESS mis en œuvre par l’INAS</a:t>
            </a:r>
          </a:p>
        </p:txBody>
      </p:sp>
      <p:sp>
        <p:nvSpPr>
          <p:cNvPr id="3" name="ZoneTexte 2">
            <a:extLst>
              <a:ext uri="{FF2B5EF4-FFF2-40B4-BE49-F238E27FC236}">
                <a16:creationId xmlns:a16="http://schemas.microsoft.com/office/drawing/2014/main" id="{A8D2CB3C-BF33-F252-E3B1-E43FC27ADFB6}"/>
              </a:ext>
            </a:extLst>
          </p:cNvPr>
          <p:cNvSpPr txBox="1"/>
          <p:nvPr/>
        </p:nvSpPr>
        <p:spPr>
          <a:xfrm>
            <a:off x="693336" y="1934817"/>
            <a:ext cx="7828899" cy="4422858"/>
          </a:xfrm>
          <a:prstGeom prst="rect">
            <a:avLst/>
          </a:prstGeom>
        </p:spPr>
        <p:txBody>
          <a:bodyPr vert="horz" wrap="square" lIns="91440" tIns="45720" rIns="91440" bIns="45720" rtlCol="0">
            <a:normAutofit fontScale="92500" lnSpcReduction="10000"/>
          </a:bodyPr>
          <a:lstStyle/>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r>
              <a:rPr lang="fr-BE" sz="1600" b="0" i="0" u="none" strike="noStrike" dirty="0">
                <a:solidFill>
                  <a:srgbClr val="374151"/>
                </a:solidFill>
                <a:effectLst/>
                <a:latin typeface="+mj-lt"/>
              </a:rPr>
              <a:t>La réflexivité et le développement des pratiques professionnelles des futurs enseignants de l’AESS sont </a:t>
            </a:r>
            <a:r>
              <a:rPr lang="fr-BE" sz="1600" b="1" i="0" u="sng" strike="noStrike" dirty="0">
                <a:solidFill>
                  <a:schemeClr val="accent2"/>
                </a:solidFill>
                <a:effectLst/>
                <a:latin typeface="+mj-lt"/>
              </a:rPr>
              <a:t>au cœur des travaux </a:t>
            </a:r>
            <a:r>
              <a:rPr lang="fr-BE" sz="1600" b="0" i="0" u="none" strike="noStrike" dirty="0">
                <a:solidFill>
                  <a:srgbClr val="374151"/>
                </a:solidFill>
                <a:effectLst/>
                <a:latin typeface="+mj-lt"/>
              </a:rPr>
              <a:t>de </a:t>
            </a:r>
            <a:r>
              <a:rPr lang="fr-BE" sz="1600" dirty="0">
                <a:solidFill>
                  <a:srgbClr val="374151"/>
                </a:solidFill>
                <a:latin typeface="+mj-lt"/>
                <a:ea typeface="+mn-ea"/>
                <a:cs typeface="Arial" charset="0"/>
              </a:rPr>
              <a:t>l’Institut d’Administration scolaire (service de des Sciences de l’Enseignement et de la Formation dirigé par le Professeur </a:t>
            </a:r>
            <a:r>
              <a:rPr lang="fr-BE" sz="1600" dirty="0" err="1">
                <a:solidFill>
                  <a:srgbClr val="374151"/>
                </a:solidFill>
                <a:latin typeface="+mj-lt"/>
                <a:ea typeface="+mn-ea"/>
                <a:cs typeface="Arial" charset="0"/>
              </a:rPr>
              <a:t>Demeuse</a:t>
            </a:r>
            <a:r>
              <a:rPr lang="fr-BE" sz="1600" dirty="0">
                <a:solidFill>
                  <a:srgbClr val="374151"/>
                </a:solidFill>
                <a:latin typeface="+mj-lt"/>
                <a:ea typeface="+mn-ea"/>
                <a:cs typeface="Arial" charset="0"/>
              </a:rPr>
              <a:t>) de l’Université de Mons</a:t>
            </a:r>
            <a:r>
              <a:rPr lang="fr-BE" sz="1600" b="0" i="0" u="none" strike="noStrike" dirty="0">
                <a:solidFill>
                  <a:srgbClr val="374151"/>
                </a:solidFill>
                <a:effectLst/>
                <a:latin typeface="+mj-lt"/>
              </a:rPr>
              <a:t> depuis plus de 15 ans.</a:t>
            </a:r>
          </a:p>
          <a:p>
            <a:pPr marR="0" algn="just" defTabSz="914400" rtl="0" eaLnBrk="0" fontAlgn="base" latinLnBrk="0" hangingPunct="0">
              <a:lnSpc>
                <a:spcPct val="100000"/>
              </a:lnSpc>
              <a:spcBef>
                <a:spcPct val="0"/>
              </a:spcBef>
              <a:spcAft>
                <a:spcPct val="0"/>
              </a:spcAft>
              <a:buClrTx/>
              <a:buSzTx/>
            </a:pPr>
            <a:endParaRPr lang="fr-BE" sz="1600" b="0" i="0" u="none" strike="noStrike" dirty="0">
              <a:solidFill>
                <a:srgbClr val="374151"/>
              </a:solidFill>
              <a:effectLst/>
              <a:latin typeface="+mj-lt"/>
            </a:endParaRP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r>
              <a:rPr lang="fr-BE" sz="1600" dirty="0">
                <a:solidFill>
                  <a:srgbClr val="374151"/>
                </a:solidFill>
                <a:latin typeface="+mj-lt"/>
              </a:rPr>
              <a:t>Le dispositif est </a:t>
            </a:r>
            <a:r>
              <a:rPr lang="fr-BE" sz="1600" dirty="0">
                <a:solidFill>
                  <a:srgbClr val="374151"/>
                </a:solidFill>
                <a:latin typeface="+mj-lt"/>
                <a:ea typeface="+mn-ea"/>
                <a:cs typeface="Arial" charset="0"/>
              </a:rPr>
              <a:t>à destination des futurs agrégés de l’enseignement secondaire supérieur de la Faculté d’architecture, d’économie et de Psychologie et des Sciences de l’Education.</a:t>
            </a: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endParaRPr lang="fr-BE" sz="1600" dirty="0">
              <a:solidFill>
                <a:srgbClr val="374151"/>
              </a:solidFill>
              <a:latin typeface="+mj-lt"/>
              <a:ea typeface="+mn-ea"/>
              <a:cs typeface="Arial" charset="0"/>
            </a:endParaRP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r>
              <a:rPr lang="fr-BE" sz="1600" dirty="0">
                <a:solidFill>
                  <a:srgbClr val="374151"/>
                </a:solidFill>
                <a:latin typeface="+mj-lt"/>
              </a:rPr>
              <a:t>C</a:t>
            </a:r>
            <a:r>
              <a:rPr lang="fr-BE" sz="1600" dirty="0">
                <a:solidFill>
                  <a:srgbClr val="374151"/>
                </a:solidFill>
                <a:latin typeface="+mj-lt"/>
                <a:ea typeface="+mn-ea"/>
                <a:cs typeface="Arial" charset="0"/>
              </a:rPr>
              <a:t>onsécutive au master, il s’agit d’une formation structurée en deux grands moments en termes de développement du savoir enseigner : </a:t>
            </a: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ü"/>
            </a:pPr>
            <a:r>
              <a:rPr lang="fr-BE" sz="1600" dirty="0">
                <a:solidFill>
                  <a:schemeClr val="accent2"/>
                </a:solidFill>
                <a:latin typeface="+mj-lt"/>
                <a:ea typeface="+mn-ea"/>
                <a:cs typeface="Arial" charset="0"/>
              </a:rPr>
              <a:t>des activités préparatoires à la pratique organisées au sein de l’Université (40h de septembre à décembre)</a:t>
            </a: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ü"/>
            </a:pPr>
            <a:r>
              <a:rPr lang="fr-BE" sz="1600" dirty="0">
                <a:solidFill>
                  <a:schemeClr val="accent2"/>
                </a:solidFill>
                <a:latin typeface="+mj-lt"/>
                <a:ea typeface="+mn-ea"/>
                <a:cs typeface="Arial" charset="0"/>
              </a:rPr>
              <a:t> des stages en milieu professionnel (60h de janvier en mai) (Bocquillon, 2020, p.5)</a:t>
            </a: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ü"/>
            </a:pPr>
            <a:endParaRPr lang="fr-BE" sz="1600" dirty="0">
              <a:solidFill>
                <a:srgbClr val="374151"/>
              </a:solidFill>
              <a:latin typeface="+mj-lt"/>
              <a:ea typeface="+mn-ea"/>
              <a:cs typeface="Arial" charset="0"/>
            </a:endParaRP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r>
              <a:rPr lang="fr-BE" sz="1600" dirty="0">
                <a:solidFill>
                  <a:srgbClr val="374151"/>
                </a:solidFill>
                <a:latin typeface="+mj-lt"/>
                <a:ea typeface="+mn-ea"/>
                <a:cs typeface="Arial" charset="0"/>
              </a:rPr>
              <a:t>Cette formation s’articule autour de </a:t>
            </a:r>
            <a:r>
              <a:rPr lang="fr-BE" sz="1600" b="1" u="sng" dirty="0">
                <a:solidFill>
                  <a:schemeClr val="accent2"/>
                </a:solidFill>
                <a:latin typeface="+mj-lt"/>
                <a:ea typeface="+mn-ea"/>
                <a:cs typeface="Arial" charset="0"/>
              </a:rPr>
              <a:t>2 compétences:</a:t>
            </a: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ü"/>
            </a:pPr>
            <a:r>
              <a:rPr lang="fr-BE" sz="1600" dirty="0">
                <a:solidFill>
                  <a:schemeClr val="accent3"/>
                </a:solidFill>
                <a:latin typeface="+mj-lt"/>
                <a:ea typeface="+mn-ea"/>
                <a:cs typeface="Arial" charset="0"/>
              </a:rPr>
              <a:t> « planifier, gérer et évaluer des situations d’apprentissage » (compétence 12 du décret de 2001) </a:t>
            </a: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ü"/>
            </a:pPr>
            <a:r>
              <a:rPr lang="fr-BE" sz="1600" dirty="0">
                <a:solidFill>
                  <a:schemeClr val="accent3"/>
                </a:solidFill>
                <a:latin typeface="+mj-lt"/>
                <a:ea typeface="+mn-ea"/>
                <a:cs typeface="Arial" charset="0"/>
              </a:rPr>
              <a:t>« porter un regard réflexif sur sa pratique et organiser sa formation continuée » (compétence 13 du décret).</a:t>
            </a: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endParaRPr lang="fr-BE" sz="1600" b="0" i="0" u="none" strike="noStrike" dirty="0">
              <a:solidFill>
                <a:srgbClr val="374151"/>
              </a:solidFill>
              <a:effectLst/>
              <a:latin typeface="+mj-lt"/>
            </a:endParaRPr>
          </a:p>
        </p:txBody>
      </p:sp>
    </p:spTree>
    <p:extLst>
      <p:ext uri="{BB962C8B-B14F-4D97-AF65-F5344CB8AC3E}">
        <p14:creationId xmlns:p14="http://schemas.microsoft.com/office/powerpoint/2010/main" val="1841990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16</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6" name="TextBox 27">
            <a:extLst>
              <a:ext uri="{FF2B5EF4-FFF2-40B4-BE49-F238E27FC236}">
                <a16:creationId xmlns:a16="http://schemas.microsoft.com/office/drawing/2014/main" id="{A3106C8F-1274-E265-C019-8809872DC499}"/>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ZoneTexte 19">
            <a:extLst>
              <a:ext uri="{FF2B5EF4-FFF2-40B4-BE49-F238E27FC236}">
                <a16:creationId xmlns:a16="http://schemas.microsoft.com/office/drawing/2014/main" id="{D6C37211-A77D-2A30-503A-75171CE84C6F}"/>
              </a:ext>
            </a:extLst>
          </p:cNvPr>
          <p:cNvSpPr txBox="1"/>
          <p:nvPr/>
        </p:nvSpPr>
        <p:spPr>
          <a:xfrm>
            <a:off x="2064379" y="500325"/>
            <a:ext cx="6457856" cy="861774"/>
          </a:xfrm>
          <a:prstGeom prst="rect">
            <a:avLst/>
          </a:prstGeom>
          <a:noFill/>
        </p:spPr>
        <p:txBody>
          <a:bodyPr wrap="square">
            <a:spAutoFit/>
          </a:bodyPr>
          <a:lstStyle/>
          <a:p>
            <a:pPr algn="ctr"/>
            <a:r>
              <a:rPr lang="fr-FR" sz="2500" b="1" dirty="0">
                <a:solidFill>
                  <a:schemeClr val="accent3"/>
                </a:solidFill>
                <a:latin typeface="+mj-lt"/>
              </a:rPr>
              <a:t>8. La réflexivité et la formation des enseignants de l’AESS mis en œuvre par l’INAS</a:t>
            </a:r>
          </a:p>
        </p:txBody>
      </p:sp>
      <p:sp>
        <p:nvSpPr>
          <p:cNvPr id="3" name="ZoneTexte 2">
            <a:extLst>
              <a:ext uri="{FF2B5EF4-FFF2-40B4-BE49-F238E27FC236}">
                <a16:creationId xmlns:a16="http://schemas.microsoft.com/office/drawing/2014/main" id="{A8D2CB3C-BF33-F252-E3B1-E43FC27ADFB6}"/>
              </a:ext>
            </a:extLst>
          </p:cNvPr>
          <p:cNvSpPr txBox="1"/>
          <p:nvPr/>
        </p:nvSpPr>
        <p:spPr>
          <a:xfrm>
            <a:off x="800751" y="1676737"/>
            <a:ext cx="7828899" cy="4984589"/>
          </a:xfrm>
          <a:prstGeom prst="rect">
            <a:avLst/>
          </a:prstGeom>
        </p:spPr>
        <p:txBody>
          <a:bodyPr vert="horz" wrap="square" lIns="91440" tIns="45720" rIns="91440" bIns="45720" rtlCol="0">
            <a:normAutofit/>
          </a:bodyPr>
          <a:lstStyle/>
          <a:p>
            <a:pPr marL="285750" marR="0" indent="-285750" algn="just" defTabSz="914400" rtl="0" eaLnBrk="0" fontAlgn="base" latinLnBrk="0" hangingPunct="0">
              <a:lnSpc>
                <a:spcPct val="100000"/>
              </a:lnSpc>
              <a:spcBef>
                <a:spcPct val="0"/>
              </a:spcBef>
              <a:spcAft>
                <a:spcPct val="0"/>
              </a:spcAft>
              <a:buClrTx/>
              <a:buSzTx/>
              <a:buFont typeface="Wingdings" pitchFamily="2" charset="2"/>
              <a:buChar char="§"/>
            </a:pPr>
            <a:r>
              <a:rPr lang="fr-BE" sz="1500" dirty="0">
                <a:latin typeface="+mj-lt"/>
              </a:rPr>
              <a:t>Le dispositif de formation de l’AESS a fait l’objet de plusieurs versions au regard des études de </a:t>
            </a:r>
            <a:r>
              <a:rPr lang="fr-BE" sz="1500" dirty="0" err="1">
                <a:latin typeface="+mj-lt"/>
              </a:rPr>
              <a:t>Derobertmasure</a:t>
            </a:r>
            <a:r>
              <a:rPr lang="fr-BE" sz="1500" dirty="0">
                <a:latin typeface="+mj-lt"/>
              </a:rPr>
              <a:t> (2012,2014,2015, …), </a:t>
            </a:r>
            <a:r>
              <a:rPr lang="fr-BE" sz="1500" dirty="0" err="1">
                <a:latin typeface="+mj-lt"/>
              </a:rPr>
              <a:t>Dehon</a:t>
            </a:r>
            <a:r>
              <a:rPr lang="fr-BE" sz="1500" dirty="0">
                <a:latin typeface="+mj-lt"/>
              </a:rPr>
              <a:t> (2012,2014,2015), Bocquillon (…,2018,2019,2020) et dernièrement </a:t>
            </a:r>
            <a:r>
              <a:rPr lang="fr-BE" sz="1500" dirty="0" err="1">
                <a:latin typeface="+mj-lt"/>
              </a:rPr>
              <a:t>Delbart</a:t>
            </a:r>
            <a:r>
              <a:rPr lang="fr-BE" sz="1500" dirty="0">
                <a:latin typeface="+mj-lt"/>
              </a:rPr>
              <a:t> (…,2022,2023) et Duvivier (2022,2023).</a:t>
            </a:r>
          </a:p>
          <a:p>
            <a:pPr marR="0" algn="just" defTabSz="914400" rtl="0" eaLnBrk="0" fontAlgn="base" latinLnBrk="0" hangingPunct="0">
              <a:lnSpc>
                <a:spcPct val="100000"/>
              </a:lnSpc>
              <a:spcBef>
                <a:spcPct val="0"/>
              </a:spcBef>
              <a:spcAft>
                <a:spcPct val="0"/>
              </a:spcAft>
              <a:buClrTx/>
              <a:buSzTx/>
            </a:pPr>
            <a:endParaRPr lang="fr-BE" sz="1500" dirty="0">
              <a:latin typeface="+mj-lt"/>
            </a:endParaRP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r>
              <a:rPr lang="fr-BE" sz="1500" b="1" u="sng" dirty="0">
                <a:solidFill>
                  <a:schemeClr val="accent2"/>
                </a:solidFill>
                <a:latin typeface="+mj-lt"/>
              </a:rPr>
              <a:t>En 2012, </a:t>
            </a:r>
            <a:r>
              <a:rPr lang="fr-BE" sz="1500" dirty="0" err="1">
                <a:latin typeface="+mj-lt"/>
              </a:rPr>
              <a:t>Derobertmasure</a:t>
            </a:r>
            <a:r>
              <a:rPr lang="fr-BE" sz="1500" dirty="0">
                <a:latin typeface="+mj-lt"/>
              </a:rPr>
              <a:t> analyse les traces de la réflexivité orales et écrites des futurs enseignants de l’AESS.</a:t>
            </a:r>
          </a:p>
          <a:p>
            <a:pPr marR="0" algn="just" defTabSz="914400" rtl="0" eaLnBrk="0" fontAlgn="base" latinLnBrk="0" hangingPunct="0">
              <a:lnSpc>
                <a:spcPct val="100000"/>
              </a:lnSpc>
              <a:spcBef>
                <a:spcPct val="0"/>
              </a:spcBef>
              <a:spcAft>
                <a:spcPct val="0"/>
              </a:spcAft>
              <a:buClrTx/>
              <a:buSzTx/>
            </a:pPr>
            <a:endParaRPr lang="fr-BE" sz="1500" dirty="0">
              <a:latin typeface="+mj-lt"/>
            </a:endParaRP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r>
              <a:rPr lang="fr-BE" sz="1500" dirty="0">
                <a:latin typeface="+mj-lt"/>
              </a:rPr>
              <a:t>Les résultats sont qualifiés de « peu satisfaisants (Bocquillon, 2018) car les futurs enseignants légitiment leurs pratiques en fonction des préférences et du contexte plus qu’au regard d’arguments pédagogiques et éthiques. </a:t>
            </a:r>
          </a:p>
          <a:p>
            <a:pPr marR="0" algn="just" defTabSz="914400" rtl="0" eaLnBrk="0" fontAlgn="base" latinLnBrk="0" hangingPunct="0">
              <a:lnSpc>
                <a:spcPct val="100000"/>
              </a:lnSpc>
              <a:spcBef>
                <a:spcPct val="0"/>
              </a:spcBef>
              <a:spcAft>
                <a:spcPct val="0"/>
              </a:spcAft>
              <a:buClrTx/>
              <a:buSzTx/>
            </a:pPr>
            <a:endParaRPr lang="fr-BE" sz="1500" dirty="0">
              <a:latin typeface="+mj-lt"/>
            </a:endParaRP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r>
              <a:rPr lang="fr-BE" sz="1500" dirty="0">
                <a:latin typeface="+mj-lt"/>
              </a:rPr>
              <a:t>Les </a:t>
            </a:r>
            <a:r>
              <a:rPr lang="fr-BE" sz="1500" i="1" dirty="0">
                <a:effectLst/>
                <a:latin typeface="+mj-lt"/>
              </a:rPr>
              <a:t>futurs enseignants éprouvent aussi des difficultés à décrire leur pratique telle qu’elle se déroule</a:t>
            </a:r>
            <a:r>
              <a:rPr lang="fr-BE" sz="1500" i="1" dirty="0">
                <a:latin typeface="+mj-lt"/>
              </a:rPr>
              <a:t> </a:t>
            </a:r>
            <a:r>
              <a:rPr lang="fr-BE" sz="1500" i="1" dirty="0">
                <a:effectLst/>
                <a:latin typeface="+mj-lt"/>
              </a:rPr>
              <a:t>réellement, et ce, même lorsqu’ils disposent de l’enregistrement vidéo de leur prestation </a:t>
            </a:r>
            <a:r>
              <a:rPr lang="fr-BE" sz="1500" dirty="0">
                <a:effectLst/>
                <a:latin typeface="+mj-lt"/>
              </a:rPr>
              <a:t>» (</a:t>
            </a:r>
            <a:r>
              <a:rPr lang="fr-BE" sz="1500" dirty="0" err="1">
                <a:effectLst/>
                <a:latin typeface="+mj-lt"/>
              </a:rPr>
              <a:t>Derobertmasure</a:t>
            </a:r>
            <a:r>
              <a:rPr lang="fr-BE" sz="1500" dirty="0">
                <a:latin typeface="+mj-lt"/>
              </a:rPr>
              <a:t> et al. 2015; </a:t>
            </a:r>
            <a:r>
              <a:rPr lang="fr-BE" sz="1500" dirty="0">
                <a:effectLst/>
                <a:latin typeface="+mj-lt"/>
              </a:rPr>
              <a:t>Bocquillon, 2020, p.7).</a:t>
            </a:r>
            <a:endParaRPr lang="fr-BE" sz="1500" dirty="0">
              <a:latin typeface="+mj-lt"/>
            </a:endParaRPr>
          </a:p>
          <a:p>
            <a:pPr marR="0" algn="just" defTabSz="914400" rtl="0" eaLnBrk="0" fontAlgn="base" latinLnBrk="0" hangingPunct="0">
              <a:lnSpc>
                <a:spcPct val="100000"/>
              </a:lnSpc>
              <a:spcBef>
                <a:spcPct val="0"/>
              </a:spcBef>
              <a:spcAft>
                <a:spcPct val="0"/>
              </a:spcAft>
              <a:buClrTx/>
              <a:buSzTx/>
            </a:pPr>
            <a:endParaRPr lang="fr-BE" sz="1500" dirty="0">
              <a:latin typeface="+mj-lt"/>
            </a:endParaRPr>
          </a:p>
          <a:p>
            <a:pPr marL="457200" indent="-457200" algn="just" eaLnBrk="0" hangingPunct="0">
              <a:buFont typeface="Wingdings" pitchFamily="2" charset="2"/>
              <a:buChar char="§"/>
            </a:pPr>
            <a:r>
              <a:rPr lang="fr-BE" sz="1500" b="1" u="sng" dirty="0">
                <a:solidFill>
                  <a:schemeClr val="accent2"/>
                </a:solidFill>
                <a:latin typeface="+mj-lt"/>
              </a:rPr>
              <a:t>De 2014 à 2020, </a:t>
            </a:r>
            <a:r>
              <a:rPr lang="fr-BE" sz="1500" dirty="0">
                <a:latin typeface="+mj-lt"/>
              </a:rPr>
              <a:t>Bocquillon (2020) propose plusieurs versions du dispositif et l’ancre dans une analyse des gestes professionnels efficaces au regard de la pédagogie explicite considérant la nécessité de choisir un modèle théorique pour atteindre les compétences 12 et 13.</a:t>
            </a:r>
            <a:endParaRPr lang="fr-BE" sz="1600" dirty="0">
              <a:solidFill>
                <a:srgbClr val="374151"/>
              </a:solidFill>
              <a:latin typeface="+mj-lt"/>
            </a:endParaRP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
            </a:pPr>
            <a:endParaRPr lang="fr-BE" sz="1600" dirty="0">
              <a:solidFill>
                <a:srgbClr val="374151"/>
              </a:solidFill>
              <a:latin typeface="+mj-lt"/>
            </a:endParaRPr>
          </a:p>
        </p:txBody>
      </p:sp>
    </p:spTree>
    <p:extLst>
      <p:ext uri="{BB962C8B-B14F-4D97-AF65-F5344CB8AC3E}">
        <p14:creationId xmlns:p14="http://schemas.microsoft.com/office/powerpoint/2010/main" val="3480322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Espace réservé du contenu 15" descr="Pellicule avec un remplissage uni">
            <a:extLst>
              <a:ext uri="{FF2B5EF4-FFF2-40B4-BE49-F238E27FC236}">
                <a16:creationId xmlns:a16="http://schemas.microsoft.com/office/drawing/2014/main" id="{8CFD744B-4784-F41B-6977-9B563124210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289" y="4754734"/>
            <a:ext cx="914400" cy="914400"/>
          </a:xfrm>
        </p:spPr>
      </p:pic>
      <p:sp>
        <p:nvSpPr>
          <p:cNvPr id="4" name="Espace réservé du numéro de diapositive 3">
            <a:extLst>
              <a:ext uri="{FF2B5EF4-FFF2-40B4-BE49-F238E27FC236}">
                <a16:creationId xmlns:a16="http://schemas.microsoft.com/office/drawing/2014/main" id="{E005C4DA-779D-4D4E-1D1B-280ECDE5BC4C}"/>
              </a:ext>
            </a:extLst>
          </p:cNvPr>
          <p:cNvSpPr>
            <a:spLocks noGrp="1"/>
          </p:cNvSpPr>
          <p:nvPr>
            <p:ph type="sldNum" sz="quarter" idx="10"/>
          </p:nvPr>
        </p:nvSpPr>
        <p:spPr/>
        <p:txBody>
          <a:bodyPr/>
          <a:lstStyle/>
          <a:p>
            <a:pPr>
              <a:defRPr/>
            </a:pPr>
            <a:fld id="{E84D0D07-BA6C-4CE2-85E1-215477AE30BF}" type="slidenum">
              <a:rPr lang="en-US" noProof="0" smtClean="0"/>
              <a:pPr>
                <a:defRPr/>
              </a:pPr>
              <a:t>17</a:t>
            </a:fld>
            <a:endParaRPr lang="en-US" noProof="0"/>
          </a:p>
        </p:txBody>
      </p:sp>
      <p:sp>
        <p:nvSpPr>
          <p:cNvPr id="5" name="Espace réservé du pied de page 4">
            <a:extLst>
              <a:ext uri="{FF2B5EF4-FFF2-40B4-BE49-F238E27FC236}">
                <a16:creationId xmlns:a16="http://schemas.microsoft.com/office/drawing/2014/main" id="{4C219DC1-7BA2-9FB6-7321-3839867BE8FB}"/>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3A660BEA-F521-0736-556A-D32039696C71}"/>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7" name="TextBox 27">
            <a:extLst>
              <a:ext uri="{FF2B5EF4-FFF2-40B4-BE49-F238E27FC236}">
                <a16:creationId xmlns:a16="http://schemas.microsoft.com/office/drawing/2014/main" id="{ACAD5259-C024-69DC-331A-21655BB83A78}"/>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cxnSp>
        <p:nvCxnSpPr>
          <p:cNvPr id="9" name="Connecteur droit 8">
            <a:extLst>
              <a:ext uri="{FF2B5EF4-FFF2-40B4-BE49-F238E27FC236}">
                <a16:creationId xmlns:a16="http://schemas.microsoft.com/office/drawing/2014/main" id="{B1372A9D-2C8D-CBED-6A26-F2A8844C4CE5}"/>
              </a:ext>
            </a:extLst>
          </p:cNvPr>
          <p:cNvCxnSpPr>
            <a:cxnSpLocks/>
          </p:cNvCxnSpPr>
          <p:nvPr/>
        </p:nvCxnSpPr>
        <p:spPr>
          <a:xfrm>
            <a:off x="6095489" y="2323060"/>
            <a:ext cx="0" cy="2527682"/>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2" name="Image 11" descr="Une image contenant texte, personne, intérieur&#10;&#10;Description générée automatiquement">
            <a:extLst>
              <a:ext uri="{FF2B5EF4-FFF2-40B4-BE49-F238E27FC236}">
                <a16:creationId xmlns:a16="http://schemas.microsoft.com/office/drawing/2014/main" id="{B1ED385E-D6B9-2776-C9E6-2AA0B775F950}"/>
              </a:ext>
            </a:extLst>
          </p:cNvPr>
          <p:cNvPicPr>
            <a:picLocks noChangeAspect="1"/>
          </p:cNvPicPr>
          <p:nvPr/>
        </p:nvPicPr>
        <p:blipFill rotWithShape="1">
          <a:blip r:embed="rId5">
            <a:extLst>
              <a:ext uri="{28A0092B-C50C-407E-A947-70E740481C1C}">
                <a14:useLocalDpi xmlns:a14="http://schemas.microsoft.com/office/drawing/2010/main" val="0"/>
              </a:ext>
            </a:extLst>
          </a:blip>
          <a:srcRect l="20607" r="22569"/>
          <a:stretch/>
        </p:blipFill>
        <p:spPr>
          <a:xfrm>
            <a:off x="6818872" y="4890941"/>
            <a:ext cx="1867928" cy="1433606"/>
          </a:xfrm>
          <a:prstGeom prst="rect">
            <a:avLst/>
          </a:prstGeom>
        </p:spPr>
      </p:pic>
      <p:cxnSp>
        <p:nvCxnSpPr>
          <p:cNvPr id="14" name="Connecteur droit 13">
            <a:extLst>
              <a:ext uri="{FF2B5EF4-FFF2-40B4-BE49-F238E27FC236}">
                <a16:creationId xmlns:a16="http://schemas.microsoft.com/office/drawing/2014/main" id="{46DACF56-EE4E-AC5D-9578-005CF3181F0C}"/>
              </a:ext>
            </a:extLst>
          </p:cNvPr>
          <p:cNvCxnSpPr/>
          <p:nvPr/>
        </p:nvCxnSpPr>
        <p:spPr>
          <a:xfrm>
            <a:off x="6129495" y="3722486"/>
            <a:ext cx="770852"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8" name="Titre 2">
            <a:extLst>
              <a:ext uri="{FF2B5EF4-FFF2-40B4-BE49-F238E27FC236}">
                <a16:creationId xmlns:a16="http://schemas.microsoft.com/office/drawing/2014/main" id="{9E2AD671-81AF-31E9-3972-3EE77580681D}"/>
              </a:ext>
            </a:extLst>
          </p:cNvPr>
          <p:cNvSpPr>
            <a:spLocks noGrp="1"/>
          </p:cNvSpPr>
          <p:nvPr>
            <p:ph type="title"/>
          </p:nvPr>
        </p:nvSpPr>
        <p:spPr>
          <a:xfrm>
            <a:off x="1095270" y="274638"/>
            <a:ext cx="7591530" cy="1143000"/>
          </a:xfrm>
        </p:spPr>
        <p:txBody>
          <a:bodyPr/>
          <a:lstStyle/>
          <a:p>
            <a:pPr marL="914400" lvl="2"/>
            <a:r>
              <a:rPr lang="fr-FR" sz="2500">
                <a:solidFill>
                  <a:schemeClr val="accent3"/>
                </a:solidFill>
                <a:latin typeface="+mj-lt"/>
              </a:rPr>
              <a:t>8.</a:t>
            </a:r>
            <a:r>
              <a:rPr lang="fr-FR" sz="2500" b="1">
                <a:solidFill>
                  <a:schemeClr val="accent3"/>
                </a:solidFill>
                <a:latin typeface="+mj-lt"/>
              </a:rPr>
              <a:t> </a:t>
            </a:r>
            <a:r>
              <a:rPr lang="fr-FR" sz="2500">
                <a:solidFill>
                  <a:schemeClr val="accent3"/>
                </a:solidFill>
                <a:latin typeface="+mj-lt"/>
              </a:rPr>
              <a:t>L</a:t>
            </a:r>
            <a:r>
              <a:rPr lang="fr-FR" sz="2500" b="1">
                <a:solidFill>
                  <a:schemeClr val="accent3"/>
                </a:solidFill>
                <a:latin typeface="+mj-lt"/>
              </a:rPr>
              <a:t>a formation des enseignants de l’AESS mis en œuvre par l’INAS</a:t>
            </a:r>
            <a:endParaRPr lang="fr-BE" sz="2500">
              <a:effectLst/>
              <a:latin typeface="+mj-lt"/>
              <a:ea typeface="Calibri" panose="020F0502020204030204" pitchFamily="34" charset="0"/>
              <a:cs typeface="Times New Roman" panose="02020603050405020304" pitchFamily="18" charset="0"/>
            </a:endParaRPr>
          </a:p>
        </p:txBody>
      </p:sp>
      <p:pic>
        <p:nvPicPr>
          <p:cNvPr id="19" name="Image 18" descr="Une image contenant texte, intérieur, table&#10;&#10;Description générée automatiquement">
            <a:extLst>
              <a:ext uri="{FF2B5EF4-FFF2-40B4-BE49-F238E27FC236}">
                <a16:creationId xmlns:a16="http://schemas.microsoft.com/office/drawing/2014/main" id="{F8A639CC-8C6C-2D53-9CE2-BBC816B01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3608" y="4754734"/>
            <a:ext cx="2064681" cy="1170674"/>
          </a:xfrm>
          <a:prstGeom prst="rect">
            <a:avLst/>
          </a:prstGeom>
        </p:spPr>
      </p:pic>
      <p:graphicFrame>
        <p:nvGraphicFramePr>
          <p:cNvPr id="20" name="Espace réservé du contenu 5">
            <a:extLst>
              <a:ext uri="{FF2B5EF4-FFF2-40B4-BE49-F238E27FC236}">
                <a16:creationId xmlns:a16="http://schemas.microsoft.com/office/drawing/2014/main" id="{54B067B3-45AE-F9AB-81BF-C11121105E22}"/>
              </a:ext>
            </a:extLst>
          </p:cNvPr>
          <p:cNvGraphicFramePr>
            <a:graphicFrameLocks/>
          </p:cNvGraphicFramePr>
          <p:nvPr>
            <p:extLst>
              <p:ext uri="{D42A27DB-BD31-4B8C-83A1-F6EECF244321}">
                <p14:modId xmlns:p14="http://schemas.microsoft.com/office/powerpoint/2010/main" val="1485517334"/>
              </p:ext>
            </p:extLst>
          </p:nvPr>
        </p:nvGraphicFramePr>
        <p:xfrm>
          <a:off x="400050" y="1949863"/>
          <a:ext cx="8229600" cy="26870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1" name="Graphique 20" descr="Caméra vidéo avec un remplissage uni">
            <a:extLst>
              <a:ext uri="{FF2B5EF4-FFF2-40B4-BE49-F238E27FC236}">
                <a16:creationId xmlns:a16="http://schemas.microsoft.com/office/drawing/2014/main" id="{E1BB8144-DFC7-BD87-1E32-A6659CF8279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152620" y="3804438"/>
            <a:ext cx="914400" cy="914400"/>
          </a:xfrm>
          <a:prstGeom prst="rect">
            <a:avLst/>
          </a:prstGeom>
        </p:spPr>
      </p:pic>
      <p:sp>
        <p:nvSpPr>
          <p:cNvPr id="2" name="ZoneTexte 1">
            <a:extLst>
              <a:ext uri="{FF2B5EF4-FFF2-40B4-BE49-F238E27FC236}">
                <a16:creationId xmlns:a16="http://schemas.microsoft.com/office/drawing/2014/main" id="{350EC105-3CF8-7DF1-5C56-FDC29B2D3BD3}"/>
              </a:ext>
            </a:extLst>
          </p:cNvPr>
          <p:cNvSpPr txBox="1"/>
          <p:nvPr/>
        </p:nvSpPr>
        <p:spPr>
          <a:xfrm>
            <a:off x="6928839" y="4718838"/>
            <a:ext cx="651164" cy="215614"/>
          </a:xfrm>
          <a:prstGeom prst="rect">
            <a:avLst/>
          </a:prstGeom>
        </p:spPr>
        <p:txBody>
          <a:bodyPr vert="horz" wrap="square" lIns="91440" tIns="45720" rIns="91440" bIns="45720" rtlCol="0">
            <a:normAutofit fontScale="32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vidéo</a:t>
            </a:r>
          </a:p>
        </p:txBody>
      </p:sp>
      <p:sp>
        <p:nvSpPr>
          <p:cNvPr id="15" name="ZoneTexte 14">
            <a:extLst>
              <a:ext uri="{FF2B5EF4-FFF2-40B4-BE49-F238E27FC236}">
                <a16:creationId xmlns:a16="http://schemas.microsoft.com/office/drawing/2014/main" id="{D360DAA6-C806-CED1-C682-B7D7B78E4495}"/>
              </a:ext>
            </a:extLst>
          </p:cNvPr>
          <p:cNvSpPr txBox="1"/>
          <p:nvPr/>
        </p:nvSpPr>
        <p:spPr>
          <a:xfrm>
            <a:off x="6303818" y="6216739"/>
            <a:ext cx="1230130" cy="276225"/>
          </a:xfrm>
          <a:prstGeom prst="rect">
            <a:avLst/>
          </a:prstGeom>
        </p:spPr>
        <p:txBody>
          <a:bodyPr vert="horz" wrap="square" lIns="91440" tIns="45720" rIns="91440" bIns="45720" rtlCol="0">
            <a:normAutofit fontScale="32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Le futur enseignant</a:t>
            </a:r>
          </a:p>
        </p:txBody>
      </p:sp>
      <p:sp>
        <p:nvSpPr>
          <p:cNvPr id="17" name="ZoneTexte 16">
            <a:extLst>
              <a:ext uri="{FF2B5EF4-FFF2-40B4-BE49-F238E27FC236}">
                <a16:creationId xmlns:a16="http://schemas.microsoft.com/office/drawing/2014/main" id="{22F32CD0-4C03-724A-D278-ED0C1B7D5217}"/>
              </a:ext>
            </a:extLst>
          </p:cNvPr>
          <p:cNvSpPr txBox="1"/>
          <p:nvPr/>
        </p:nvSpPr>
        <p:spPr>
          <a:xfrm>
            <a:off x="7645250" y="6259557"/>
            <a:ext cx="1431635" cy="276225"/>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9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Le formateur universitaire</a:t>
            </a:r>
          </a:p>
        </p:txBody>
      </p:sp>
    </p:spTree>
    <p:extLst>
      <p:ext uri="{BB962C8B-B14F-4D97-AF65-F5344CB8AC3E}">
        <p14:creationId xmlns:p14="http://schemas.microsoft.com/office/powerpoint/2010/main" val="40846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9AC4886D-6C68-5959-CC64-830ED685AF3B}"/>
              </a:ext>
            </a:extLst>
          </p:cNvPr>
          <p:cNvGraphicFramePr>
            <a:graphicFrameLocks noGrp="1"/>
          </p:cNvGraphicFramePr>
          <p:nvPr>
            <p:ph idx="1"/>
          </p:nvPr>
        </p:nvGraphicFramePr>
        <p:xfrm>
          <a:off x="457200" y="2476437"/>
          <a:ext cx="8229600" cy="2048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0A92EFC4-D790-FA34-FCF4-E92751E351B0}"/>
              </a:ext>
            </a:extLst>
          </p:cNvPr>
          <p:cNvSpPr>
            <a:spLocks noGrp="1"/>
          </p:cNvSpPr>
          <p:nvPr>
            <p:ph type="sldNum" sz="quarter" idx="10"/>
          </p:nvPr>
        </p:nvSpPr>
        <p:spPr/>
        <p:txBody>
          <a:bodyPr/>
          <a:lstStyle/>
          <a:p>
            <a:pPr>
              <a:defRPr/>
            </a:pPr>
            <a:fld id="{E84D0D07-BA6C-4CE2-85E1-215477AE30BF}" type="slidenum">
              <a:rPr lang="en-US" noProof="0" smtClean="0"/>
              <a:pPr>
                <a:defRPr/>
              </a:pPr>
              <a:t>18</a:t>
            </a:fld>
            <a:endParaRPr lang="en-US" noProof="0"/>
          </a:p>
        </p:txBody>
      </p:sp>
      <p:sp>
        <p:nvSpPr>
          <p:cNvPr id="5" name="Espace réservé du pied de page 4">
            <a:extLst>
              <a:ext uri="{FF2B5EF4-FFF2-40B4-BE49-F238E27FC236}">
                <a16:creationId xmlns:a16="http://schemas.microsoft.com/office/drawing/2014/main" id="{D95650BD-8761-EC50-BBA5-AFC319A1EBB0}"/>
              </a:ext>
            </a:extLst>
          </p:cNvPr>
          <p:cNvSpPr>
            <a:spLocks noGrp="1"/>
          </p:cNvSpPr>
          <p:nvPr>
            <p:ph type="ftr" sz="quarter" idx="11"/>
          </p:nvPr>
        </p:nvSpPr>
        <p:spPr/>
        <p:txBody>
          <a:bodyPr/>
          <a:lstStyle/>
          <a:p>
            <a:pPr>
              <a:defRPr/>
            </a:pPr>
            <a:r>
              <a:rPr lang="en-US" noProof="0" dirty="0"/>
              <a:t>Duvivier, Derobertmasure, Demeuse    |   INAS</a:t>
            </a:r>
          </a:p>
        </p:txBody>
      </p:sp>
      <p:sp>
        <p:nvSpPr>
          <p:cNvPr id="7" name="Rectangle : coins arrondis 6">
            <a:extLst>
              <a:ext uri="{FF2B5EF4-FFF2-40B4-BE49-F238E27FC236}">
                <a16:creationId xmlns:a16="http://schemas.microsoft.com/office/drawing/2014/main" id="{A5170414-049D-6A5D-B560-A660057EEA07}"/>
              </a:ext>
            </a:extLst>
          </p:cNvPr>
          <p:cNvSpPr/>
          <p:nvPr/>
        </p:nvSpPr>
        <p:spPr>
          <a:xfrm>
            <a:off x="1548384" y="4986530"/>
            <a:ext cx="2377440" cy="877822"/>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Extrait de 3 minutes</a:t>
            </a:r>
          </a:p>
        </p:txBody>
      </p:sp>
      <p:sp>
        <p:nvSpPr>
          <p:cNvPr id="26" name="Flèche courbée vers la gauche 25">
            <a:extLst>
              <a:ext uri="{FF2B5EF4-FFF2-40B4-BE49-F238E27FC236}">
                <a16:creationId xmlns:a16="http://schemas.microsoft.com/office/drawing/2014/main" id="{31A644B4-6C84-AAAD-5E6A-CFB1188DCCB2}"/>
              </a:ext>
            </a:extLst>
          </p:cNvPr>
          <p:cNvSpPr/>
          <p:nvPr/>
        </p:nvSpPr>
        <p:spPr>
          <a:xfrm>
            <a:off x="8132647" y="4228085"/>
            <a:ext cx="499872" cy="1328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ZoneTexte 1">
            <a:extLst>
              <a:ext uri="{FF2B5EF4-FFF2-40B4-BE49-F238E27FC236}">
                <a16:creationId xmlns:a16="http://schemas.microsoft.com/office/drawing/2014/main" id="{29E5521F-00BC-87B9-5818-29343D18E377}"/>
              </a:ext>
            </a:extLst>
          </p:cNvPr>
          <p:cNvSpPr txBox="1"/>
          <p:nvPr/>
        </p:nvSpPr>
        <p:spPr>
          <a:xfrm>
            <a:off x="163773" y="4986530"/>
            <a:ext cx="1132764" cy="877822"/>
          </a:xfrm>
          <a:prstGeom prst="rect">
            <a:avLst/>
          </a:prstGeom>
        </p:spPr>
        <p:txBody>
          <a:bodyPr vert="horz" wrap="square" lIns="91440" tIns="45720" rIns="91440" bIns="45720" rtlCol="0">
            <a:normAutofit fontScale="77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rPr>
              <a:t>Ligne de base</a:t>
            </a:r>
          </a:p>
        </p:txBody>
      </p:sp>
      <p:sp>
        <p:nvSpPr>
          <p:cNvPr id="9" name="Arrow: Pentagon 8">
            <a:extLst>
              <a:ext uri="{FF2B5EF4-FFF2-40B4-BE49-F238E27FC236}">
                <a16:creationId xmlns:a16="http://schemas.microsoft.com/office/drawing/2014/main" id="{E066627B-CB7F-47ED-38A1-59D1C4089EDE}"/>
              </a:ext>
            </a:extLst>
          </p:cNvPr>
          <p:cNvSpPr/>
          <p:nvPr/>
        </p:nvSpPr>
        <p:spPr>
          <a:xfrm>
            <a:off x="457200" y="264979"/>
            <a:ext cx="1598212" cy="115265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3" name="TextBox 27">
            <a:extLst>
              <a:ext uri="{FF2B5EF4-FFF2-40B4-BE49-F238E27FC236}">
                <a16:creationId xmlns:a16="http://schemas.microsoft.com/office/drawing/2014/main" id="{E9BA98E8-3F8C-928F-6D2D-7F3D053F2E7E}"/>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1" name="Titre 2">
            <a:extLst>
              <a:ext uri="{FF2B5EF4-FFF2-40B4-BE49-F238E27FC236}">
                <a16:creationId xmlns:a16="http://schemas.microsoft.com/office/drawing/2014/main" id="{3067456C-C6A6-657E-C081-049584056423}"/>
              </a:ext>
            </a:extLst>
          </p:cNvPr>
          <p:cNvSpPr>
            <a:spLocks noGrp="1"/>
          </p:cNvSpPr>
          <p:nvPr>
            <p:ph type="title"/>
          </p:nvPr>
        </p:nvSpPr>
        <p:spPr>
          <a:xfrm>
            <a:off x="914400" y="264979"/>
            <a:ext cx="8229600" cy="1143000"/>
          </a:xfrm>
        </p:spPr>
        <p:txBody>
          <a:bodyPr/>
          <a:lstStyle/>
          <a:p>
            <a:pPr marL="914400" lvl="2"/>
            <a:r>
              <a:rPr lang="fr-FR" sz="2500">
                <a:solidFill>
                  <a:schemeClr val="accent3"/>
                </a:solidFill>
                <a:latin typeface="+mj-lt"/>
              </a:rPr>
              <a:t>8.</a:t>
            </a:r>
            <a:r>
              <a:rPr lang="fr-FR" sz="2500" b="1">
                <a:solidFill>
                  <a:schemeClr val="accent3"/>
                </a:solidFill>
                <a:latin typeface="+mj-lt"/>
              </a:rPr>
              <a:t> </a:t>
            </a:r>
            <a:r>
              <a:rPr lang="fr-FR" sz="2500">
                <a:solidFill>
                  <a:schemeClr val="accent3"/>
                </a:solidFill>
                <a:latin typeface="+mj-lt"/>
              </a:rPr>
              <a:t>L</a:t>
            </a:r>
            <a:r>
              <a:rPr lang="fr-FR" sz="2500" b="1">
                <a:solidFill>
                  <a:schemeClr val="accent3"/>
                </a:solidFill>
                <a:latin typeface="+mj-lt"/>
              </a:rPr>
              <a:t>a formation des enseignants de l’AESS mis en œuvre par l’INAS</a:t>
            </a:r>
            <a:endParaRPr lang="fr-BE" sz="25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286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19</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1" name="TextBox 27">
            <a:extLst>
              <a:ext uri="{FF2B5EF4-FFF2-40B4-BE49-F238E27FC236}">
                <a16:creationId xmlns:a16="http://schemas.microsoft.com/office/drawing/2014/main" id="{A9D49070-C357-7CCF-4248-9980A19DB128}"/>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 name="ZoneTexte 1">
            <a:extLst>
              <a:ext uri="{FF2B5EF4-FFF2-40B4-BE49-F238E27FC236}">
                <a16:creationId xmlns:a16="http://schemas.microsoft.com/office/drawing/2014/main" id="{A7E99904-A76D-354A-69DA-FAA3969E7A36}"/>
              </a:ext>
            </a:extLst>
          </p:cNvPr>
          <p:cNvSpPr txBox="1"/>
          <p:nvPr/>
        </p:nvSpPr>
        <p:spPr>
          <a:xfrm>
            <a:off x="533446" y="2086378"/>
            <a:ext cx="8153354" cy="1996226"/>
          </a:xfrm>
          <a:prstGeom prst="rect">
            <a:avLst/>
          </a:prstGeom>
        </p:spPr>
        <p:txBody>
          <a:bodyPr vert="horz" wrap="square" lIns="91440" tIns="45720" rIns="91440" bIns="45720" rtlCol="0">
            <a:noAutofit/>
          </a:bodyPr>
          <a:lstStyle/>
          <a:p>
            <a:pPr marL="285750" indent="-285750" algn="just">
              <a:lnSpc>
                <a:spcPct val="115000"/>
              </a:lnSpc>
              <a:buFont typeface="Wingdings" pitchFamily="2" charset="2"/>
              <a:buChar char="§"/>
            </a:pPr>
            <a:endParaRPr kumimoji="0" lang="fr-FR" sz="1500" b="0" i="0" u="none" strike="noStrike" kern="1200" cap="none" spc="0" normalizeH="0" baseline="0" noProof="0">
              <a:ln>
                <a:noFill/>
              </a:ln>
              <a:solidFill>
                <a:srgbClr val="263E65"/>
              </a:solidFill>
              <a:effectLst/>
              <a:uLnTx/>
              <a:uFillTx/>
              <a:latin typeface="+mn-lt"/>
              <a:ea typeface="Calibri" pitchFamily="34" charset="0"/>
              <a:cs typeface="Times New Roman" pitchFamily="18" charset="0"/>
            </a:endParaRPr>
          </a:p>
        </p:txBody>
      </p:sp>
      <p:sp>
        <p:nvSpPr>
          <p:cNvPr id="17" name="ZoneTexte 16">
            <a:extLst>
              <a:ext uri="{FF2B5EF4-FFF2-40B4-BE49-F238E27FC236}">
                <a16:creationId xmlns:a16="http://schemas.microsoft.com/office/drawing/2014/main" id="{1C9E9EAE-FF10-04E6-2ABD-78DAF7D400D7}"/>
              </a:ext>
            </a:extLst>
          </p:cNvPr>
          <p:cNvSpPr txBox="1"/>
          <p:nvPr/>
        </p:nvSpPr>
        <p:spPr>
          <a:xfrm>
            <a:off x="2486703" y="1551396"/>
            <a:ext cx="5978319" cy="4084485"/>
          </a:xfrm>
          <a:prstGeom prst="rect">
            <a:avLst/>
          </a:prstGeom>
        </p:spPr>
        <p:txBody>
          <a:bodyPr vert="horz" wrap="square" lIns="91440" tIns="45720" rIns="91440" bIns="45720" rtlCol="0">
            <a:normAutofit/>
          </a:bodyPr>
          <a:lstStyle/>
          <a:p>
            <a:pPr marL="457200" indent="-457200">
              <a:buFont typeface="Wingdings" pitchFamily="2" charset="2"/>
              <a:buChar char="§"/>
            </a:pPr>
            <a:r>
              <a:rPr lang="fr-BE" sz="1500" dirty="0">
                <a:latin typeface="+mj-lt"/>
                <a:ea typeface="Arial Unicode MS" panose="020B0604020202020204" pitchFamily="34" charset="-128"/>
                <a:cs typeface="Arial Unicode MS" panose="020B0604020202020204" pitchFamily="34" charset="-128"/>
              </a:rPr>
              <a:t>La captation vidéo est réalisée par 4 caméras</a:t>
            </a:r>
            <a:r>
              <a:rPr lang="fr-BE" sz="1500" dirty="0">
                <a:latin typeface="+mj-lt"/>
                <a:ea typeface="Arial Unicode MS" panose="020B0604020202020204" pitchFamily="34" charset="-128"/>
                <a:cs typeface="Times New Roman" panose="02020603050405020304" pitchFamily="18" charset="0"/>
              </a:rPr>
              <a:t> qui filment « </a:t>
            </a:r>
            <a:r>
              <a:rPr lang="fr-BE" sz="1500" dirty="0">
                <a:effectLst/>
                <a:latin typeface="+mj-lt"/>
                <a:ea typeface="Calibri" panose="020F0502020204030204" pitchFamily="34" charset="0"/>
                <a:cs typeface="Times New Roman" panose="02020603050405020304" pitchFamily="18" charset="0"/>
              </a:rPr>
              <a:t>d’un point de vue extérieur » (Forget et Paillé 2012). </a:t>
            </a:r>
          </a:p>
          <a:p>
            <a:pPr marL="457200" indent="-457200">
              <a:buFont typeface="Wingdings" pitchFamily="2" charset="2"/>
              <a:buChar char="§"/>
            </a:pPr>
            <a:r>
              <a:rPr lang="fr-BE" sz="1500" dirty="0">
                <a:effectLst/>
                <a:latin typeface="+mj-lt"/>
                <a:ea typeface="Calibri" panose="020F0502020204030204" pitchFamily="34" charset="0"/>
                <a:cs typeface="Times New Roman" panose="02020603050405020304" pitchFamily="18" charset="0"/>
              </a:rPr>
              <a:t>Cela permet une mise à distance du sujet par rapport à son activité (</a:t>
            </a:r>
            <a:r>
              <a:rPr lang="fr-BE" sz="1500" dirty="0" err="1">
                <a:effectLst/>
                <a:latin typeface="+mj-lt"/>
                <a:ea typeface="Calibri" panose="020F0502020204030204" pitchFamily="34" charset="0"/>
                <a:cs typeface="Times New Roman" panose="02020603050405020304" pitchFamily="18" charset="0"/>
              </a:rPr>
              <a:t>Rix</a:t>
            </a:r>
            <a:r>
              <a:rPr lang="fr-BE" sz="1500" dirty="0">
                <a:effectLst/>
                <a:latin typeface="+mj-lt"/>
                <a:ea typeface="Calibri" panose="020F0502020204030204" pitchFamily="34" charset="0"/>
                <a:cs typeface="Times New Roman" panose="02020603050405020304" pitchFamily="18" charset="0"/>
              </a:rPr>
              <a:t>-Lièvre et </a:t>
            </a:r>
            <a:r>
              <a:rPr lang="fr-BE" sz="1500" dirty="0" err="1">
                <a:effectLst/>
                <a:latin typeface="+mj-lt"/>
                <a:ea typeface="Calibri" panose="020F0502020204030204" pitchFamily="34" charset="0"/>
                <a:cs typeface="Times New Roman" panose="02020603050405020304" pitchFamily="18" charset="0"/>
              </a:rPr>
              <a:t>Biache</a:t>
            </a:r>
            <a:r>
              <a:rPr lang="fr-BE" sz="1500" dirty="0">
                <a:effectLst/>
                <a:latin typeface="+mj-lt"/>
                <a:ea typeface="Calibri" panose="020F0502020204030204" pitchFamily="34" charset="0"/>
                <a:cs typeface="Times New Roman" panose="02020603050405020304" pitchFamily="18" charset="0"/>
              </a:rPr>
              <a:t>, 2004). </a:t>
            </a:r>
            <a:endParaRPr lang="fr-BE" sz="1500" dirty="0">
              <a:latin typeface="+mj-lt"/>
              <a:ea typeface="Calibri" panose="020F0502020204030204" pitchFamily="34" charset="0"/>
              <a:cs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19" name="Picture 2" descr="Assurance auto pour un jeune conducteur">
            <a:extLst>
              <a:ext uri="{FF2B5EF4-FFF2-40B4-BE49-F238E27FC236}">
                <a16:creationId xmlns:a16="http://schemas.microsoft.com/office/drawing/2014/main" id="{D6530C58-37A7-88C3-9EDD-91BC75489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914" y="4676113"/>
            <a:ext cx="3447289" cy="1816196"/>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2">
            <a:extLst>
              <a:ext uri="{FF2B5EF4-FFF2-40B4-BE49-F238E27FC236}">
                <a16:creationId xmlns:a16="http://schemas.microsoft.com/office/drawing/2014/main" id="{53A39778-66CF-B466-BF54-6C519E07A55B}"/>
              </a:ext>
            </a:extLst>
          </p:cNvPr>
          <p:cNvSpPr>
            <a:spLocks noGrp="1"/>
          </p:cNvSpPr>
          <p:nvPr>
            <p:ph type="title"/>
          </p:nvPr>
        </p:nvSpPr>
        <p:spPr>
          <a:xfrm>
            <a:off x="1095270" y="274638"/>
            <a:ext cx="7591530" cy="1143000"/>
          </a:xfrm>
        </p:spPr>
        <p:txBody>
          <a:bodyPr/>
          <a:lstStyle/>
          <a:p>
            <a:pPr marL="914400" lvl="2"/>
            <a:r>
              <a:rPr lang="fr-FR" sz="2500">
                <a:solidFill>
                  <a:schemeClr val="accent3"/>
                </a:solidFill>
                <a:latin typeface="+mj-lt"/>
              </a:rPr>
              <a:t>8.</a:t>
            </a:r>
            <a:r>
              <a:rPr lang="fr-FR" sz="2500" b="1">
                <a:solidFill>
                  <a:schemeClr val="accent3"/>
                </a:solidFill>
                <a:latin typeface="+mj-lt"/>
              </a:rPr>
              <a:t> </a:t>
            </a:r>
            <a:r>
              <a:rPr lang="fr-FR" sz="2500">
                <a:solidFill>
                  <a:schemeClr val="accent3"/>
                </a:solidFill>
                <a:latin typeface="+mj-lt"/>
              </a:rPr>
              <a:t>L</a:t>
            </a:r>
            <a:r>
              <a:rPr lang="fr-FR" sz="2500" b="1">
                <a:solidFill>
                  <a:schemeClr val="accent3"/>
                </a:solidFill>
                <a:latin typeface="+mj-lt"/>
              </a:rPr>
              <a:t>a formation des enseignants de l’AESS mis en œuvre par l’INAS</a:t>
            </a:r>
            <a:endParaRPr lang="fr-BE" sz="2500">
              <a:effectLst/>
              <a:latin typeface="+mj-lt"/>
              <a:ea typeface="Calibri" panose="020F0502020204030204" pitchFamily="34" charset="0"/>
              <a:cs typeface="Times New Roman" panose="02020603050405020304" pitchFamily="18" charset="0"/>
            </a:endParaRPr>
          </a:p>
        </p:txBody>
      </p:sp>
      <p:pic>
        <p:nvPicPr>
          <p:cNvPr id="14" name="Image 13" descr="Une image contenant texte, intérieur, table&#10;&#10;Description générée automatiquement">
            <a:extLst>
              <a:ext uri="{FF2B5EF4-FFF2-40B4-BE49-F238E27FC236}">
                <a16:creationId xmlns:a16="http://schemas.microsoft.com/office/drawing/2014/main" id="{F823C107-0D62-6E56-24E1-9A171E5C7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2703861"/>
            <a:ext cx="3425281" cy="1886193"/>
          </a:xfrm>
          <a:prstGeom prst="rect">
            <a:avLst/>
          </a:prstGeom>
        </p:spPr>
      </p:pic>
      <p:sp>
        <p:nvSpPr>
          <p:cNvPr id="20" name="Rectangle : coins arrondis 19">
            <a:extLst>
              <a:ext uri="{FF2B5EF4-FFF2-40B4-BE49-F238E27FC236}">
                <a16:creationId xmlns:a16="http://schemas.microsoft.com/office/drawing/2014/main" id="{AFFD411A-AC6D-86FD-5983-F98047996C64}"/>
              </a:ext>
            </a:extLst>
          </p:cNvPr>
          <p:cNvSpPr/>
          <p:nvPr/>
        </p:nvSpPr>
        <p:spPr>
          <a:xfrm>
            <a:off x="6147518" y="4156273"/>
            <a:ext cx="2083633" cy="1027290"/>
          </a:xfrm>
          <a:prstGeom prst="round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Vue objective</a:t>
            </a:r>
          </a:p>
        </p:txBody>
      </p:sp>
      <p:pic>
        <p:nvPicPr>
          <p:cNvPr id="27" name="Image 26" descr="Une image contenant graphique&#10;&#10;Description générée automatiquement">
            <a:extLst>
              <a:ext uri="{FF2B5EF4-FFF2-40B4-BE49-F238E27FC236}">
                <a16:creationId xmlns:a16="http://schemas.microsoft.com/office/drawing/2014/main" id="{66A407EB-59F1-2C41-6560-879EF010F384}"/>
              </a:ext>
            </a:extLst>
          </p:cNvPr>
          <p:cNvPicPr>
            <a:picLocks noChangeAspect="1"/>
          </p:cNvPicPr>
          <p:nvPr/>
        </p:nvPicPr>
        <p:blipFill rotWithShape="1">
          <a:blip r:embed="rId5">
            <a:extLst>
              <a:ext uri="{28A0092B-C50C-407E-A947-70E740481C1C}">
                <a14:useLocalDpi xmlns:a14="http://schemas.microsoft.com/office/drawing/2010/main" val="0"/>
              </a:ext>
            </a:extLst>
          </a:blip>
          <a:srcRect t="9834" b="16007"/>
          <a:stretch/>
        </p:blipFill>
        <p:spPr>
          <a:xfrm>
            <a:off x="287022" y="2854381"/>
            <a:ext cx="2316262" cy="1275713"/>
          </a:xfrm>
          <a:prstGeom prst="rect">
            <a:avLst/>
          </a:prstGeom>
        </p:spPr>
      </p:pic>
      <p:sp>
        <p:nvSpPr>
          <p:cNvPr id="28" name="ZoneTexte 27">
            <a:extLst>
              <a:ext uri="{FF2B5EF4-FFF2-40B4-BE49-F238E27FC236}">
                <a16:creationId xmlns:a16="http://schemas.microsoft.com/office/drawing/2014/main" id="{27F54C91-E291-5C3A-BB37-0FF772BA2DE6}"/>
              </a:ext>
            </a:extLst>
          </p:cNvPr>
          <p:cNvSpPr txBox="1"/>
          <p:nvPr/>
        </p:nvSpPr>
        <p:spPr>
          <a:xfrm>
            <a:off x="564021" y="4830370"/>
            <a:ext cx="2073905" cy="156117"/>
          </a:xfrm>
          <a:prstGeom prst="rect">
            <a:avLst/>
          </a:prstGeom>
        </p:spPr>
        <p:txBody>
          <a:bodyPr vert="horz" wrap="squar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Image adaptée de Bocquillon (2019)</a:t>
            </a:r>
          </a:p>
        </p:txBody>
      </p:sp>
      <p:pic>
        <p:nvPicPr>
          <p:cNvPr id="29" name="Graphique 28" descr="Caméra vidéo avec un remplissage uni">
            <a:extLst>
              <a:ext uri="{FF2B5EF4-FFF2-40B4-BE49-F238E27FC236}">
                <a16:creationId xmlns:a16="http://schemas.microsoft.com/office/drawing/2014/main" id="{E96D0D01-95C3-FF26-A6C7-989C882784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5318" y="2508068"/>
            <a:ext cx="553998" cy="553998"/>
          </a:xfrm>
          <a:prstGeom prst="rect">
            <a:avLst/>
          </a:prstGeom>
        </p:spPr>
      </p:pic>
      <p:pic>
        <p:nvPicPr>
          <p:cNvPr id="30" name="Graphique 29" descr="Caméra vidéo avec un remplissage uni">
            <a:extLst>
              <a:ext uri="{FF2B5EF4-FFF2-40B4-BE49-F238E27FC236}">
                <a16:creationId xmlns:a16="http://schemas.microsoft.com/office/drawing/2014/main" id="{74CEECE3-F6FA-92D8-20B1-F3DCAA3389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28375" y="2508068"/>
            <a:ext cx="553998" cy="553998"/>
          </a:xfrm>
          <a:prstGeom prst="rect">
            <a:avLst/>
          </a:prstGeom>
        </p:spPr>
      </p:pic>
      <p:pic>
        <p:nvPicPr>
          <p:cNvPr id="31" name="Graphique 30" descr="Caméra vidéo avec un remplissage uni">
            <a:extLst>
              <a:ext uri="{FF2B5EF4-FFF2-40B4-BE49-F238E27FC236}">
                <a16:creationId xmlns:a16="http://schemas.microsoft.com/office/drawing/2014/main" id="{4FA8E5B3-A94F-729D-A7AE-6514FD04E8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022" y="4096936"/>
            <a:ext cx="553998" cy="553998"/>
          </a:xfrm>
          <a:prstGeom prst="rect">
            <a:avLst/>
          </a:prstGeom>
        </p:spPr>
      </p:pic>
      <p:pic>
        <p:nvPicPr>
          <p:cNvPr id="32" name="Graphique 31" descr="Caméra vidéo avec un remplissage uni">
            <a:extLst>
              <a:ext uri="{FF2B5EF4-FFF2-40B4-BE49-F238E27FC236}">
                <a16:creationId xmlns:a16="http://schemas.microsoft.com/office/drawing/2014/main" id="{D6629DB5-C701-93DB-7DE7-E68376E082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76435" y="4113515"/>
            <a:ext cx="553998" cy="553998"/>
          </a:xfrm>
          <a:prstGeom prst="rect">
            <a:avLst/>
          </a:prstGeom>
        </p:spPr>
      </p:pic>
      <p:sp>
        <p:nvSpPr>
          <p:cNvPr id="3" name="Rectangle : coins arrondis 2">
            <a:extLst>
              <a:ext uri="{FF2B5EF4-FFF2-40B4-BE49-F238E27FC236}">
                <a16:creationId xmlns:a16="http://schemas.microsoft.com/office/drawing/2014/main" id="{D1CF7C73-AE38-DA4E-170C-894362E8FC69}"/>
              </a:ext>
            </a:extLst>
          </p:cNvPr>
          <p:cNvSpPr/>
          <p:nvPr/>
        </p:nvSpPr>
        <p:spPr>
          <a:xfrm>
            <a:off x="157033" y="2398426"/>
            <a:ext cx="2446251" cy="2588061"/>
          </a:xfrm>
          <a:prstGeom prst="roundRect">
            <a:avLst/>
          </a:prstGeom>
          <a:noFill/>
          <a:ln>
            <a:solidFill>
              <a:srgbClr val="8EBF8C"/>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422095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83FC3BF6-085A-465A-AC29-C6850C13445A}"/>
              </a:ext>
            </a:extLst>
          </p:cNvPr>
          <p:cNvSpPr/>
          <p:nvPr/>
        </p:nvSpPr>
        <p:spPr>
          <a:xfrm>
            <a:off x="1641563" y="2000289"/>
            <a:ext cx="1112273" cy="644655"/>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grpSp>
        <p:nvGrpSpPr>
          <p:cNvPr id="10" name="Group 9">
            <a:extLst>
              <a:ext uri="{FF2B5EF4-FFF2-40B4-BE49-F238E27FC236}">
                <a16:creationId xmlns:a16="http://schemas.microsoft.com/office/drawing/2014/main" id="{C62A3799-0CD7-4C64-8242-AC9EA24CA07C}"/>
              </a:ext>
            </a:extLst>
          </p:cNvPr>
          <p:cNvGrpSpPr/>
          <p:nvPr/>
        </p:nvGrpSpPr>
        <p:grpSpPr>
          <a:xfrm>
            <a:off x="2526626" y="2000289"/>
            <a:ext cx="5111417" cy="644655"/>
            <a:chOff x="2189480" y="2153920"/>
            <a:chExt cx="7213599" cy="1137920"/>
          </a:xfrm>
          <a:solidFill>
            <a:srgbClr val="969696"/>
          </a:solidFill>
        </p:grpSpPr>
        <p:sp>
          <p:nvSpPr>
            <p:cNvPr id="11" name="Arrow: Chevron 10">
              <a:extLst>
                <a:ext uri="{FF2B5EF4-FFF2-40B4-BE49-F238E27FC236}">
                  <a16:creationId xmlns:a16="http://schemas.microsoft.com/office/drawing/2014/main" id="{69D05AF8-0362-40E3-A7E7-10278B88F503}"/>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282F39"/>
                </a:solidFill>
                <a:latin typeface="Calibri" panose="020F0502020204030204"/>
              </a:endParaRPr>
            </a:p>
          </p:txBody>
        </p:sp>
        <p:sp>
          <p:nvSpPr>
            <p:cNvPr id="12" name="Rectangle 11">
              <a:extLst>
                <a:ext uri="{FF2B5EF4-FFF2-40B4-BE49-F238E27FC236}">
                  <a16:creationId xmlns:a16="http://schemas.microsoft.com/office/drawing/2014/main" id="{70053719-8142-4D73-BD76-5FA6F7C9E069}"/>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grpSp>
      <p:sp>
        <p:nvSpPr>
          <p:cNvPr id="17" name="Arrow: Pentagon 16">
            <a:extLst>
              <a:ext uri="{FF2B5EF4-FFF2-40B4-BE49-F238E27FC236}">
                <a16:creationId xmlns:a16="http://schemas.microsoft.com/office/drawing/2014/main" id="{BF9B6AB6-6147-424D-8F82-81A2B273645F}"/>
              </a:ext>
            </a:extLst>
          </p:cNvPr>
          <p:cNvSpPr/>
          <p:nvPr/>
        </p:nvSpPr>
        <p:spPr>
          <a:xfrm>
            <a:off x="1641563" y="2745170"/>
            <a:ext cx="1112273" cy="644655"/>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grpSp>
        <p:nvGrpSpPr>
          <p:cNvPr id="18" name="Group 17">
            <a:extLst>
              <a:ext uri="{FF2B5EF4-FFF2-40B4-BE49-F238E27FC236}">
                <a16:creationId xmlns:a16="http://schemas.microsoft.com/office/drawing/2014/main" id="{E733BE8E-BFBE-43EA-A9FD-BD45F197DD84}"/>
              </a:ext>
            </a:extLst>
          </p:cNvPr>
          <p:cNvGrpSpPr/>
          <p:nvPr/>
        </p:nvGrpSpPr>
        <p:grpSpPr>
          <a:xfrm>
            <a:off x="2526626" y="2735997"/>
            <a:ext cx="5111417" cy="644655"/>
            <a:chOff x="2189480" y="2153920"/>
            <a:chExt cx="7213599" cy="1137920"/>
          </a:xfrm>
          <a:solidFill>
            <a:srgbClr val="8EBF8C"/>
          </a:solidFill>
        </p:grpSpPr>
        <p:sp>
          <p:nvSpPr>
            <p:cNvPr id="19" name="Arrow: Chevron 18">
              <a:extLst>
                <a:ext uri="{FF2B5EF4-FFF2-40B4-BE49-F238E27FC236}">
                  <a16:creationId xmlns:a16="http://schemas.microsoft.com/office/drawing/2014/main" id="{1E05DB33-7027-4243-B2B1-AE959B934587}"/>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282F39"/>
                </a:solidFill>
                <a:latin typeface="Calibri" panose="020F0502020204030204"/>
              </a:endParaRPr>
            </a:p>
          </p:txBody>
        </p:sp>
        <p:sp>
          <p:nvSpPr>
            <p:cNvPr id="20" name="Rectangle 19">
              <a:extLst>
                <a:ext uri="{FF2B5EF4-FFF2-40B4-BE49-F238E27FC236}">
                  <a16:creationId xmlns:a16="http://schemas.microsoft.com/office/drawing/2014/main" id="{53CAB0D8-22D4-44B8-BBE1-517EC44C45DC}"/>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grpSp>
      <p:sp>
        <p:nvSpPr>
          <p:cNvPr id="22" name="Arrow: Pentagon 21">
            <a:extLst>
              <a:ext uri="{FF2B5EF4-FFF2-40B4-BE49-F238E27FC236}">
                <a16:creationId xmlns:a16="http://schemas.microsoft.com/office/drawing/2014/main" id="{7A635083-451F-40BF-9734-33850F7342D3}"/>
              </a:ext>
            </a:extLst>
          </p:cNvPr>
          <p:cNvSpPr/>
          <p:nvPr/>
        </p:nvSpPr>
        <p:spPr>
          <a:xfrm>
            <a:off x="1641563" y="3457889"/>
            <a:ext cx="1112273" cy="644655"/>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grpSp>
        <p:nvGrpSpPr>
          <p:cNvPr id="23" name="Group 22">
            <a:extLst>
              <a:ext uri="{FF2B5EF4-FFF2-40B4-BE49-F238E27FC236}">
                <a16:creationId xmlns:a16="http://schemas.microsoft.com/office/drawing/2014/main" id="{2CC8895A-9474-4AF5-956A-D6B3CEFA3279}"/>
              </a:ext>
            </a:extLst>
          </p:cNvPr>
          <p:cNvGrpSpPr/>
          <p:nvPr/>
        </p:nvGrpSpPr>
        <p:grpSpPr>
          <a:xfrm>
            <a:off x="2526626" y="3457889"/>
            <a:ext cx="5111417" cy="644655"/>
            <a:chOff x="2189480" y="2153920"/>
            <a:chExt cx="7213599" cy="1137920"/>
          </a:xfrm>
          <a:solidFill>
            <a:schemeClr val="accent6"/>
          </a:solidFill>
        </p:grpSpPr>
        <p:sp>
          <p:nvSpPr>
            <p:cNvPr id="24" name="Arrow: Chevron 23">
              <a:extLst>
                <a:ext uri="{FF2B5EF4-FFF2-40B4-BE49-F238E27FC236}">
                  <a16:creationId xmlns:a16="http://schemas.microsoft.com/office/drawing/2014/main" id="{FA5ECFFC-D03C-4BA5-970C-397D92480096}"/>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282F39"/>
                </a:solidFill>
                <a:latin typeface="Calibri" panose="020F0502020204030204"/>
              </a:endParaRPr>
            </a:p>
          </p:txBody>
        </p:sp>
        <p:sp>
          <p:nvSpPr>
            <p:cNvPr id="25" name="Rectangle 24">
              <a:extLst>
                <a:ext uri="{FF2B5EF4-FFF2-40B4-BE49-F238E27FC236}">
                  <a16:creationId xmlns:a16="http://schemas.microsoft.com/office/drawing/2014/main" id="{90B1D260-A41C-4E95-A755-8E359C341F2F}"/>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grpSp>
      <p:sp>
        <p:nvSpPr>
          <p:cNvPr id="28" name="TextBox 27">
            <a:extLst>
              <a:ext uri="{FF2B5EF4-FFF2-40B4-BE49-F238E27FC236}">
                <a16:creationId xmlns:a16="http://schemas.microsoft.com/office/drawing/2014/main" id="{AF674A17-AAE5-4964-89E9-E927EF4D90FD}"/>
              </a:ext>
            </a:extLst>
          </p:cNvPr>
          <p:cNvSpPr txBox="1"/>
          <p:nvPr/>
        </p:nvSpPr>
        <p:spPr>
          <a:xfrm>
            <a:off x="1691986" y="2050662"/>
            <a:ext cx="757990"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0" name="TextBox 29">
            <a:extLst>
              <a:ext uri="{FF2B5EF4-FFF2-40B4-BE49-F238E27FC236}">
                <a16:creationId xmlns:a16="http://schemas.microsoft.com/office/drawing/2014/main" id="{0FB775DB-7BDA-40F8-8943-FE3A0A82B375}"/>
              </a:ext>
            </a:extLst>
          </p:cNvPr>
          <p:cNvSpPr txBox="1"/>
          <p:nvPr/>
        </p:nvSpPr>
        <p:spPr>
          <a:xfrm>
            <a:off x="1691986" y="2802040"/>
            <a:ext cx="757990"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1" name="TextBox 30">
            <a:extLst>
              <a:ext uri="{FF2B5EF4-FFF2-40B4-BE49-F238E27FC236}">
                <a16:creationId xmlns:a16="http://schemas.microsoft.com/office/drawing/2014/main" id="{1B1F7E83-9D5F-403A-AEC1-1DBFB6EEEFA9}"/>
              </a:ext>
            </a:extLst>
          </p:cNvPr>
          <p:cNvSpPr txBox="1"/>
          <p:nvPr/>
        </p:nvSpPr>
        <p:spPr>
          <a:xfrm>
            <a:off x="1691986" y="3510700"/>
            <a:ext cx="757990" cy="553998"/>
          </a:xfrm>
          <a:prstGeom prst="rect">
            <a:avLst/>
          </a:prstGeom>
          <a:solidFill>
            <a:schemeClr val="accent6"/>
          </a:solid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8" name="TextBox 37">
            <a:extLst>
              <a:ext uri="{FF2B5EF4-FFF2-40B4-BE49-F238E27FC236}">
                <a16:creationId xmlns:a16="http://schemas.microsoft.com/office/drawing/2014/main" id="{D21EF9FC-F363-4D04-8D70-B84B5D145B65}"/>
              </a:ext>
            </a:extLst>
          </p:cNvPr>
          <p:cNvSpPr txBox="1"/>
          <p:nvPr/>
        </p:nvSpPr>
        <p:spPr>
          <a:xfrm>
            <a:off x="2989726" y="2077056"/>
            <a:ext cx="4435160" cy="523220"/>
          </a:xfrm>
          <a:prstGeom prst="rect">
            <a:avLst/>
          </a:prstGeom>
          <a:noFill/>
        </p:spPr>
        <p:txBody>
          <a:bodyPr wrap="square" rtlCol="0">
            <a:spAutoFit/>
          </a:bodyPr>
          <a:lstStyle/>
          <a:p>
            <a:pPr algn="just" defTabSz="685800" fontAlgn="auto">
              <a:spcBef>
                <a:spcPts val="0"/>
              </a:spcBef>
              <a:spcAft>
                <a:spcPts val="0"/>
              </a:spcAft>
              <a:defRPr/>
            </a:pPr>
            <a:r>
              <a:rPr lang="en-US" sz="1400" b="1">
                <a:solidFill>
                  <a:schemeClr val="bg1"/>
                </a:solidFill>
                <a:latin typeface="+mj-lt"/>
                <a:cs typeface="+mn-cs"/>
              </a:rPr>
              <a:t>Cadre </a:t>
            </a:r>
            <a:r>
              <a:rPr lang="en-US" sz="1400" b="1" err="1">
                <a:solidFill>
                  <a:schemeClr val="bg1"/>
                </a:solidFill>
                <a:latin typeface="+mj-lt"/>
                <a:cs typeface="+mn-cs"/>
              </a:rPr>
              <a:t>théorique</a:t>
            </a:r>
            <a:r>
              <a:rPr lang="en-US" sz="1400" b="1">
                <a:solidFill>
                  <a:schemeClr val="bg1"/>
                </a:solidFill>
                <a:latin typeface="+mj-lt"/>
                <a:cs typeface="+mn-cs"/>
              </a:rPr>
              <a:t> et </a:t>
            </a:r>
            <a:r>
              <a:rPr lang="en-US" sz="1400" b="1" err="1">
                <a:solidFill>
                  <a:schemeClr val="bg1"/>
                </a:solidFill>
                <a:latin typeface="+mj-lt"/>
                <a:cs typeface="+mn-cs"/>
              </a:rPr>
              <a:t>présentation</a:t>
            </a:r>
            <a:r>
              <a:rPr lang="en-US" sz="1400" b="1">
                <a:solidFill>
                  <a:schemeClr val="bg1"/>
                </a:solidFill>
                <a:latin typeface="+mj-lt"/>
                <a:cs typeface="+mn-cs"/>
              </a:rPr>
              <a:t> du </a:t>
            </a:r>
            <a:r>
              <a:rPr lang="en-US" sz="1400" b="1" err="1">
                <a:solidFill>
                  <a:schemeClr val="bg1"/>
                </a:solidFill>
                <a:latin typeface="+mj-lt"/>
                <a:cs typeface="+mn-cs"/>
              </a:rPr>
              <a:t>dispositif</a:t>
            </a:r>
            <a:r>
              <a:rPr lang="en-US" sz="1400" b="1">
                <a:solidFill>
                  <a:schemeClr val="bg1"/>
                </a:solidFill>
                <a:latin typeface="+mj-lt"/>
                <a:cs typeface="+mn-cs"/>
              </a:rPr>
              <a:t> de recherche et de </a:t>
            </a:r>
            <a:r>
              <a:rPr lang="en-US" sz="1400" b="1" err="1">
                <a:solidFill>
                  <a:schemeClr val="bg1"/>
                </a:solidFill>
                <a:latin typeface="+mj-lt"/>
                <a:cs typeface="+mn-cs"/>
              </a:rPr>
              <a:t>quelques</a:t>
            </a:r>
            <a:r>
              <a:rPr lang="en-US" sz="1400" b="1">
                <a:solidFill>
                  <a:schemeClr val="bg1"/>
                </a:solidFill>
                <a:latin typeface="+mj-lt"/>
                <a:cs typeface="+mn-cs"/>
              </a:rPr>
              <a:t> </a:t>
            </a:r>
            <a:r>
              <a:rPr lang="en-US" sz="1400" b="1" err="1">
                <a:solidFill>
                  <a:schemeClr val="bg1"/>
                </a:solidFill>
                <a:latin typeface="+mj-lt"/>
                <a:cs typeface="+mn-cs"/>
              </a:rPr>
              <a:t>résultats</a:t>
            </a:r>
            <a:r>
              <a:rPr lang="en-US" sz="1400" b="1">
                <a:solidFill>
                  <a:schemeClr val="bg1"/>
                </a:solidFill>
                <a:latin typeface="+mj-lt"/>
                <a:cs typeface="+mn-cs"/>
              </a:rPr>
              <a:t> (</a:t>
            </a:r>
            <a:r>
              <a:rPr lang="en-US" sz="1400" b="1" err="1">
                <a:solidFill>
                  <a:schemeClr val="bg1"/>
                </a:solidFill>
                <a:latin typeface="+mj-lt"/>
                <a:cs typeface="+mn-cs"/>
              </a:rPr>
              <a:t>ligne</a:t>
            </a:r>
            <a:r>
              <a:rPr lang="en-US" sz="1400" b="1">
                <a:solidFill>
                  <a:schemeClr val="bg1"/>
                </a:solidFill>
                <a:latin typeface="+mj-lt"/>
                <a:cs typeface="+mn-cs"/>
              </a:rPr>
              <a:t> de base)</a:t>
            </a:r>
            <a:endParaRPr lang="en-GB" sz="1400" b="1">
              <a:solidFill>
                <a:schemeClr val="bg1"/>
              </a:solidFill>
              <a:latin typeface="+mj-lt"/>
              <a:ea typeface="Noto Sans" panose="020B0502040504020204" pitchFamily="34"/>
              <a:cs typeface="Noto Sans" panose="020B0502040504020204" pitchFamily="34"/>
            </a:endParaRPr>
          </a:p>
        </p:txBody>
      </p:sp>
      <p:sp>
        <p:nvSpPr>
          <p:cNvPr id="43" name="TextBox 42">
            <a:extLst>
              <a:ext uri="{FF2B5EF4-FFF2-40B4-BE49-F238E27FC236}">
                <a16:creationId xmlns:a16="http://schemas.microsoft.com/office/drawing/2014/main" id="{BB2D7612-B51C-417D-8AB4-D43CA5AFCC99}"/>
              </a:ext>
            </a:extLst>
          </p:cNvPr>
          <p:cNvSpPr txBox="1"/>
          <p:nvPr/>
        </p:nvSpPr>
        <p:spPr>
          <a:xfrm>
            <a:off x="3067277" y="2802040"/>
            <a:ext cx="4435160" cy="523220"/>
          </a:xfrm>
          <a:prstGeom prst="rect">
            <a:avLst/>
          </a:prstGeom>
          <a:noFill/>
        </p:spPr>
        <p:txBody>
          <a:bodyPr wrap="square" rtlCol="0">
            <a:spAutoFit/>
          </a:bodyPr>
          <a:lstStyle/>
          <a:p>
            <a:pPr>
              <a:spcAft>
                <a:spcPts val="1125"/>
              </a:spcAft>
            </a:pPr>
            <a:r>
              <a:rPr lang="fr-BE" sz="1400" b="1">
                <a:solidFill>
                  <a:schemeClr val="bg1"/>
                </a:solidFill>
                <a:latin typeface="+mj-lt"/>
                <a:ea typeface="Arial Unicode MS" panose="020B0604020202020204" pitchFamily="34" charset="-128"/>
              </a:rPr>
              <a:t>Problématique et présentation du dispositif « après » (ligne modifiée)</a:t>
            </a:r>
            <a:endParaRPr lang="fr-BE" sz="1400" b="1">
              <a:solidFill>
                <a:schemeClr val="bg1"/>
              </a:solidFill>
              <a:latin typeface="+mj-lt"/>
            </a:endParaRPr>
          </a:p>
        </p:txBody>
      </p:sp>
      <p:sp>
        <p:nvSpPr>
          <p:cNvPr id="44" name="TextBox 43">
            <a:extLst>
              <a:ext uri="{FF2B5EF4-FFF2-40B4-BE49-F238E27FC236}">
                <a16:creationId xmlns:a16="http://schemas.microsoft.com/office/drawing/2014/main" id="{9F3B5A5C-D55A-43EE-80B7-2C870122EFC4}"/>
              </a:ext>
            </a:extLst>
          </p:cNvPr>
          <p:cNvSpPr txBox="1"/>
          <p:nvPr/>
        </p:nvSpPr>
        <p:spPr>
          <a:xfrm>
            <a:off x="3046673" y="3595774"/>
            <a:ext cx="4435160" cy="307777"/>
          </a:xfrm>
          <a:prstGeom prst="rect">
            <a:avLst/>
          </a:prstGeom>
          <a:solidFill>
            <a:schemeClr val="accent6"/>
          </a:solidFill>
        </p:spPr>
        <p:txBody>
          <a:bodyPr wrap="square" rtlCol="0">
            <a:spAutoFit/>
          </a:bodyPr>
          <a:lstStyle/>
          <a:p>
            <a:pPr algn="just" defTabSz="685800" fontAlgn="auto">
              <a:spcBef>
                <a:spcPts val="0"/>
              </a:spcBef>
              <a:spcAft>
                <a:spcPts val="0"/>
              </a:spcAft>
              <a:defRPr/>
            </a:pPr>
            <a:r>
              <a:rPr lang="fr-BE" sz="1400" b="1">
                <a:solidFill>
                  <a:schemeClr val="bg1"/>
                </a:solidFill>
                <a:latin typeface="+mj-lt"/>
                <a:ea typeface="Arial Unicode MS" panose="020B0604020202020204" pitchFamily="34" charset="-128"/>
              </a:rPr>
              <a:t>Présentation de quelques résultats</a:t>
            </a:r>
            <a:endParaRPr lang="en-GB" sz="1400" b="1">
              <a:solidFill>
                <a:schemeClr val="bg1"/>
              </a:solidFill>
              <a:latin typeface="+mj-lt"/>
              <a:ea typeface="Noto Sans" panose="020B0502040504020204" pitchFamily="34"/>
              <a:cs typeface="Noto Sans" panose="020B0502040504020204" pitchFamily="34"/>
            </a:endParaRPr>
          </a:p>
        </p:txBody>
      </p:sp>
      <p:sp>
        <p:nvSpPr>
          <p:cNvPr id="8" name="Titre 7">
            <a:extLst>
              <a:ext uri="{FF2B5EF4-FFF2-40B4-BE49-F238E27FC236}">
                <a16:creationId xmlns:a16="http://schemas.microsoft.com/office/drawing/2014/main" id="{5036DE7F-40C2-A0E0-3E37-15D754A032BB}"/>
              </a:ext>
            </a:extLst>
          </p:cNvPr>
          <p:cNvSpPr>
            <a:spLocks noGrp="1"/>
          </p:cNvSpPr>
          <p:nvPr>
            <p:ph type="title"/>
          </p:nvPr>
        </p:nvSpPr>
        <p:spPr>
          <a:xfrm>
            <a:off x="457200" y="323153"/>
            <a:ext cx="8229600" cy="1143000"/>
          </a:xfrm>
        </p:spPr>
        <p:txBody>
          <a:bodyPr/>
          <a:lstStyle/>
          <a:p>
            <a:r>
              <a:rPr lang="fr-FR"/>
              <a:t>Plan</a:t>
            </a:r>
          </a:p>
        </p:txBody>
      </p:sp>
      <p:sp>
        <p:nvSpPr>
          <p:cNvPr id="5" name="Espace réservé du pied de page 4">
            <a:extLst>
              <a:ext uri="{FF2B5EF4-FFF2-40B4-BE49-F238E27FC236}">
                <a16:creationId xmlns:a16="http://schemas.microsoft.com/office/drawing/2014/main" id="{BA1354AA-7E62-4EBE-2969-5F88BE1A8755}"/>
              </a:ext>
            </a:extLst>
          </p:cNvPr>
          <p:cNvSpPr>
            <a:spLocks noGrp="1"/>
          </p:cNvSpPr>
          <p:nvPr>
            <p:ph type="ftr" sz="quarter" idx="11"/>
          </p:nvPr>
        </p:nvSpPr>
        <p:spPr/>
        <p:txBody>
          <a:bodyPr/>
          <a:lstStyle/>
          <a:p>
            <a:pPr>
              <a:defRPr/>
            </a:pPr>
            <a:r>
              <a:rPr lang="en-US" noProof="0" dirty="0"/>
              <a:t>Duvivier, Derobertmasure, Demeuse    |   INAS</a:t>
            </a:r>
          </a:p>
        </p:txBody>
      </p:sp>
      <p:sp>
        <p:nvSpPr>
          <p:cNvPr id="6" name="Espace réservé du numéro de diapositive 5">
            <a:extLst>
              <a:ext uri="{FF2B5EF4-FFF2-40B4-BE49-F238E27FC236}">
                <a16:creationId xmlns:a16="http://schemas.microsoft.com/office/drawing/2014/main" id="{63572A3D-49FE-CB6C-F8E4-AC137613839E}"/>
              </a:ext>
            </a:extLst>
          </p:cNvPr>
          <p:cNvSpPr>
            <a:spLocks noGrp="1"/>
          </p:cNvSpPr>
          <p:nvPr>
            <p:ph type="sldNum" sz="quarter" idx="10"/>
          </p:nvPr>
        </p:nvSpPr>
        <p:spPr/>
        <p:txBody>
          <a:bodyPr/>
          <a:lstStyle/>
          <a:p>
            <a:pPr>
              <a:defRPr/>
            </a:pPr>
            <a:fld id="{E84D0D07-BA6C-4CE2-85E1-215477AE30BF}" type="slidenum">
              <a:rPr lang="en-US" noProof="0" smtClean="0"/>
              <a:pPr>
                <a:defRPr/>
              </a:pPr>
              <a:t>2</a:t>
            </a:fld>
            <a:endParaRPr lang="en-US" noProof="0"/>
          </a:p>
        </p:txBody>
      </p:sp>
      <p:sp>
        <p:nvSpPr>
          <p:cNvPr id="49" name="Arrow: Pentagon 21">
            <a:extLst>
              <a:ext uri="{FF2B5EF4-FFF2-40B4-BE49-F238E27FC236}">
                <a16:creationId xmlns:a16="http://schemas.microsoft.com/office/drawing/2014/main" id="{281CAC9D-38EF-4A48-3460-49868211F966}"/>
              </a:ext>
            </a:extLst>
          </p:cNvPr>
          <p:cNvSpPr/>
          <p:nvPr/>
        </p:nvSpPr>
        <p:spPr>
          <a:xfrm>
            <a:off x="1641563" y="4179182"/>
            <a:ext cx="1112273" cy="64465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grpSp>
        <p:nvGrpSpPr>
          <p:cNvPr id="50" name="Group 22">
            <a:extLst>
              <a:ext uri="{FF2B5EF4-FFF2-40B4-BE49-F238E27FC236}">
                <a16:creationId xmlns:a16="http://schemas.microsoft.com/office/drawing/2014/main" id="{FFA66AC7-E403-8EB5-4DDE-356172324AA8}"/>
              </a:ext>
            </a:extLst>
          </p:cNvPr>
          <p:cNvGrpSpPr/>
          <p:nvPr/>
        </p:nvGrpSpPr>
        <p:grpSpPr>
          <a:xfrm>
            <a:off x="2526626" y="4179182"/>
            <a:ext cx="5111417" cy="644655"/>
            <a:chOff x="2189480" y="2153920"/>
            <a:chExt cx="7213599" cy="1137920"/>
          </a:xfrm>
          <a:solidFill>
            <a:schemeClr val="accent2"/>
          </a:solidFill>
        </p:grpSpPr>
        <p:sp>
          <p:nvSpPr>
            <p:cNvPr id="51" name="Arrow: Chevron 23">
              <a:extLst>
                <a:ext uri="{FF2B5EF4-FFF2-40B4-BE49-F238E27FC236}">
                  <a16:creationId xmlns:a16="http://schemas.microsoft.com/office/drawing/2014/main" id="{931604E0-4D6F-0F94-E7BE-D3F955CE8828}"/>
                </a:ext>
              </a:extLst>
            </p:cNvPr>
            <p:cNvSpPr/>
            <p:nvPr/>
          </p:nvSpPr>
          <p:spPr>
            <a:xfrm>
              <a:off x="2189480" y="2153920"/>
              <a:ext cx="7172960" cy="1137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282F39"/>
                </a:solidFill>
                <a:latin typeface="Calibri" panose="020F0502020204030204"/>
              </a:endParaRPr>
            </a:p>
          </p:txBody>
        </p:sp>
        <p:sp>
          <p:nvSpPr>
            <p:cNvPr id="52" name="Rectangle 51">
              <a:extLst>
                <a:ext uri="{FF2B5EF4-FFF2-40B4-BE49-F238E27FC236}">
                  <a16:creationId xmlns:a16="http://schemas.microsoft.com/office/drawing/2014/main" id="{01997F33-2EB6-E4D1-E1A5-262B1508A321}"/>
                </a:ext>
              </a:extLst>
            </p:cNvPr>
            <p:cNvSpPr/>
            <p:nvPr/>
          </p:nvSpPr>
          <p:spPr>
            <a:xfrm>
              <a:off x="7779408" y="2153920"/>
              <a:ext cx="1623671" cy="1137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grpSp>
      <p:sp>
        <p:nvSpPr>
          <p:cNvPr id="53" name="TextBox 43">
            <a:extLst>
              <a:ext uri="{FF2B5EF4-FFF2-40B4-BE49-F238E27FC236}">
                <a16:creationId xmlns:a16="http://schemas.microsoft.com/office/drawing/2014/main" id="{2A283727-99BD-E8EA-8C41-61664C52038A}"/>
              </a:ext>
            </a:extLst>
          </p:cNvPr>
          <p:cNvSpPr txBox="1"/>
          <p:nvPr/>
        </p:nvSpPr>
        <p:spPr>
          <a:xfrm>
            <a:off x="2989726" y="4231993"/>
            <a:ext cx="4435160" cy="523220"/>
          </a:xfrm>
          <a:prstGeom prst="rect">
            <a:avLst/>
          </a:prstGeom>
          <a:solidFill>
            <a:schemeClr val="accent2"/>
          </a:solidFill>
        </p:spPr>
        <p:txBody>
          <a:bodyPr wrap="square" rtlCol="0">
            <a:spAutoFit/>
          </a:bodyPr>
          <a:lstStyle/>
          <a:p>
            <a:pPr algn="just" defTabSz="685800" fontAlgn="auto">
              <a:spcBef>
                <a:spcPts val="0"/>
              </a:spcBef>
              <a:spcAft>
                <a:spcPts val="0"/>
              </a:spcAft>
              <a:defRPr/>
            </a:pPr>
            <a:r>
              <a:rPr lang="fr-BE" sz="1400" b="1">
                <a:solidFill>
                  <a:schemeClr val="bg1"/>
                </a:solidFill>
                <a:latin typeface="+mj-lt"/>
                <a:ea typeface="Arial Unicode MS" panose="020B0604020202020204" pitchFamily="34" charset="-128"/>
              </a:rPr>
              <a:t>Limites et quelques implications pour les pratiques professionnelles de l’étude</a:t>
            </a:r>
            <a:endParaRPr lang="en-GB" sz="1400" b="1">
              <a:solidFill>
                <a:schemeClr val="bg1"/>
              </a:solidFill>
              <a:latin typeface="+mj-lt"/>
              <a:ea typeface="Noto Sans" panose="020B0502040504020204" pitchFamily="34"/>
              <a:cs typeface="Noto Sans" panose="020B0502040504020204" pitchFamily="34"/>
            </a:endParaRPr>
          </a:p>
        </p:txBody>
      </p:sp>
      <p:sp>
        <p:nvSpPr>
          <p:cNvPr id="54" name="TextBox 30">
            <a:extLst>
              <a:ext uri="{FF2B5EF4-FFF2-40B4-BE49-F238E27FC236}">
                <a16:creationId xmlns:a16="http://schemas.microsoft.com/office/drawing/2014/main" id="{5972B2C6-AE18-0FD8-2A82-E7A55FE3344B}"/>
              </a:ext>
            </a:extLst>
          </p:cNvPr>
          <p:cNvSpPr txBox="1"/>
          <p:nvPr/>
        </p:nvSpPr>
        <p:spPr>
          <a:xfrm>
            <a:off x="1734796" y="4231993"/>
            <a:ext cx="757990" cy="553998"/>
          </a:xfrm>
          <a:prstGeom prst="rect">
            <a:avLst/>
          </a:prstGeom>
          <a:solidFill>
            <a:schemeClr val="accent2"/>
          </a:solid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4</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pic>
        <p:nvPicPr>
          <p:cNvPr id="26" name="Image 25">
            <a:extLst>
              <a:ext uri="{FF2B5EF4-FFF2-40B4-BE49-F238E27FC236}">
                <a16:creationId xmlns:a16="http://schemas.microsoft.com/office/drawing/2014/main" id="{8DCF8662-FCA0-9A56-A9CB-D2D2146B2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632" y="5528880"/>
            <a:ext cx="2176821" cy="858109"/>
          </a:xfrm>
          <a:prstGeom prst="rect">
            <a:avLst/>
          </a:prstGeom>
        </p:spPr>
      </p:pic>
      <p:pic>
        <p:nvPicPr>
          <p:cNvPr id="34" name="Image 33">
            <a:extLst>
              <a:ext uri="{FF2B5EF4-FFF2-40B4-BE49-F238E27FC236}">
                <a16:creationId xmlns:a16="http://schemas.microsoft.com/office/drawing/2014/main" id="{8F990F98-98F6-0BD1-840C-9F545D069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547" y="5621384"/>
            <a:ext cx="1663700" cy="673100"/>
          </a:xfrm>
          <a:prstGeom prst="rect">
            <a:avLst/>
          </a:prstGeom>
        </p:spPr>
      </p:pic>
    </p:spTree>
    <p:extLst>
      <p:ext uri="{BB962C8B-B14F-4D97-AF65-F5344CB8AC3E}">
        <p14:creationId xmlns:p14="http://schemas.microsoft.com/office/powerpoint/2010/main" val="2719307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8499ED-9854-F61D-8238-0C7BCAAFC5C4}"/>
              </a:ext>
            </a:extLst>
          </p:cNvPr>
          <p:cNvSpPr>
            <a:spLocks noGrp="1"/>
          </p:cNvSpPr>
          <p:nvPr>
            <p:ph idx="1"/>
          </p:nvPr>
        </p:nvSpPr>
        <p:spPr>
          <a:xfrm>
            <a:off x="2698595" y="1338146"/>
            <a:ext cx="5911957" cy="5168398"/>
          </a:xfrm>
        </p:spPr>
        <p:txBody>
          <a:bodyPr>
            <a:normAutofit/>
          </a:bodyPr>
          <a:lstStyle/>
          <a:p>
            <a:pPr algn="ctr"/>
            <a:endParaRPr lang="fr-FR" sz="1600" b="1" u="sng" dirty="0">
              <a:solidFill>
                <a:schemeClr val="accent3"/>
              </a:solidFill>
              <a:latin typeface="+mj-lt"/>
            </a:endParaRPr>
          </a:p>
          <a:p>
            <a:pPr marL="285750" indent="-285750" algn="just">
              <a:buFont typeface="Wingdings" pitchFamily="2" charset="2"/>
              <a:buChar char="§"/>
            </a:pPr>
            <a:r>
              <a:rPr lang="fr-FR" sz="1500" dirty="0">
                <a:solidFill>
                  <a:schemeClr val="tx1"/>
                </a:solidFill>
                <a:effectLst/>
                <a:latin typeface="+mn-lt"/>
                <a:ea typeface="Times New Roman" panose="02020603050405020304" pitchFamily="18" charset="0"/>
              </a:rPr>
              <a:t>Dans l’idéal, la mise en place de débriefing PS visant la réflexivité des apprenants requiert une analyse détaillée et individualisée de la pratique afin de mettre en lumière les fondements cognitifs de l’expérience (par ex. </a:t>
            </a:r>
            <a:r>
              <a:rPr lang="fr-FR" sz="1500" dirty="0" err="1">
                <a:solidFill>
                  <a:schemeClr val="tx1"/>
                </a:solidFill>
                <a:effectLst/>
                <a:latin typeface="+mn-lt"/>
                <a:ea typeface="Times New Roman" panose="02020603050405020304" pitchFamily="18" charset="0"/>
              </a:rPr>
              <a:t>Rix</a:t>
            </a:r>
            <a:r>
              <a:rPr lang="fr-FR" sz="1500" dirty="0">
                <a:solidFill>
                  <a:schemeClr val="tx1"/>
                </a:solidFill>
                <a:effectLst/>
                <a:latin typeface="+mn-lt"/>
                <a:ea typeface="Times New Roman" panose="02020603050405020304" pitchFamily="18" charset="0"/>
              </a:rPr>
              <a:t> &amp; </a:t>
            </a:r>
            <a:r>
              <a:rPr lang="fr-FR" sz="1500" dirty="0" err="1">
                <a:solidFill>
                  <a:schemeClr val="tx1"/>
                </a:solidFill>
                <a:effectLst/>
                <a:latin typeface="+mn-lt"/>
                <a:ea typeface="Times New Roman" panose="02020603050405020304" pitchFamily="18" charset="0"/>
              </a:rPr>
              <a:t>Biache</a:t>
            </a:r>
            <a:r>
              <a:rPr lang="fr-FR" sz="1500" dirty="0">
                <a:solidFill>
                  <a:schemeClr val="tx1"/>
                </a:solidFill>
                <a:effectLst/>
                <a:latin typeface="+mn-lt"/>
                <a:ea typeface="Times New Roman" panose="02020603050405020304" pitchFamily="18" charset="0"/>
              </a:rPr>
              <a:t>, 2004). </a:t>
            </a:r>
          </a:p>
          <a:p>
            <a:pPr marL="285750" indent="-285750" algn="just">
              <a:buFont typeface="Wingdings" pitchFamily="2" charset="2"/>
              <a:buChar char="§"/>
            </a:pPr>
            <a:endParaRPr lang="fr-FR" sz="1500" dirty="0">
              <a:solidFill>
                <a:schemeClr val="tx1"/>
              </a:solidFill>
              <a:latin typeface="+mn-lt"/>
              <a:ea typeface="Times New Roman" panose="02020603050405020304" pitchFamily="18" charset="0"/>
            </a:endParaRPr>
          </a:p>
          <a:p>
            <a:pPr marL="285750" indent="-285750" algn="just">
              <a:buFont typeface="Wingdings" pitchFamily="2" charset="2"/>
              <a:buChar char="§"/>
            </a:pPr>
            <a:r>
              <a:rPr lang="fr-FR" sz="1500" dirty="0">
                <a:solidFill>
                  <a:schemeClr val="tx1"/>
                </a:solidFill>
                <a:effectLst/>
                <a:latin typeface="+mn-lt"/>
                <a:ea typeface="Times New Roman" panose="02020603050405020304" pitchFamily="18" charset="0"/>
              </a:rPr>
              <a:t>Concrètement, cela signifie que les éléments abordés doivent être adaptés à chaque apprenant et pour chaque performance (Le </a:t>
            </a:r>
            <a:r>
              <a:rPr lang="fr-FR" sz="1500" dirty="0" err="1">
                <a:solidFill>
                  <a:schemeClr val="tx1"/>
                </a:solidFill>
                <a:effectLst/>
                <a:latin typeface="+mn-lt"/>
                <a:ea typeface="Times New Roman" panose="02020603050405020304" pitchFamily="18" charset="0"/>
              </a:rPr>
              <a:t>Bellu</a:t>
            </a:r>
            <a:r>
              <a:rPr lang="fr-FR" sz="1500" dirty="0">
                <a:solidFill>
                  <a:schemeClr val="tx1"/>
                </a:solidFill>
                <a:effectLst/>
                <a:latin typeface="+mn-lt"/>
                <a:ea typeface="Times New Roman" panose="02020603050405020304" pitchFamily="18" charset="0"/>
              </a:rPr>
              <a:t> et al. 2022) en perspective de deux faces d’une même pièce à savoir </a:t>
            </a:r>
          </a:p>
          <a:p>
            <a:pPr marL="285750" indent="-285750" algn="just">
              <a:buFont typeface="Wingdings" pitchFamily="2" charset="2"/>
              <a:buChar char="ü"/>
            </a:pPr>
            <a:r>
              <a:rPr lang="fr-FR" sz="1500" i="1" dirty="0">
                <a:solidFill>
                  <a:schemeClr val="tx1"/>
                </a:solidFill>
                <a:effectLst/>
                <a:latin typeface="+mn-lt"/>
                <a:ea typeface="Times New Roman" panose="02020603050405020304" pitchFamily="18" charset="0"/>
              </a:rPr>
              <a:t>ce que l’apprenant fait (son activité) </a:t>
            </a:r>
          </a:p>
          <a:p>
            <a:pPr marL="285750" indent="-285750" algn="just">
              <a:buFont typeface="Wingdings" pitchFamily="2" charset="2"/>
              <a:buChar char="ü"/>
            </a:pPr>
            <a:r>
              <a:rPr lang="fr-FR" sz="1500" i="1" dirty="0">
                <a:solidFill>
                  <a:schemeClr val="tx1"/>
                </a:solidFill>
                <a:effectLst/>
                <a:latin typeface="+mn-lt"/>
                <a:ea typeface="Times New Roman" panose="02020603050405020304" pitchFamily="18" charset="0"/>
              </a:rPr>
              <a:t>les connaissances qu’il met en œuvre lors de cette activité et qui sont largement implicites, </a:t>
            </a:r>
            <a:r>
              <a:rPr lang="fr-FR" sz="1500" i="1" dirty="0" err="1">
                <a:solidFill>
                  <a:schemeClr val="tx1"/>
                </a:solidFill>
                <a:effectLst/>
                <a:latin typeface="+mn-lt"/>
                <a:ea typeface="Times New Roman" panose="02020603050405020304" pitchFamily="18" charset="0"/>
              </a:rPr>
              <a:t>préréfléchies</a:t>
            </a:r>
            <a:r>
              <a:rPr lang="fr-FR" sz="1500" i="1" dirty="0">
                <a:solidFill>
                  <a:schemeClr val="tx1"/>
                </a:solidFill>
                <a:effectLst/>
                <a:latin typeface="+mn-lt"/>
                <a:ea typeface="Times New Roman" panose="02020603050405020304" pitchFamily="18" charset="0"/>
              </a:rPr>
              <a:t> d’autre part (</a:t>
            </a:r>
            <a:r>
              <a:rPr lang="fr-FR" sz="1500" i="1" dirty="0" err="1">
                <a:solidFill>
                  <a:schemeClr val="tx1"/>
                </a:solidFill>
                <a:effectLst/>
                <a:latin typeface="+mn-lt"/>
                <a:ea typeface="Times New Roman" panose="02020603050405020304" pitchFamily="18" charset="0"/>
              </a:rPr>
              <a:t>Rix</a:t>
            </a:r>
            <a:r>
              <a:rPr lang="fr-FR" sz="1500" i="1" dirty="0">
                <a:solidFill>
                  <a:schemeClr val="tx1"/>
                </a:solidFill>
                <a:effectLst/>
                <a:latin typeface="+mn-lt"/>
                <a:ea typeface="Times New Roman" panose="02020603050405020304" pitchFamily="18" charset="0"/>
              </a:rPr>
              <a:t> &amp; </a:t>
            </a:r>
            <a:r>
              <a:rPr lang="fr-FR" sz="1500" i="1" dirty="0" err="1">
                <a:solidFill>
                  <a:schemeClr val="tx1"/>
                </a:solidFill>
                <a:effectLst/>
                <a:latin typeface="+mn-lt"/>
                <a:ea typeface="Times New Roman" panose="02020603050405020304" pitchFamily="18" charset="0"/>
              </a:rPr>
              <a:t>Biache</a:t>
            </a:r>
            <a:r>
              <a:rPr lang="fr-FR" sz="1500" i="1" dirty="0">
                <a:solidFill>
                  <a:schemeClr val="tx1"/>
                </a:solidFill>
                <a:effectLst/>
                <a:latin typeface="+mn-lt"/>
                <a:ea typeface="Times New Roman" panose="02020603050405020304" pitchFamily="18" charset="0"/>
              </a:rPr>
              <a:t>, 2004). </a:t>
            </a:r>
          </a:p>
          <a:p>
            <a:pPr marL="285750" indent="-285750" algn="just">
              <a:buFont typeface="Wingdings" pitchFamily="2" charset="2"/>
              <a:buChar char="§"/>
            </a:pPr>
            <a:endParaRPr lang="fr-FR" sz="1500" dirty="0">
              <a:solidFill>
                <a:schemeClr val="tx1"/>
              </a:solidFill>
              <a:effectLst/>
              <a:latin typeface="+mn-lt"/>
              <a:ea typeface="Times New Roman" panose="02020603050405020304" pitchFamily="18" charset="0"/>
            </a:endParaRPr>
          </a:p>
          <a:p>
            <a:pPr marL="285750" indent="-285750" algn="just">
              <a:buFont typeface="Wingdings" pitchFamily="2" charset="2"/>
              <a:buChar char="§"/>
            </a:pPr>
            <a:r>
              <a:rPr lang="fr-FR" sz="1500" dirty="0">
                <a:solidFill>
                  <a:schemeClr val="tx1"/>
                </a:solidFill>
                <a:latin typeface="+mn-lt"/>
                <a:ea typeface="Times New Roman" panose="02020603050405020304" pitchFamily="18" charset="0"/>
              </a:rPr>
              <a:t>L</a:t>
            </a:r>
            <a:r>
              <a:rPr lang="fr-FR" sz="1500" dirty="0">
                <a:solidFill>
                  <a:schemeClr val="tx1"/>
                </a:solidFill>
                <a:effectLst/>
                <a:latin typeface="+mn-lt"/>
                <a:ea typeface="Times New Roman" panose="02020603050405020304" pitchFamily="18" charset="0"/>
              </a:rPr>
              <a:t>’activité de l’apprenant en débriefing PS témoigne ainsi « </a:t>
            </a:r>
            <a:r>
              <a:rPr lang="fr-FR" sz="1500" i="1" dirty="0">
                <a:solidFill>
                  <a:schemeClr val="tx1"/>
                </a:solidFill>
                <a:effectLst/>
                <a:latin typeface="+mn-lt"/>
                <a:ea typeface="Times New Roman" panose="02020603050405020304" pitchFamily="18" charset="0"/>
              </a:rPr>
              <a:t>d’un usage du monde</a:t>
            </a:r>
            <a:r>
              <a:rPr lang="fr-FR" sz="1500" dirty="0">
                <a:solidFill>
                  <a:schemeClr val="tx1"/>
                </a:solidFill>
                <a:effectLst/>
                <a:latin typeface="+mn-lt"/>
                <a:ea typeface="Times New Roman" panose="02020603050405020304" pitchFamily="18" charset="0"/>
              </a:rPr>
              <a:t> » (</a:t>
            </a:r>
            <a:r>
              <a:rPr lang="fr-FR" sz="1500" dirty="0" err="1">
                <a:solidFill>
                  <a:schemeClr val="tx1"/>
                </a:solidFill>
                <a:effectLst/>
                <a:latin typeface="+mn-lt"/>
                <a:ea typeface="Times New Roman" panose="02020603050405020304" pitchFamily="18" charset="0"/>
              </a:rPr>
              <a:t>Rix</a:t>
            </a:r>
            <a:r>
              <a:rPr lang="fr-FR" sz="1500" dirty="0">
                <a:solidFill>
                  <a:schemeClr val="tx1"/>
                </a:solidFill>
                <a:effectLst/>
                <a:latin typeface="+mn-lt"/>
                <a:ea typeface="Times New Roman" panose="02020603050405020304" pitchFamily="18" charset="0"/>
              </a:rPr>
              <a:t> &amp; </a:t>
            </a:r>
            <a:r>
              <a:rPr lang="fr-FR" sz="1500" dirty="0" err="1">
                <a:solidFill>
                  <a:schemeClr val="tx1"/>
                </a:solidFill>
                <a:effectLst/>
                <a:latin typeface="+mn-lt"/>
                <a:ea typeface="Times New Roman" panose="02020603050405020304" pitchFamily="18" charset="0"/>
              </a:rPr>
              <a:t>Biache</a:t>
            </a:r>
            <a:r>
              <a:rPr lang="fr-FR" sz="1500" dirty="0">
                <a:solidFill>
                  <a:schemeClr val="tx1"/>
                </a:solidFill>
                <a:effectLst/>
                <a:latin typeface="+mn-lt"/>
                <a:ea typeface="Times New Roman" panose="02020603050405020304" pitchFamily="18" charset="0"/>
              </a:rPr>
              <a:t>, 2004, p.364) dont il a une forme de connaissance. </a:t>
            </a:r>
          </a:p>
          <a:p>
            <a:pPr algn="just"/>
            <a:endParaRPr lang="fr-FR" sz="1500" dirty="0">
              <a:solidFill>
                <a:schemeClr val="tx1"/>
              </a:solidFill>
              <a:effectLst/>
              <a:latin typeface="+mn-lt"/>
              <a:ea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59DF1E36-3A87-3B29-ACC3-B8D368C9948B}"/>
              </a:ext>
            </a:extLst>
          </p:cNvPr>
          <p:cNvSpPr>
            <a:spLocks noGrp="1"/>
          </p:cNvSpPr>
          <p:nvPr>
            <p:ph type="sldNum" sz="quarter" idx="10"/>
          </p:nvPr>
        </p:nvSpPr>
        <p:spPr/>
        <p:txBody>
          <a:bodyPr/>
          <a:lstStyle/>
          <a:p>
            <a:pPr>
              <a:defRPr/>
            </a:pPr>
            <a:fld id="{E84D0D07-BA6C-4CE2-85E1-215477AE30BF}" type="slidenum">
              <a:rPr lang="en-US" noProof="0" smtClean="0"/>
              <a:pPr>
                <a:defRPr/>
              </a:pPr>
              <a:t>20</a:t>
            </a:fld>
            <a:endParaRPr lang="en-US" noProof="0"/>
          </a:p>
        </p:txBody>
      </p:sp>
      <p:sp>
        <p:nvSpPr>
          <p:cNvPr id="5" name="Espace réservé du pied de page 4">
            <a:extLst>
              <a:ext uri="{FF2B5EF4-FFF2-40B4-BE49-F238E27FC236}">
                <a16:creationId xmlns:a16="http://schemas.microsoft.com/office/drawing/2014/main" id="{D141A598-E61A-D43A-465C-84820E605BF0}"/>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9A25BD35-DFA9-1FF4-3991-042C087E7DA0}"/>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1" name="TextBox 27">
            <a:extLst>
              <a:ext uri="{FF2B5EF4-FFF2-40B4-BE49-F238E27FC236}">
                <a16:creationId xmlns:a16="http://schemas.microsoft.com/office/drawing/2014/main" id="{C97565D3-B52A-FAED-F5A4-24F7B43FA11B}"/>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2" name="ZoneTexte 11">
            <a:extLst>
              <a:ext uri="{FF2B5EF4-FFF2-40B4-BE49-F238E27FC236}">
                <a16:creationId xmlns:a16="http://schemas.microsoft.com/office/drawing/2014/main" id="{3430869F-1C4F-EA2D-51B0-692A57AC93EE}"/>
              </a:ext>
            </a:extLst>
          </p:cNvPr>
          <p:cNvSpPr txBox="1"/>
          <p:nvPr/>
        </p:nvSpPr>
        <p:spPr>
          <a:xfrm>
            <a:off x="2069423" y="475151"/>
            <a:ext cx="6617377" cy="477054"/>
          </a:xfrm>
          <a:prstGeom prst="rect">
            <a:avLst/>
          </a:prstGeom>
          <a:noFill/>
        </p:spPr>
        <p:txBody>
          <a:bodyPr wrap="square">
            <a:spAutoFit/>
          </a:bodyPr>
          <a:lstStyle/>
          <a:p>
            <a:pPr algn="ctr"/>
            <a:r>
              <a:rPr lang="fr-FR" sz="2500" b="1">
                <a:solidFill>
                  <a:srgbClr val="8EBF8C"/>
                </a:solidFill>
                <a:latin typeface="+mj-lt"/>
              </a:rPr>
              <a:t>1. Problématique</a:t>
            </a:r>
          </a:p>
        </p:txBody>
      </p:sp>
      <p:pic>
        <p:nvPicPr>
          <p:cNvPr id="156676" name="Picture 4" descr="Comment trouver une problématique de recherche ? - Vaillants Doctorants">
            <a:extLst>
              <a:ext uri="{FF2B5EF4-FFF2-40B4-BE49-F238E27FC236}">
                <a16:creationId xmlns:a16="http://schemas.microsoft.com/office/drawing/2014/main" id="{BF153263-F619-8968-348E-6C6FA140E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081" y="2118206"/>
            <a:ext cx="3260199" cy="326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89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21</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1" name="TextBox 27">
            <a:extLst>
              <a:ext uri="{FF2B5EF4-FFF2-40B4-BE49-F238E27FC236}">
                <a16:creationId xmlns:a16="http://schemas.microsoft.com/office/drawing/2014/main" id="{A9D49070-C357-7CCF-4248-9980A19DB128}"/>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 name="ZoneTexte 1">
            <a:extLst>
              <a:ext uri="{FF2B5EF4-FFF2-40B4-BE49-F238E27FC236}">
                <a16:creationId xmlns:a16="http://schemas.microsoft.com/office/drawing/2014/main" id="{A7E99904-A76D-354A-69DA-FAA3969E7A36}"/>
              </a:ext>
            </a:extLst>
          </p:cNvPr>
          <p:cNvSpPr txBox="1"/>
          <p:nvPr/>
        </p:nvSpPr>
        <p:spPr>
          <a:xfrm>
            <a:off x="533446" y="2086378"/>
            <a:ext cx="8153354" cy="1996226"/>
          </a:xfrm>
          <a:prstGeom prst="rect">
            <a:avLst/>
          </a:prstGeom>
        </p:spPr>
        <p:txBody>
          <a:bodyPr vert="horz" wrap="square" lIns="91440" tIns="45720" rIns="91440" bIns="45720" rtlCol="0">
            <a:noAutofit/>
          </a:bodyPr>
          <a:lstStyle/>
          <a:p>
            <a:pPr marL="285750" indent="-285750" algn="just">
              <a:lnSpc>
                <a:spcPct val="115000"/>
              </a:lnSpc>
              <a:buFont typeface="Wingdings" pitchFamily="2" charset="2"/>
              <a:buChar char="§"/>
            </a:pPr>
            <a:endParaRPr kumimoji="0" lang="fr-FR" sz="1500" b="0" i="0" u="none" strike="noStrike" kern="1200" cap="none" spc="0" normalizeH="0" baseline="0" noProof="0">
              <a:ln>
                <a:noFill/>
              </a:ln>
              <a:solidFill>
                <a:srgbClr val="263E65"/>
              </a:solidFill>
              <a:effectLst/>
              <a:uLnTx/>
              <a:uFillTx/>
              <a:latin typeface="+mn-lt"/>
              <a:ea typeface="Calibri" pitchFamily="34" charset="0"/>
              <a:cs typeface="Times New Roman" pitchFamily="18" charset="0"/>
            </a:endParaRPr>
          </a:p>
        </p:txBody>
      </p:sp>
      <p:sp>
        <p:nvSpPr>
          <p:cNvPr id="14" name="ZoneTexte 13">
            <a:extLst>
              <a:ext uri="{FF2B5EF4-FFF2-40B4-BE49-F238E27FC236}">
                <a16:creationId xmlns:a16="http://schemas.microsoft.com/office/drawing/2014/main" id="{560E509E-18C9-7B3D-7D2D-6BE22F177167}"/>
              </a:ext>
            </a:extLst>
          </p:cNvPr>
          <p:cNvSpPr txBox="1"/>
          <p:nvPr/>
        </p:nvSpPr>
        <p:spPr>
          <a:xfrm>
            <a:off x="2667632" y="1417638"/>
            <a:ext cx="6295439" cy="4867133"/>
          </a:xfrm>
          <a:prstGeom prst="rect">
            <a:avLst/>
          </a:prstGeom>
        </p:spPr>
        <p:txBody>
          <a:bodyPr vert="horz" wrap="square" lIns="91440" tIns="45720" rIns="91440" bIns="45720" rtlCol="0">
            <a:normAutofit fontScale="85000" lnSpcReduction="20000"/>
          </a:bodyPr>
          <a:lstStyle/>
          <a:p>
            <a:pPr marL="285750" indent="-285750" algn="just">
              <a:spcBef>
                <a:spcPct val="20000"/>
              </a:spcBef>
              <a:buFont typeface="Wingdings" pitchFamily="2" charset="2"/>
              <a:buChar char="§"/>
            </a:pPr>
            <a:r>
              <a:rPr lang="fr-BE" sz="1600" dirty="0">
                <a:latin typeface="+mn-lt"/>
                <a:cs typeface="Times New Roman" pitchFamily="18" charset="0"/>
              </a:rPr>
              <a:t>Pour saisir les déterminants de l’interaction entre acteurs et objets, il faut donc aussi des données qui ne s’obtiennent que d’une position rapprochée selon Lahlou (2006, p.211).</a:t>
            </a: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r>
              <a:rPr lang="fr-BE" sz="1600" dirty="0">
                <a:latin typeface="+mn-lt"/>
                <a:cs typeface="Times New Roman" pitchFamily="18" charset="0"/>
              </a:rPr>
              <a:t>De plus, des semaines voire des mois après l’épisode enregistré, les apprenants sont capables de se remémorer des émotions et des intentions liées à la mise en place de </a:t>
            </a:r>
            <a:r>
              <a:rPr lang="fr-BE" sz="1600" dirty="0" err="1">
                <a:latin typeface="+mn-lt"/>
                <a:cs typeface="Times New Roman" pitchFamily="18" charset="0"/>
              </a:rPr>
              <a:t>microgestes</a:t>
            </a:r>
            <a:r>
              <a:rPr lang="fr-BE" sz="1600" dirty="0">
                <a:latin typeface="+mn-lt"/>
                <a:cs typeface="Times New Roman" pitchFamily="18" charset="0"/>
              </a:rPr>
              <a:t>.</a:t>
            </a: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r>
              <a:rPr lang="fr-BE" sz="1600" dirty="0">
                <a:latin typeface="+mn-lt"/>
                <a:cs typeface="Times New Roman" pitchFamily="18" charset="0"/>
              </a:rPr>
              <a:t>Cet effet s’explique par la nature multimodale et contextuelle de la mémoire, qui permet de bien mieux récupérer le souvenir des événements vécus en présence des mêmes sensations (cf. la madeleine de Proust, ou les émotions revécues en revenant sur les lieux d’un événement).</a:t>
            </a:r>
          </a:p>
          <a:p>
            <a:pPr marL="285750" indent="-285750" algn="just">
              <a:spcBef>
                <a:spcPct val="20000"/>
              </a:spcBef>
              <a:buFont typeface="Wingdings" pitchFamily="2" charset="2"/>
              <a:buChar char="§"/>
            </a:pPr>
            <a:endParaRPr lang="fr-BE" sz="1600" dirty="0">
              <a:latin typeface="+mn-lt"/>
              <a:cs typeface="Times New Roman" pitchFamily="18" charset="0"/>
            </a:endParaRPr>
          </a:p>
          <a:p>
            <a:pPr marL="285750" indent="-285750" algn="just">
              <a:spcBef>
                <a:spcPct val="20000"/>
              </a:spcBef>
              <a:buFont typeface="Wingdings" pitchFamily="2" charset="2"/>
              <a:buChar char="§"/>
            </a:pPr>
            <a:r>
              <a:rPr lang="fr-BE" sz="1600" dirty="0">
                <a:latin typeface="+mn-lt"/>
                <a:cs typeface="Times New Roman" pitchFamily="18" charset="0"/>
              </a:rPr>
              <a:t>Comme l’a montré </a:t>
            </a:r>
            <a:r>
              <a:rPr lang="fr-BE" sz="1600" dirty="0" err="1">
                <a:latin typeface="+mn-lt"/>
                <a:cs typeface="Times New Roman" pitchFamily="18" charset="0"/>
              </a:rPr>
              <a:t>Suchman</a:t>
            </a:r>
            <a:r>
              <a:rPr lang="fr-BE" sz="1600" dirty="0">
                <a:latin typeface="+mn-lt"/>
                <a:cs typeface="Times New Roman" pitchFamily="18" charset="0"/>
              </a:rPr>
              <a:t> (1987), l’action est située dans un contexte qui entraîne le sujet dans son flux. Dans cette perspective, il est crucial de comprendre sur quoi le sujet focalise son attention à chaque instant. </a:t>
            </a:r>
          </a:p>
          <a:p>
            <a:pPr algn="just"/>
            <a:endParaRPr lang="fr-BE" sz="1600" i="1" dirty="0">
              <a:latin typeface="Times" pitchFamily="2" charset="0"/>
            </a:endParaRPr>
          </a:p>
        </p:txBody>
      </p:sp>
      <p:sp>
        <p:nvSpPr>
          <p:cNvPr id="16" name="Rectangle : coins arrondis 15">
            <a:extLst>
              <a:ext uri="{FF2B5EF4-FFF2-40B4-BE49-F238E27FC236}">
                <a16:creationId xmlns:a16="http://schemas.microsoft.com/office/drawing/2014/main" id="{9C0AA6EE-74D6-AF1C-43CD-F529F0E0B640}"/>
              </a:ext>
            </a:extLst>
          </p:cNvPr>
          <p:cNvSpPr/>
          <p:nvPr/>
        </p:nvSpPr>
        <p:spPr>
          <a:xfrm>
            <a:off x="3238810" y="2310269"/>
            <a:ext cx="2083633" cy="1027290"/>
          </a:xfrm>
          <a:prstGeom prst="round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Vue subjective</a:t>
            </a:r>
          </a:p>
        </p:txBody>
      </p:sp>
      <p:pic>
        <p:nvPicPr>
          <p:cNvPr id="66562" name="Picture 2" descr="Vue Subjective Banque d'images et photos libres de droit - iStock">
            <a:extLst>
              <a:ext uri="{FF2B5EF4-FFF2-40B4-BE49-F238E27FC236}">
                <a16:creationId xmlns:a16="http://schemas.microsoft.com/office/drawing/2014/main" id="{427EB684-595B-8D70-2B86-72B0D536C3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942" y="1993375"/>
            <a:ext cx="2563616" cy="1435625"/>
          </a:xfrm>
          <a:prstGeom prst="rect">
            <a:avLst/>
          </a:prstGeom>
          <a:noFill/>
          <a:extLst>
            <a:ext uri="{909E8E84-426E-40DD-AFC4-6F175D3DCCD1}">
              <a14:hiddenFill xmlns:a14="http://schemas.microsoft.com/office/drawing/2010/main">
                <a:solidFill>
                  <a:srgbClr val="FFFFFF"/>
                </a:solidFill>
              </a14:hiddenFill>
            </a:ext>
          </a:extLst>
        </p:spPr>
      </p:pic>
      <p:sp>
        <p:nvSpPr>
          <p:cNvPr id="18" name="Flèche vers la droite 17">
            <a:extLst>
              <a:ext uri="{FF2B5EF4-FFF2-40B4-BE49-F238E27FC236}">
                <a16:creationId xmlns:a16="http://schemas.microsoft.com/office/drawing/2014/main" id="{80B4C45C-B22D-10F9-74B0-DE442D64BC77}"/>
              </a:ext>
            </a:extLst>
          </p:cNvPr>
          <p:cNvSpPr/>
          <p:nvPr/>
        </p:nvSpPr>
        <p:spPr>
          <a:xfrm>
            <a:off x="5375187" y="2566127"/>
            <a:ext cx="795752" cy="438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Titre 12">
            <a:extLst>
              <a:ext uri="{FF2B5EF4-FFF2-40B4-BE49-F238E27FC236}">
                <a16:creationId xmlns:a16="http://schemas.microsoft.com/office/drawing/2014/main" id="{7E0D5700-633E-D675-664F-FBBB7D4356F9}"/>
              </a:ext>
            </a:extLst>
          </p:cNvPr>
          <p:cNvSpPr txBox="1">
            <a:spLocks noGrp="1"/>
          </p:cNvSpPr>
          <p:nvPr>
            <p:ph type="title"/>
          </p:nvPr>
        </p:nvSpPr>
        <p:spPr>
          <a:xfrm>
            <a:off x="2131658" y="573229"/>
            <a:ext cx="6831012" cy="477054"/>
          </a:xfrm>
          <a:prstGeom prst="rect">
            <a:avLst/>
          </a:prstGeom>
          <a:noFill/>
        </p:spPr>
        <p:txBody>
          <a:bodyPr wrap="square">
            <a:spAutoFit/>
          </a:bodyPr>
          <a:lstStyle/>
          <a:p>
            <a:pPr algn="ctr"/>
            <a:r>
              <a:rPr lang="fr-FR" sz="2500" b="1">
                <a:solidFill>
                  <a:srgbClr val="8EBF8C"/>
                </a:solidFill>
                <a:latin typeface="+mj-lt"/>
              </a:rPr>
              <a:t>1. Problématique</a:t>
            </a:r>
          </a:p>
        </p:txBody>
      </p:sp>
      <p:pic>
        <p:nvPicPr>
          <p:cNvPr id="15" name="Picture 4" descr="Comment trouver une problématique de recherche ? - Vaillants Doctorants">
            <a:extLst>
              <a:ext uri="{FF2B5EF4-FFF2-40B4-BE49-F238E27FC236}">
                <a16:creationId xmlns:a16="http://schemas.microsoft.com/office/drawing/2014/main" id="{4C8AC2F4-718F-88C3-AB95-927EFBC0B9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81" y="2118206"/>
            <a:ext cx="3260199" cy="326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58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22</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1" name="TextBox 27">
            <a:extLst>
              <a:ext uri="{FF2B5EF4-FFF2-40B4-BE49-F238E27FC236}">
                <a16:creationId xmlns:a16="http://schemas.microsoft.com/office/drawing/2014/main" id="{A9D49070-C357-7CCF-4248-9980A19DB128}"/>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 name="ZoneTexte 1">
            <a:extLst>
              <a:ext uri="{FF2B5EF4-FFF2-40B4-BE49-F238E27FC236}">
                <a16:creationId xmlns:a16="http://schemas.microsoft.com/office/drawing/2014/main" id="{A7E99904-A76D-354A-69DA-FAA3969E7A36}"/>
              </a:ext>
            </a:extLst>
          </p:cNvPr>
          <p:cNvSpPr txBox="1"/>
          <p:nvPr/>
        </p:nvSpPr>
        <p:spPr>
          <a:xfrm>
            <a:off x="533446" y="2086378"/>
            <a:ext cx="8153354" cy="1996226"/>
          </a:xfrm>
          <a:prstGeom prst="rect">
            <a:avLst/>
          </a:prstGeom>
        </p:spPr>
        <p:txBody>
          <a:bodyPr vert="horz" wrap="square" lIns="91440" tIns="45720" rIns="91440" bIns="45720" rtlCol="0">
            <a:noAutofit/>
          </a:bodyPr>
          <a:lstStyle/>
          <a:p>
            <a:pPr marL="285750" indent="-285750" algn="just">
              <a:lnSpc>
                <a:spcPct val="115000"/>
              </a:lnSpc>
              <a:buFont typeface="Wingdings" pitchFamily="2" charset="2"/>
              <a:buChar char="§"/>
            </a:pPr>
            <a:endParaRPr kumimoji="0" lang="fr-FR" sz="1500" b="0" i="0" u="none" strike="noStrike" kern="1200" cap="none" spc="0" normalizeH="0" baseline="0" noProof="0">
              <a:ln>
                <a:noFill/>
              </a:ln>
              <a:solidFill>
                <a:srgbClr val="263E65"/>
              </a:solidFill>
              <a:effectLst/>
              <a:uLnTx/>
              <a:uFillTx/>
              <a:latin typeface="+mn-lt"/>
              <a:ea typeface="Calibri" pitchFamily="34" charset="0"/>
              <a:cs typeface="Times New Roman" pitchFamily="18" charset="0"/>
            </a:endParaRPr>
          </a:p>
        </p:txBody>
      </p:sp>
      <p:sp>
        <p:nvSpPr>
          <p:cNvPr id="14" name="ZoneTexte 13">
            <a:extLst>
              <a:ext uri="{FF2B5EF4-FFF2-40B4-BE49-F238E27FC236}">
                <a16:creationId xmlns:a16="http://schemas.microsoft.com/office/drawing/2014/main" id="{560E509E-18C9-7B3D-7D2D-6BE22F177167}"/>
              </a:ext>
            </a:extLst>
          </p:cNvPr>
          <p:cNvSpPr txBox="1"/>
          <p:nvPr/>
        </p:nvSpPr>
        <p:spPr>
          <a:xfrm>
            <a:off x="2667632" y="1417638"/>
            <a:ext cx="6295439" cy="4867133"/>
          </a:xfrm>
          <a:prstGeom prst="rect">
            <a:avLst/>
          </a:prstGeom>
        </p:spPr>
        <p:txBody>
          <a:bodyPr vert="horz" wrap="square" lIns="91440" tIns="45720" rIns="91440" bIns="45720" rtlCol="0">
            <a:normAutofit/>
          </a:bodyPr>
          <a:lstStyle/>
          <a:p>
            <a:pPr algn="just"/>
            <a:endParaRPr lang="fr-BE" sz="1600" i="1" dirty="0">
              <a:latin typeface="Times" pitchFamily="2" charset="0"/>
            </a:endParaRPr>
          </a:p>
        </p:txBody>
      </p:sp>
      <p:sp>
        <p:nvSpPr>
          <p:cNvPr id="13" name="Titre 12">
            <a:extLst>
              <a:ext uri="{FF2B5EF4-FFF2-40B4-BE49-F238E27FC236}">
                <a16:creationId xmlns:a16="http://schemas.microsoft.com/office/drawing/2014/main" id="{7E0D5700-633E-D675-664F-FBBB7D4356F9}"/>
              </a:ext>
            </a:extLst>
          </p:cNvPr>
          <p:cNvSpPr txBox="1">
            <a:spLocks noGrp="1"/>
          </p:cNvSpPr>
          <p:nvPr>
            <p:ph type="title"/>
          </p:nvPr>
        </p:nvSpPr>
        <p:spPr>
          <a:xfrm>
            <a:off x="2131658" y="573229"/>
            <a:ext cx="6831012" cy="477054"/>
          </a:xfrm>
          <a:prstGeom prst="rect">
            <a:avLst/>
          </a:prstGeom>
          <a:noFill/>
        </p:spPr>
        <p:txBody>
          <a:bodyPr wrap="square">
            <a:spAutoFit/>
          </a:bodyPr>
          <a:lstStyle/>
          <a:p>
            <a:pPr algn="ctr"/>
            <a:r>
              <a:rPr lang="fr-FR" sz="2500" b="1">
                <a:solidFill>
                  <a:srgbClr val="8EBF8C"/>
                </a:solidFill>
                <a:latin typeface="+mj-lt"/>
              </a:rPr>
              <a:t>1. Problématique</a:t>
            </a:r>
          </a:p>
        </p:txBody>
      </p:sp>
      <p:pic>
        <p:nvPicPr>
          <p:cNvPr id="15" name="Picture 4" descr="Comment trouver une problématique de recherche ? - Vaillants Doctorants">
            <a:extLst>
              <a:ext uri="{FF2B5EF4-FFF2-40B4-BE49-F238E27FC236}">
                <a16:creationId xmlns:a16="http://schemas.microsoft.com/office/drawing/2014/main" id="{4C8AC2F4-718F-88C3-AB95-927EFBC0B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81" y="2118206"/>
            <a:ext cx="3260199" cy="326019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944DC658-7475-224D-8A0F-4550F8DCEF1D}"/>
              </a:ext>
            </a:extLst>
          </p:cNvPr>
          <p:cNvSpPr txBox="1"/>
          <p:nvPr/>
        </p:nvSpPr>
        <p:spPr>
          <a:xfrm>
            <a:off x="3213682" y="3567566"/>
            <a:ext cx="4946754" cy="2625235"/>
          </a:xfrm>
          <a:prstGeom prst="rect">
            <a:avLst/>
          </a:prstGeom>
        </p:spPr>
        <p:txBody>
          <a:bodyPr vert="horz" wrap="square" lIns="91440" tIns="45720" rIns="91440" bIns="45720" rtlCol="0">
            <a:normAutofit/>
          </a:bodyPr>
          <a:lstStyle/>
          <a:p>
            <a:pPr marL="342900" marR="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500" b="0" i="0" u="none" strike="noStrike" kern="1200" cap="none" spc="0" normalizeH="0" baseline="0" noProof="0" dirty="0">
                <a:ln>
                  <a:noFill/>
                </a:ln>
                <a:effectLst/>
                <a:uLnTx/>
                <a:uFillTx/>
                <a:latin typeface="+mn-lt"/>
                <a:ea typeface="Calibri" pitchFamily="34" charset="0"/>
                <a:cs typeface="Times New Roman" pitchFamily="18" charset="0"/>
              </a:rPr>
              <a:t>Or, nous faisons le constat que, dans notre dispositif comme dans la majorité des dispositifs de formation basé sur la simulation, l’entrée se réalise par la vue objectivante de l’activité du futur enseignant.</a:t>
            </a:r>
          </a:p>
          <a:p>
            <a:pPr marL="342900" marR="0" indent="-342900" algn="just" defTabSz="914400" rtl="0" eaLnBrk="0" fontAlgn="base" latinLnBrk="0" hangingPunct="0">
              <a:lnSpc>
                <a:spcPct val="100000"/>
              </a:lnSpc>
              <a:spcBef>
                <a:spcPct val="0"/>
              </a:spcBef>
              <a:spcAft>
                <a:spcPct val="0"/>
              </a:spcAft>
              <a:buClrTx/>
              <a:buSzTx/>
              <a:buFont typeface="Wingdings" pitchFamily="2" charset="2"/>
              <a:buChar char="§"/>
              <a:tabLst/>
            </a:pPr>
            <a:endParaRPr kumimoji="0" lang="fr-FR" sz="1500" b="0" i="0" u="none" strike="noStrike" kern="1200" cap="none" spc="0" normalizeH="0" baseline="0" noProof="0" dirty="0">
              <a:ln>
                <a:noFill/>
              </a:ln>
              <a:effectLst/>
              <a:uLnTx/>
              <a:uFillTx/>
              <a:latin typeface="+mn-lt"/>
              <a:ea typeface="Calibri" pitchFamily="34" charset="0"/>
              <a:cs typeface="Times New Roman" pitchFamily="18" charset="0"/>
            </a:endParaRPr>
          </a:p>
          <a:p>
            <a:pPr marL="342900" marR="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lang="fr-FR" sz="1500" dirty="0">
                <a:latin typeface="+mn-lt"/>
                <a:ea typeface="Calibri" pitchFamily="34" charset="0"/>
                <a:cs typeface="Times New Roman" pitchFamily="18" charset="0"/>
              </a:rPr>
              <a:t>Or, capter les pratiques se réalise souvent soit de manière objective soit de manière subjective et rarement (jamais ?) par l’articulation des 2 points de vues.</a:t>
            </a:r>
            <a:endParaRPr kumimoji="0" lang="fr-FR" sz="1500" b="0" i="0" u="none" strike="noStrike" kern="1200" cap="none" spc="0" normalizeH="0" baseline="0" noProof="0" dirty="0">
              <a:ln>
                <a:noFill/>
              </a:ln>
              <a:effectLst/>
              <a:uLnTx/>
              <a:uFillTx/>
              <a:latin typeface="+mn-lt"/>
              <a:ea typeface="Calibri" pitchFamily="34" charset="0"/>
              <a:cs typeface="Times New Roman" pitchFamily="18" charset="0"/>
            </a:endParaRPr>
          </a:p>
        </p:txBody>
      </p:sp>
      <p:sp>
        <p:nvSpPr>
          <p:cNvPr id="17" name="Rectangle : coins arrondis 16">
            <a:extLst>
              <a:ext uri="{FF2B5EF4-FFF2-40B4-BE49-F238E27FC236}">
                <a16:creationId xmlns:a16="http://schemas.microsoft.com/office/drawing/2014/main" id="{7FE64FB6-D961-5688-4632-F03B66D90865}"/>
              </a:ext>
            </a:extLst>
          </p:cNvPr>
          <p:cNvSpPr/>
          <p:nvPr/>
        </p:nvSpPr>
        <p:spPr>
          <a:xfrm>
            <a:off x="3050227" y="2000880"/>
            <a:ext cx="2083633" cy="1027290"/>
          </a:xfrm>
          <a:prstGeom prst="round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Vue objective</a:t>
            </a:r>
          </a:p>
        </p:txBody>
      </p:sp>
      <p:sp>
        <p:nvSpPr>
          <p:cNvPr id="19" name="Rectangle : coins arrondis 18">
            <a:extLst>
              <a:ext uri="{FF2B5EF4-FFF2-40B4-BE49-F238E27FC236}">
                <a16:creationId xmlns:a16="http://schemas.microsoft.com/office/drawing/2014/main" id="{0E0A7A99-C109-B506-A081-DC6C98B35D3B}"/>
              </a:ext>
            </a:extLst>
          </p:cNvPr>
          <p:cNvSpPr/>
          <p:nvPr/>
        </p:nvSpPr>
        <p:spPr>
          <a:xfrm>
            <a:off x="6153762" y="1982698"/>
            <a:ext cx="2083633" cy="1027290"/>
          </a:xfrm>
          <a:prstGeom prst="roundRect">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Vue subjective</a:t>
            </a:r>
          </a:p>
        </p:txBody>
      </p:sp>
      <p:sp>
        <p:nvSpPr>
          <p:cNvPr id="7" name="Croix 6">
            <a:extLst>
              <a:ext uri="{FF2B5EF4-FFF2-40B4-BE49-F238E27FC236}">
                <a16:creationId xmlns:a16="http://schemas.microsoft.com/office/drawing/2014/main" id="{31360C9E-BC16-D82E-3C86-D3E343703CE3}"/>
              </a:ext>
            </a:extLst>
          </p:cNvPr>
          <p:cNvSpPr/>
          <p:nvPr/>
        </p:nvSpPr>
        <p:spPr>
          <a:xfrm>
            <a:off x="5359791" y="2247400"/>
            <a:ext cx="568040" cy="521744"/>
          </a:xfrm>
          <a:prstGeom prst="plus">
            <a:avLst>
              <a:gd name="adj" fmla="val 3921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0193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arme 6">
            <a:extLst>
              <a:ext uri="{FF2B5EF4-FFF2-40B4-BE49-F238E27FC236}">
                <a16:creationId xmlns:a16="http://schemas.microsoft.com/office/drawing/2014/main" id="{F0F24A05-5FCA-1DAB-47D1-7E9CEA5E77B2}"/>
              </a:ext>
            </a:extLst>
          </p:cNvPr>
          <p:cNvSpPr/>
          <p:nvPr/>
        </p:nvSpPr>
        <p:spPr>
          <a:xfrm rot="12583209">
            <a:off x="4039325" y="2224200"/>
            <a:ext cx="4615409" cy="4227344"/>
          </a:xfrm>
          <a:prstGeom prst="teardrop">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4566C77D-5B12-EE89-7F84-930271883D1A}"/>
              </a:ext>
            </a:extLst>
          </p:cNvPr>
          <p:cNvSpPr>
            <a:spLocks noGrp="1"/>
          </p:cNvSpPr>
          <p:nvPr>
            <p:ph idx="1"/>
          </p:nvPr>
        </p:nvSpPr>
        <p:spPr>
          <a:xfrm flipH="1">
            <a:off x="436143" y="1707307"/>
            <a:ext cx="8301079" cy="2391890"/>
          </a:xfrm>
        </p:spPr>
        <p:txBody>
          <a:bodyPr/>
          <a:lstStyle/>
          <a:p>
            <a:pPr marL="285750" indent="-285750">
              <a:buFont typeface="Wingdings" pitchFamily="2" charset="2"/>
              <a:buChar char="§"/>
            </a:pPr>
            <a:endParaRPr lang="fr-FR" sz="1500">
              <a:solidFill>
                <a:srgbClr val="263E65"/>
              </a:solidFill>
            </a:endParaRPr>
          </a:p>
          <a:p>
            <a:pPr marL="285750" indent="-285750">
              <a:buFont typeface="Wingdings" pitchFamily="2" charset="2"/>
              <a:buChar char="§"/>
            </a:pPr>
            <a:r>
              <a:rPr lang="fr-FR" sz="1500">
                <a:solidFill>
                  <a:schemeClr val="tx1"/>
                </a:solidFill>
              </a:rPr>
              <a:t>En sciences de l’éducation, l’un des moyens pour capturer la vue subjective est de plus en plus souvent  l’</a:t>
            </a:r>
            <a:r>
              <a:rPr lang="fr-FR" sz="1500" err="1">
                <a:solidFill>
                  <a:schemeClr val="tx1"/>
                </a:solidFill>
              </a:rPr>
              <a:t>eyetracking</a:t>
            </a:r>
            <a:r>
              <a:rPr lang="fr-FR" sz="1500">
                <a:solidFill>
                  <a:schemeClr val="tx1"/>
                </a:solidFill>
              </a:rPr>
              <a:t> (</a:t>
            </a:r>
            <a:r>
              <a:rPr lang="fr-FR" sz="1500" err="1">
                <a:solidFill>
                  <a:schemeClr val="tx1"/>
                </a:solidFill>
              </a:rPr>
              <a:t>Jardozka</a:t>
            </a:r>
            <a:r>
              <a:rPr lang="fr-FR" sz="1500">
                <a:solidFill>
                  <a:schemeClr val="tx1"/>
                </a:solidFill>
              </a:rPr>
              <a:t> et al. 2021). </a:t>
            </a:r>
          </a:p>
        </p:txBody>
      </p:sp>
      <p:sp>
        <p:nvSpPr>
          <p:cNvPr id="4" name="Espace réservé du numéro de diapositive 3">
            <a:extLst>
              <a:ext uri="{FF2B5EF4-FFF2-40B4-BE49-F238E27FC236}">
                <a16:creationId xmlns:a16="http://schemas.microsoft.com/office/drawing/2014/main" id="{10CDCBF7-1669-D9C3-143A-5C6884849565}"/>
              </a:ext>
            </a:extLst>
          </p:cNvPr>
          <p:cNvSpPr>
            <a:spLocks noGrp="1"/>
          </p:cNvSpPr>
          <p:nvPr>
            <p:ph type="sldNum" sz="quarter" idx="10"/>
          </p:nvPr>
        </p:nvSpPr>
        <p:spPr/>
        <p:txBody>
          <a:bodyPr/>
          <a:lstStyle/>
          <a:p>
            <a:pPr>
              <a:defRPr/>
            </a:pPr>
            <a:fld id="{E84D0D07-BA6C-4CE2-85E1-215477AE30BF}" type="slidenum">
              <a:rPr lang="en-US" noProof="0" smtClean="0"/>
              <a:pPr>
                <a:defRPr/>
              </a:pPr>
              <a:t>23</a:t>
            </a:fld>
            <a:endParaRPr lang="en-US" noProof="0"/>
          </a:p>
        </p:txBody>
      </p:sp>
      <p:sp>
        <p:nvSpPr>
          <p:cNvPr id="5" name="Espace réservé du pied de page 4">
            <a:extLst>
              <a:ext uri="{FF2B5EF4-FFF2-40B4-BE49-F238E27FC236}">
                <a16:creationId xmlns:a16="http://schemas.microsoft.com/office/drawing/2014/main" id="{BBF002B7-E456-C10D-0D62-542BA7AC117C}"/>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CA87BD8C-D98C-7EA9-E5A5-3A68BE7D5E24}"/>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1" name="TextBox 27">
            <a:extLst>
              <a:ext uri="{FF2B5EF4-FFF2-40B4-BE49-F238E27FC236}">
                <a16:creationId xmlns:a16="http://schemas.microsoft.com/office/drawing/2014/main" id="{3FCDBDAE-80DC-155A-4F6C-361A2B078B72}"/>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pic>
        <p:nvPicPr>
          <p:cNvPr id="68610" name="Picture 2">
            <a:extLst>
              <a:ext uri="{FF2B5EF4-FFF2-40B4-BE49-F238E27FC236}">
                <a16:creationId xmlns:a16="http://schemas.microsoft.com/office/drawing/2014/main" id="{38F74D15-FB6D-A608-B490-AA9A80E1D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297996" y="2489875"/>
            <a:ext cx="2188021" cy="2161174"/>
          </a:xfrm>
          <a:prstGeom prst="rect">
            <a:avLst/>
          </a:prstGeom>
          <a:noFill/>
          <a:extLst>
            <a:ext uri="{909E8E84-426E-40DD-AFC4-6F175D3DCCD1}">
              <a14:hiddenFill xmlns:a14="http://schemas.microsoft.com/office/drawing/2010/main">
                <a:solidFill>
                  <a:srgbClr val="FFFFFF"/>
                </a:solidFill>
              </a14:hiddenFill>
            </a:ext>
          </a:extLst>
        </p:spPr>
      </p:pic>
      <p:pic>
        <p:nvPicPr>
          <p:cNvPr id="68611" name="Picture 3">
            <a:extLst>
              <a:ext uri="{FF2B5EF4-FFF2-40B4-BE49-F238E27FC236}">
                <a16:creationId xmlns:a16="http://schemas.microsoft.com/office/drawing/2014/main" id="{07A422A7-11EE-8177-12B5-4233F45CA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25661" y="3759269"/>
            <a:ext cx="1921368" cy="1886328"/>
          </a:xfrm>
          <a:prstGeom prst="rect">
            <a:avLst/>
          </a:prstGeom>
          <a:noFill/>
          <a:extLst>
            <a:ext uri="{909E8E84-426E-40DD-AFC4-6F175D3DCCD1}">
              <a14:hiddenFill xmlns:a14="http://schemas.microsoft.com/office/drawing/2010/main">
                <a:solidFill>
                  <a:srgbClr val="FFFFFF"/>
                </a:solidFill>
              </a14:hiddenFill>
            </a:ext>
          </a:extLst>
        </p:spPr>
      </p:pic>
      <p:pic>
        <p:nvPicPr>
          <p:cNvPr id="68612" name="Picture 4">
            <a:extLst>
              <a:ext uri="{FF2B5EF4-FFF2-40B4-BE49-F238E27FC236}">
                <a16:creationId xmlns:a16="http://schemas.microsoft.com/office/drawing/2014/main" id="{12C1D15C-FFC3-DB6A-25CC-A34EF52A1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606831" y="3570462"/>
            <a:ext cx="1758371" cy="1841327"/>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Pupil Invisible - iMotions">
            <a:extLst>
              <a:ext uri="{FF2B5EF4-FFF2-40B4-BE49-F238E27FC236}">
                <a16:creationId xmlns:a16="http://schemas.microsoft.com/office/drawing/2014/main" id="{54671870-6D5C-5133-64D8-5EB0C54DBE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152"/>
          <a:stretch/>
        </p:blipFill>
        <p:spPr bwMode="auto">
          <a:xfrm>
            <a:off x="533446" y="3309366"/>
            <a:ext cx="3114434" cy="2159000"/>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37B93A06-7137-EFF0-D6E4-0F169E4534C8}"/>
              </a:ext>
            </a:extLst>
          </p:cNvPr>
          <p:cNvSpPr txBox="1"/>
          <p:nvPr/>
        </p:nvSpPr>
        <p:spPr>
          <a:xfrm>
            <a:off x="2228850" y="564308"/>
            <a:ext cx="6223774" cy="853330"/>
          </a:xfrm>
          <a:prstGeom prst="rect">
            <a:avLst/>
          </a:prstGeom>
        </p:spPr>
        <p:txBody>
          <a:bodyPr vert="horz" wrap="square" lIns="91440" tIns="45720" rIns="91440" bIns="45720" rtlCol="0">
            <a:normAutofit/>
          </a:bodyPr>
          <a:lstStyle/>
          <a:p>
            <a:pPr marL="342900" indent="-342900" algn="ctr" eaLnBrk="0" hangingPunct="0"/>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4" name="ZoneTexte 13">
            <a:extLst>
              <a:ext uri="{FF2B5EF4-FFF2-40B4-BE49-F238E27FC236}">
                <a16:creationId xmlns:a16="http://schemas.microsoft.com/office/drawing/2014/main" id="{731A8F27-FBF4-4C9F-5BAA-6274F34C1550}"/>
              </a:ext>
            </a:extLst>
          </p:cNvPr>
          <p:cNvSpPr txBox="1"/>
          <p:nvPr/>
        </p:nvSpPr>
        <p:spPr>
          <a:xfrm>
            <a:off x="2336800" y="536602"/>
            <a:ext cx="6550025" cy="830997"/>
          </a:xfrm>
          <a:prstGeom prst="rect">
            <a:avLst/>
          </a:prstGeom>
          <a:noFill/>
        </p:spPr>
        <p:txBody>
          <a:bodyPr wrap="square">
            <a:spAutoFit/>
          </a:bodyPr>
          <a:lstStyle/>
          <a:p>
            <a:pPr algn="ctr"/>
            <a:r>
              <a:rPr lang="fr-BE" sz="2400" b="1">
                <a:solidFill>
                  <a:srgbClr val="8EBF8C"/>
                </a:solidFill>
                <a:latin typeface="+mj-lt"/>
                <a:ea typeface="Arial Unicode MS" panose="020B0604020202020204" pitchFamily="34" charset="-128"/>
              </a:rPr>
              <a:t>2. Présentation du dispositif « après » </a:t>
            </a:r>
            <a:br>
              <a:rPr lang="fr-BE" sz="2400" b="1">
                <a:solidFill>
                  <a:srgbClr val="8EBF8C"/>
                </a:solidFill>
                <a:latin typeface="+mj-lt"/>
                <a:ea typeface="Arial Unicode MS" panose="020B0604020202020204" pitchFamily="34" charset="-128"/>
              </a:rPr>
            </a:br>
            <a:r>
              <a:rPr lang="fr-BE" sz="2400" b="1">
                <a:solidFill>
                  <a:srgbClr val="8EBF8C"/>
                </a:solidFill>
                <a:latin typeface="+mj-lt"/>
                <a:ea typeface="Arial Unicode MS" panose="020B0604020202020204" pitchFamily="34" charset="-128"/>
              </a:rPr>
              <a:t>(ligne modifiée)</a:t>
            </a:r>
            <a:endParaRPr lang="fr-FR" sz="2500">
              <a:solidFill>
                <a:srgbClr val="8EBF8C"/>
              </a:solidFill>
            </a:endParaRPr>
          </a:p>
        </p:txBody>
      </p:sp>
      <p:sp>
        <p:nvSpPr>
          <p:cNvPr id="8" name="ZoneTexte 7">
            <a:extLst>
              <a:ext uri="{FF2B5EF4-FFF2-40B4-BE49-F238E27FC236}">
                <a16:creationId xmlns:a16="http://schemas.microsoft.com/office/drawing/2014/main" id="{97A2A490-E56E-4B3D-8C1F-3A6ECA1E4C0A}"/>
              </a:ext>
            </a:extLst>
          </p:cNvPr>
          <p:cNvSpPr txBox="1"/>
          <p:nvPr/>
        </p:nvSpPr>
        <p:spPr>
          <a:xfrm>
            <a:off x="533446" y="5645597"/>
            <a:ext cx="3114434" cy="590311"/>
          </a:xfrm>
          <a:prstGeom prst="rect">
            <a:avLst/>
          </a:prstGeom>
        </p:spPr>
        <p:txBody>
          <a:bodyPr vert="horz" wrap="square" lIns="91440" tIns="45720" rIns="91440" bIns="45720" rtlCol="0">
            <a:normAutofit fontScale="85000" lnSpcReduction="1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Modèle: </a:t>
            </a:r>
            <a:r>
              <a:rPr kumimoji="0" lang="fr-FR" sz="2800" b="0" i="0" u="none" strike="noStrike" kern="1200" cap="none" spc="0" normalizeH="0" baseline="0" noProof="0" dirty="0" err="1">
                <a:ln>
                  <a:noFill/>
                </a:ln>
                <a:solidFill>
                  <a:srgbClr val="808080"/>
                </a:solidFill>
                <a:effectLst/>
                <a:uLnTx/>
                <a:uFillTx/>
                <a:latin typeface="Calibri" pitchFamily="34" charset="0"/>
                <a:ea typeface="Calibri" pitchFamily="34" charset="0"/>
                <a:cs typeface="Times New Roman" pitchFamily="18" charset="0"/>
              </a:rPr>
              <a:t>Pupill</a:t>
            </a:r>
            <a:r>
              <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rPr>
              <a:t> Invisible</a:t>
            </a:r>
          </a:p>
        </p:txBody>
      </p:sp>
    </p:spTree>
    <p:extLst>
      <p:ext uri="{BB962C8B-B14F-4D97-AF65-F5344CB8AC3E}">
        <p14:creationId xmlns:p14="http://schemas.microsoft.com/office/powerpoint/2010/main" val="2755804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Lunettes google sur les lunettes - Icônes ordinateur gratuites">
            <a:extLst>
              <a:ext uri="{FF2B5EF4-FFF2-40B4-BE49-F238E27FC236}">
                <a16:creationId xmlns:a16="http://schemas.microsoft.com/office/drawing/2014/main" id="{619D9ED7-10E4-2000-B87E-9E1AC1DC2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0283">
            <a:off x="5837903" y="5747811"/>
            <a:ext cx="732475" cy="732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space réservé du contenu 5">
            <a:extLst>
              <a:ext uri="{FF2B5EF4-FFF2-40B4-BE49-F238E27FC236}">
                <a16:creationId xmlns:a16="http://schemas.microsoft.com/office/drawing/2014/main" id="{9AC4886D-6C68-5959-CC64-830ED685AF3B}"/>
              </a:ext>
            </a:extLst>
          </p:cNvPr>
          <p:cNvGraphicFramePr>
            <a:graphicFrameLocks noGrp="1"/>
          </p:cNvGraphicFramePr>
          <p:nvPr>
            <p:ph idx="1"/>
            <p:extLst>
              <p:ext uri="{D42A27DB-BD31-4B8C-83A1-F6EECF244321}">
                <p14:modId xmlns:p14="http://schemas.microsoft.com/office/powerpoint/2010/main" val="49246478"/>
              </p:ext>
            </p:extLst>
          </p:nvPr>
        </p:nvGraphicFramePr>
        <p:xfrm>
          <a:off x="400050" y="2449896"/>
          <a:ext cx="8229600" cy="20482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ce réservé du numéro de diapositive 3">
            <a:extLst>
              <a:ext uri="{FF2B5EF4-FFF2-40B4-BE49-F238E27FC236}">
                <a16:creationId xmlns:a16="http://schemas.microsoft.com/office/drawing/2014/main" id="{0A92EFC4-D790-FA34-FCF4-E92751E351B0}"/>
              </a:ext>
            </a:extLst>
          </p:cNvPr>
          <p:cNvSpPr>
            <a:spLocks noGrp="1"/>
          </p:cNvSpPr>
          <p:nvPr>
            <p:ph type="sldNum" sz="quarter" idx="10"/>
          </p:nvPr>
        </p:nvSpPr>
        <p:spPr/>
        <p:txBody>
          <a:bodyPr/>
          <a:lstStyle/>
          <a:p>
            <a:pPr>
              <a:defRPr/>
            </a:pPr>
            <a:fld id="{E84D0D07-BA6C-4CE2-85E1-215477AE30BF}" type="slidenum">
              <a:rPr lang="en-US" noProof="0" smtClean="0"/>
              <a:pPr>
                <a:defRPr/>
              </a:pPr>
              <a:t>24</a:t>
            </a:fld>
            <a:endParaRPr lang="en-US" noProof="0"/>
          </a:p>
        </p:txBody>
      </p:sp>
      <p:sp>
        <p:nvSpPr>
          <p:cNvPr id="5" name="Espace réservé du pied de page 4">
            <a:extLst>
              <a:ext uri="{FF2B5EF4-FFF2-40B4-BE49-F238E27FC236}">
                <a16:creationId xmlns:a16="http://schemas.microsoft.com/office/drawing/2014/main" id="{D95650BD-8761-EC50-BBA5-AFC319A1EBB0}"/>
              </a:ext>
            </a:extLst>
          </p:cNvPr>
          <p:cNvSpPr>
            <a:spLocks noGrp="1"/>
          </p:cNvSpPr>
          <p:nvPr>
            <p:ph type="ftr" sz="quarter" idx="11"/>
          </p:nvPr>
        </p:nvSpPr>
        <p:spPr/>
        <p:txBody>
          <a:bodyPr/>
          <a:lstStyle/>
          <a:p>
            <a:pPr>
              <a:defRPr/>
            </a:pPr>
            <a:r>
              <a:rPr lang="en-US" noProof="0" dirty="0"/>
              <a:t>Duvivier, Derobertmasure, Demeuse    |   INAS</a:t>
            </a:r>
          </a:p>
        </p:txBody>
      </p:sp>
      <p:sp>
        <p:nvSpPr>
          <p:cNvPr id="7" name="Rectangle : coins arrondis 6">
            <a:extLst>
              <a:ext uri="{FF2B5EF4-FFF2-40B4-BE49-F238E27FC236}">
                <a16:creationId xmlns:a16="http://schemas.microsoft.com/office/drawing/2014/main" id="{A5170414-049D-6A5D-B560-A660057EEA07}"/>
              </a:ext>
            </a:extLst>
          </p:cNvPr>
          <p:cNvSpPr/>
          <p:nvPr/>
        </p:nvSpPr>
        <p:spPr>
          <a:xfrm>
            <a:off x="1548384" y="4986530"/>
            <a:ext cx="2377440" cy="877822"/>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Extrait de 3 minutes</a:t>
            </a:r>
          </a:p>
        </p:txBody>
      </p:sp>
      <p:sp>
        <p:nvSpPr>
          <p:cNvPr id="8" name="Rectangle : coins arrondis 7">
            <a:extLst>
              <a:ext uri="{FF2B5EF4-FFF2-40B4-BE49-F238E27FC236}">
                <a16:creationId xmlns:a16="http://schemas.microsoft.com/office/drawing/2014/main" id="{C70B6C1B-EAA7-084A-E7D6-6DA06A96B20F}"/>
              </a:ext>
            </a:extLst>
          </p:cNvPr>
          <p:cNvSpPr/>
          <p:nvPr/>
        </p:nvSpPr>
        <p:spPr>
          <a:xfrm>
            <a:off x="4832604" y="4986530"/>
            <a:ext cx="2502408" cy="877822"/>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Le même extrait de 3 minutes filmé par les lunettes d’</a:t>
            </a:r>
            <a:r>
              <a:rPr lang="fr-FR" err="1"/>
              <a:t>eyetracking</a:t>
            </a:r>
            <a:endParaRPr lang="fr-FR"/>
          </a:p>
        </p:txBody>
      </p:sp>
      <p:sp>
        <p:nvSpPr>
          <p:cNvPr id="9" name="Croix 8">
            <a:extLst>
              <a:ext uri="{FF2B5EF4-FFF2-40B4-BE49-F238E27FC236}">
                <a16:creationId xmlns:a16="http://schemas.microsoft.com/office/drawing/2014/main" id="{1E938F98-599A-3D23-FE95-EB293EA92E4D}"/>
              </a:ext>
            </a:extLst>
          </p:cNvPr>
          <p:cNvSpPr/>
          <p:nvPr/>
        </p:nvSpPr>
        <p:spPr>
          <a:xfrm>
            <a:off x="4134612" y="5120641"/>
            <a:ext cx="589788" cy="609600"/>
          </a:xfrm>
          <a:prstGeom prst="plus">
            <a:avLst>
              <a:gd name="adj" fmla="val 374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rc 18">
            <a:extLst>
              <a:ext uri="{FF2B5EF4-FFF2-40B4-BE49-F238E27FC236}">
                <a16:creationId xmlns:a16="http://schemas.microsoft.com/office/drawing/2014/main" id="{3F507E94-B97B-9DE7-4116-C83BAD0E48B9}"/>
              </a:ext>
            </a:extLst>
          </p:cNvPr>
          <p:cNvCxnSpPr>
            <a:stCxn id="7" idx="0"/>
            <a:endCxn id="8" idx="0"/>
          </p:cNvCxnSpPr>
          <p:nvPr/>
        </p:nvCxnSpPr>
        <p:spPr>
          <a:xfrm rot="5400000" flipH="1" flipV="1">
            <a:off x="4410456" y="3313178"/>
            <a:ext cx="12700" cy="3346704"/>
          </a:xfrm>
          <a:prstGeom prst="curvedConnector3">
            <a:avLst>
              <a:gd name="adj1" fmla="val 1800000"/>
            </a:avLst>
          </a:prstGeom>
          <a:ln w="3175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Flèche courbée vers la gauche 25">
            <a:extLst>
              <a:ext uri="{FF2B5EF4-FFF2-40B4-BE49-F238E27FC236}">
                <a16:creationId xmlns:a16="http://schemas.microsoft.com/office/drawing/2014/main" id="{31A644B4-6C84-AAAD-5E6A-CFB1188DCCB2}"/>
              </a:ext>
            </a:extLst>
          </p:cNvPr>
          <p:cNvSpPr/>
          <p:nvPr/>
        </p:nvSpPr>
        <p:spPr>
          <a:xfrm>
            <a:off x="8129778" y="4225993"/>
            <a:ext cx="499872" cy="132892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 name="ZoneTexte 1">
            <a:extLst>
              <a:ext uri="{FF2B5EF4-FFF2-40B4-BE49-F238E27FC236}">
                <a16:creationId xmlns:a16="http://schemas.microsoft.com/office/drawing/2014/main" id="{F0F432EE-46F2-05EC-1600-9E6EDB86F19A}"/>
              </a:ext>
            </a:extLst>
          </p:cNvPr>
          <p:cNvSpPr txBox="1"/>
          <p:nvPr/>
        </p:nvSpPr>
        <p:spPr>
          <a:xfrm>
            <a:off x="177421" y="4980180"/>
            <a:ext cx="1160060" cy="884172"/>
          </a:xfrm>
          <a:prstGeom prst="rect">
            <a:avLst/>
          </a:prstGeom>
        </p:spPr>
        <p:txBody>
          <a:bodyPr vert="horz" wrap="square" lIns="91440" tIns="45720" rIns="91440" bIns="45720" rtlCol="0">
            <a:normAutofit fontScale="70000" lnSpcReduction="20000"/>
          </a:bodyPr>
          <a:lstStyle/>
          <a:p>
            <a:pPr marL="12700" marR="0" indent="-12700" algn="l" defTabSz="914400" rtl="0" eaLnBrk="0" fontAlgn="base" latinLnBrk="0" hangingPunct="0">
              <a:lnSpc>
                <a:spcPct val="100000"/>
              </a:lnSpc>
              <a:spcBef>
                <a:spcPct val="0"/>
              </a:spcBef>
              <a:spcAft>
                <a:spcPct val="0"/>
              </a:spcAft>
              <a:buClrTx/>
              <a:buSzTx/>
              <a:buFont typeface="Arial" pitchFamily="34" charset="0"/>
              <a:buNone/>
            </a:pPr>
            <a:r>
              <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rPr>
              <a:t>Ligne modifiée</a:t>
            </a:r>
          </a:p>
        </p:txBody>
      </p:sp>
      <p:sp>
        <p:nvSpPr>
          <p:cNvPr id="25" name="Arrow: Pentagon 8">
            <a:extLst>
              <a:ext uri="{FF2B5EF4-FFF2-40B4-BE49-F238E27FC236}">
                <a16:creationId xmlns:a16="http://schemas.microsoft.com/office/drawing/2014/main" id="{81BD1CC3-0990-9FBE-4DB6-76AA7BFB0895}"/>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7" name="TextBox 27">
            <a:extLst>
              <a:ext uri="{FF2B5EF4-FFF2-40B4-BE49-F238E27FC236}">
                <a16:creationId xmlns:a16="http://schemas.microsoft.com/office/drawing/2014/main" id="{115EEAE1-601B-AB4D-34F5-38CF321E7E59}"/>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8" name="Titre 2">
            <a:extLst>
              <a:ext uri="{FF2B5EF4-FFF2-40B4-BE49-F238E27FC236}">
                <a16:creationId xmlns:a16="http://schemas.microsoft.com/office/drawing/2014/main" id="{416D0579-2947-B401-80AC-32FC4943E92B}"/>
              </a:ext>
            </a:extLst>
          </p:cNvPr>
          <p:cNvSpPr>
            <a:spLocks noGrp="1"/>
          </p:cNvSpPr>
          <p:nvPr>
            <p:ph type="title"/>
          </p:nvPr>
        </p:nvSpPr>
        <p:spPr>
          <a:xfrm>
            <a:off x="1998262" y="264979"/>
            <a:ext cx="6631388" cy="1143000"/>
          </a:xfrm>
        </p:spPr>
        <p:txBody>
          <a:bodyPr/>
          <a:lstStyle/>
          <a:p>
            <a:r>
              <a:rPr lang="fr-BE" sz="2800" b="1">
                <a:solidFill>
                  <a:srgbClr val="8EBF8C"/>
                </a:solidFill>
                <a:latin typeface="+mj-lt"/>
                <a:ea typeface="Arial Unicode MS" panose="020B0604020202020204" pitchFamily="34" charset="-128"/>
              </a:rPr>
              <a:t>2. Présentation du dispositif « après » </a:t>
            </a:r>
            <a:br>
              <a:rPr lang="fr-BE" sz="2800" b="1">
                <a:solidFill>
                  <a:srgbClr val="8EBF8C"/>
                </a:solidFill>
                <a:latin typeface="+mj-lt"/>
                <a:ea typeface="Arial Unicode MS" panose="020B0604020202020204" pitchFamily="34" charset="-128"/>
              </a:rPr>
            </a:br>
            <a:r>
              <a:rPr lang="fr-BE" sz="2800" b="1">
                <a:solidFill>
                  <a:srgbClr val="8EBF8C"/>
                </a:solidFill>
                <a:latin typeface="+mj-lt"/>
                <a:ea typeface="Arial Unicode MS" panose="020B0604020202020204" pitchFamily="34" charset="-128"/>
              </a:rPr>
              <a:t>(ligne modifiée)</a:t>
            </a:r>
            <a:endParaRPr lang="fr-BE"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34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10F046B-2E88-512B-5A49-1ACC63188E6D}"/>
              </a:ext>
            </a:extLst>
          </p:cNvPr>
          <p:cNvSpPr>
            <a:spLocks noGrp="1"/>
          </p:cNvSpPr>
          <p:nvPr>
            <p:ph type="sldNum" sz="quarter" idx="10"/>
          </p:nvPr>
        </p:nvSpPr>
        <p:spPr/>
        <p:txBody>
          <a:bodyPr/>
          <a:lstStyle/>
          <a:p>
            <a:pPr>
              <a:defRPr/>
            </a:pPr>
            <a:fld id="{E84D0D07-BA6C-4CE2-85E1-215477AE30BF}" type="slidenum">
              <a:rPr lang="en-US" noProof="0" smtClean="0"/>
              <a:pPr>
                <a:defRPr/>
              </a:pPr>
              <a:t>25</a:t>
            </a:fld>
            <a:endParaRPr lang="en-US" noProof="0"/>
          </a:p>
        </p:txBody>
      </p:sp>
      <p:sp>
        <p:nvSpPr>
          <p:cNvPr id="5" name="Espace réservé du pied de page 4">
            <a:extLst>
              <a:ext uri="{FF2B5EF4-FFF2-40B4-BE49-F238E27FC236}">
                <a16:creationId xmlns:a16="http://schemas.microsoft.com/office/drawing/2014/main" id="{B087DD14-B5D9-E43D-0300-11AB4D4D78F2}"/>
              </a:ext>
            </a:extLst>
          </p:cNvPr>
          <p:cNvSpPr>
            <a:spLocks noGrp="1"/>
          </p:cNvSpPr>
          <p:nvPr>
            <p:ph type="ftr" sz="quarter" idx="11"/>
          </p:nvPr>
        </p:nvSpPr>
        <p:spPr/>
        <p:txBody>
          <a:bodyPr/>
          <a:lstStyle/>
          <a:p>
            <a:pPr>
              <a:defRPr/>
            </a:pPr>
            <a:r>
              <a:rPr lang="en-US" noProof="0" dirty="0"/>
              <a:t>Duvivier, Derobertmasure, Demeuse    |   INAS</a:t>
            </a:r>
          </a:p>
        </p:txBody>
      </p:sp>
      <p:graphicFrame>
        <p:nvGraphicFramePr>
          <p:cNvPr id="18" name="Espace réservé du contenu 5">
            <a:extLst>
              <a:ext uri="{FF2B5EF4-FFF2-40B4-BE49-F238E27FC236}">
                <a16:creationId xmlns:a16="http://schemas.microsoft.com/office/drawing/2014/main" id="{070B1C84-2CBE-4FE4-C13B-8EBE93CA20AF}"/>
              </a:ext>
            </a:extLst>
          </p:cNvPr>
          <p:cNvGraphicFramePr>
            <a:graphicFrameLocks noGrp="1"/>
          </p:cNvGraphicFramePr>
          <p:nvPr>
            <p:ph idx="1"/>
            <p:extLst>
              <p:ext uri="{D42A27DB-BD31-4B8C-83A1-F6EECF244321}">
                <p14:modId xmlns:p14="http://schemas.microsoft.com/office/powerpoint/2010/main" val="4217474223"/>
              </p:ext>
            </p:extLst>
          </p:nvPr>
        </p:nvGraphicFramePr>
        <p:xfrm>
          <a:off x="-2166137" y="1736028"/>
          <a:ext cx="651916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rc 14">
            <a:extLst>
              <a:ext uri="{FF2B5EF4-FFF2-40B4-BE49-F238E27FC236}">
                <a16:creationId xmlns:a16="http://schemas.microsoft.com/office/drawing/2014/main" id="{ED1C4D9B-37A8-4CED-D2B3-4CBB226E4FBD}"/>
              </a:ext>
            </a:extLst>
          </p:cNvPr>
          <p:cNvSpPr/>
          <p:nvPr/>
        </p:nvSpPr>
        <p:spPr>
          <a:xfrm rot="8176747">
            <a:off x="4123289" y="456503"/>
            <a:ext cx="2103988" cy="1951630"/>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ZoneTexte 2">
            <a:extLst>
              <a:ext uri="{FF2B5EF4-FFF2-40B4-BE49-F238E27FC236}">
                <a16:creationId xmlns:a16="http://schemas.microsoft.com/office/drawing/2014/main" id="{D26CCAEE-3D8B-79E3-723B-4A5EF645D91D}"/>
              </a:ext>
            </a:extLst>
          </p:cNvPr>
          <p:cNvSpPr txBox="1"/>
          <p:nvPr/>
        </p:nvSpPr>
        <p:spPr>
          <a:xfrm>
            <a:off x="4465599" y="1939880"/>
            <a:ext cx="1419367" cy="341194"/>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objectif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7" name="Arrow: Pentagon 8">
            <a:extLst>
              <a:ext uri="{FF2B5EF4-FFF2-40B4-BE49-F238E27FC236}">
                <a16:creationId xmlns:a16="http://schemas.microsoft.com/office/drawing/2014/main" id="{5F2C01AB-55C2-C360-BCCA-526E9037946A}"/>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1" name="TextBox 27">
            <a:extLst>
              <a:ext uri="{FF2B5EF4-FFF2-40B4-BE49-F238E27FC236}">
                <a16:creationId xmlns:a16="http://schemas.microsoft.com/office/drawing/2014/main" id="{72820177-5E8F-0925-456B-946CCA1DA04B}"/>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4" name="Titre 2">
            <a:extLst>
              <a:ext uri="{FF2B5EF4-FFF2-40B4-BE49-F238E27FC236}">
                <a16:creationId xmlns:a16="http://schemas.microsoft.com/office/drawing/2014/main" id="{828B9426-8936-4B59-AD51-24C0E25181ED}"/>
              </a:ext>
            </a:extLst>
          </p:cNvPr>
          <p:cNvSpPr>
            <a:spLocks noGrp="1"/>
          </p:cNvSpPr>
          <p:nvPr>
            <p:ph type="title"/>
          </p:nvPr>
        </p:nvSpPr>
        <p:spPr>
          <a:xfrm>
            <a:off x="1998262" y="264979"/>
            <a:ext cx="6631388" cy="1143000"/>
          </a:xfrm>
        </p:spPr>
        <p:txBody>
          <a:bodyPr/>
          <a:lstStyle/>
          <a:p>
            <a:r>
              <a:rPr lang="fr-BE" sz="2800" b="1">
                <a:solidFill>
                  <a:srgbClr val="8EBF8C"/>
                </a:solidFill>
                <a:latin typeface="+mj-lt"/>
                <a:ea typeface="Arial Unicode MS" panose="020B0604020202020204" pitchFamily="34" charset="-128"/>
              </a:rPr>
              <a:t>2. Présentation du dispositif « après » </a:t>
            </a:r>
            <a:br>
              <a:rPr lang="fr-BE" sz="2800" b="1">
                <a:solidFill>
                  <a:srgbClr val="8EBF8C"/>
                </a:solidFill>
                <a:latin typeface="+mj-lt"/>
                <a:ea typeface="Arial Unicode MS" panose="020B0604020202020204" pitchFamily="34" charset="-128"/>
              </a:rPr>
            </a:br>
            <a:r>
              <a:rPr lang="fr-BE" sz="2800" b="1">
                <a:solidFill>
                  <a:srgbClr val="8EBF8C"/>
                </a:solidFill>
                <a:latin typeface="+mj-lt"/>
                <a:ea typeface="Arial Unicode MS" panose="020B0604020202020204" pitchFamily="34" charset="-128"/>
              </a:rPr>
              <a:t>(ligne modifiée)</a:t>
            </a:r>
            <a:endParaRPr lang="fr-BE"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848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10F046B-2E88-512B-5A49-1ACC63188E6D}"/>
              </a:ext>
            </a:extLst>
          </p:cNvPr>
          <p:cNvSpPr>
            <a:spLocks noGrp="1"/>
          </p:cNvSpPr>
          <p:nvPr>
            <p:ph type="sldNum" sz="quarter" idx="10"/>
          </p:nvPr>
        </p:nvSpPr>
        <p:spPr/>
        <p:txBody>
          <a:bodyPr/>
          <a:lstStyle/>
          <a:p>
            <a:pPr>
              <a:defRPr/>
            </a:pPr>
            <a:fld id="{E84D0D07-BA6C-4CE2-85E1-215477AE30BF}" type="slidenum">
              <a:rPr lang="en-US" noProof="0" smtClean="0"/>
              <a:pPr>
                <a:defRPr/>
              </a:pPr>
              <a:t>26</a:t>
            </a:fld>
            <a:endParaRPr lang="en-US" noProof="0"/>
          </a:p>
        </p:txBody>
      </p:sp>
      <p:sp>
        <p:nvSpPr>
          <p:cNvPr id="5" name="Espace réservé du pied de page 4">
            <a:extLst>
              <a:ext uri="{FF2B5EF4-FFF2-40B4-BE49-F238E27FC236}">
                <a16:creationId xmlns:a16="http://schemas.microsoft.com/office/drawing/2014/main" id="{B087DD14-B5D9-E43D-0300-11AB4D4D78F2}"/>
              </a:ext>
            </a:extLst>
          </p:cNvPr>
          <p:cNvSpPr>
            <a:spLocks noGrp="1"/>
          </p:cNvSpPr>
          <p:nvPr>
            <p:ph type="ftr" sz="quarter" idx="11"/>
          </p:nvPr>
        </p:nvSpPr>
        <p:spPr/>
        <p:txBody>
          <a:bodyPr/>
          <a:lstStyle/>
          <a:p>
            <a:pPr>
              <a:defRPr/>
            </a:pPr>
            <a:r>
              <a:rPr lang="en-US" noProof="0" dirty="0"/>
              <a:t>Duvivier, Derobertmasure, Demeuse    |   INAS</a:t>
            </a:r>
          </a:p>
        </p:txBody>
      </p:sp>
      <p:graphicFrame>
        <p:nvGraphicFramePr>
          <p:cNvPr id="18" name="Espace réservé du contenu 5">
            <a:extLst>
              <a:ext uri="{FF2B5EF4-FFF2-40B4-BE49-F238E27FC236}">
                <a16:creationId xmlns:a16="http://schemas.microsoft.com/office/drawing/2014/main" id="{070B1C84-2CBE-4FE4-C13B-8EBE93CA20AF}"/>
              </a:ext>
            </a:extLst>
          </p:cNvPr>
          <p:cNvGraphicFramePr>
            <a:graphicFrameLocks noGrp="1"/>
          </p:cNvGraphicFramePr>
          <p:nvPr>
            <p:ph idx="1"/>
            <p:extLst>
              <p:ext uri="{D42A27DB-BD31-4B8C-83A1-F6EECF244321}">
                <p14:modId xmlns:p14="http://schemas.microsoft.com/office/powerpoint/2010/main" val="1527116282"/>
              </p:ext>
            </p:extLst>
          </p:nvPr>
        </p:nvGraphicFramePr>
        <p:xfrm>
          <a:off x="-2536252" y="1752103"/>
          <a:ext cx="651916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c 1">
            <a:extLst>
              <a:ext uri="{FF2B5EF4-FFF2-40B4-BE49-F238E27FC236}">
                <a16:creationId xmlns:a16="http://schemas.microsoft.com/office/drawing/2014/main" id="{AC3724A3-4C59-7995-28C1-F25CC44FA40A}"/>
              </a:ext>
            </a:extLst>
          </p:cNvPr>
          <p:cNvSpPr/>
          <p:nvPr/>
        </p:nvSpPr>
        <p:spPr>
          <a:xfrm rot="8176747">
            <a:off x="3887378" y="2208607"/>
            <a:ext cx="2103988" cy="1951630"/>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rc 14">
            <a:extLst>
              <a:ext uri="{FF2B5EF4-FFF2-40B4-BE49-F238E27FC236}">
                <a16:creationId xmlns:a16="http://schemas.microsoft.com/office/drawing/2014/main" id="{ED1C4D9B-37A8-4CED-D2B3-4CBB226E4FBD}"/>
              </a:ext>
            </a:extLst>
          </p:cNvPr>
          <p:cNvSpPr/>
          <p:nvPr/>
        </p:nvSpPr>
        <p:spPr>
          <a:xfrm rot="8176747">
            <a:off x="3753174" y="472578"/>
            <a:ext cx="2103988" cy="1951630"/>
          </a:xfrm>
          <a:prstGeom prst="arc">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608614A3-0F56-9208-6000-6911100C2ED5}"/>
              </a:ext>
            </a:extLst>
          </p:cNvPr>
          <p:cNvSpPr txBox="1"/>
          <p:nvPr/>
        </p:nvSpPr>
        <p:spPr>
          <a:xfrm>
            <a:off x="4095484" y="1955955"/>
            <a:ext cx="1419367" cy="341194"/>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objectif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0" name="ZoneTexte 9">
            <a:extLst>
              <a:ext uri="{FF2B5EF4-FFF2-40B4-BE49-F238E27FC236}">
                <a16:creationId xmlns:a16="http://schemas.microsoft.com/office/drawing/2014/main" id="{F51ACE15-AFB7-FBC7-EEC7-E413E67DC8B9}"/>
              </a:ext>
            </a:extLst>
          </p:cNvPr>
          <p:cNvSpPr txBox="1"/>
          <p:nvPr/>
        </p:nvSpPr>
        <p:spPr>
          <a:xfrm>
            <a:off x="4229687" y="3767982"/>
            <a:ext cx="1419367" cy="341194"/>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objectif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Arc 10">
            <a:extLst>
              <a:ext uri="{FF2B5EF4-FFF2-40B4-BE49-F238E27FC236}">
                <a16:creationId xmlns:a16="http://schemas.microsoft.com/office/drawing/2014/main" id="{5FF70EFC-DAEE-367F-42EC-9F92C478383A}"/>
              </a:ext>
            </a:extLst>
          </p:cNvPr>
          <p:cNvSpPr/>
          <p:nvPr/>
        </p:nvSpPr>
        <p:spPr>
          <a:xfrm rot="8176747">
            <a:off x="5811978" y="2208605"/>
            <a:ext cx="2103988" cy="1951630"/>
          </a:xfrm>
          <a:prstGeom prst="arc">
            <a:avLst/>
          </a:prstGeom>
          <a:ln w="28575">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a:extLst>
              <a:ext uri="{FF2B5EF4-FFF2-40B4-BE49-F238E27FC236}">
                <a16:creationId xmlns:a16="http://schemas.microsoft.com/office/drawing/2014/main" id="{3C2CFE72-E3A5-8689-8CDD-8E26B96A9FCF}"/>
              </a:ext>
            </a:extLst>
          </p:cNvPr>
          <p:cNvSpPr txBox="1"/>
          <p:nvPr/>
        </p:nvSpPr>
        <p:spPr>
          <a:xfrm>
            <a:off x="6212595" y="3767982"/>
            <a:ext cx="1419367" cy="341194"/>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subjectif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20" name="Bouée 19">
            <a:extLst>
              <a:ext uri="{FF2B5EF4-FFF2-40B4-BE49-F238E27FC236}">
                <a16:creationId xmlns:a16="http://schemas.microsoft.com/office/drawing/2014/main" id="{FB7A0E25-7922-0661-13CD-B1247ED28229}"/>
              </a:ext>
            </a:extLst>
          </p:cNvPr>
          <p:cNvSpPr/>
          <p:nvPr/>
        </p:nvSpPr>
        <p:spPr>
          <a:xfrm>
            <a:off x="7531695" y="3277373"/>
            <a:ext cx="577471" cy="507465"/>
          </a:xfrm>
          <a:prstGeom prst="donut">
            <a:avLst>
              <a:gd name="adj" fmla="val 698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1" name="Interdiction 20">
            <a:extLst>
              <a:ext uri="{FF2B5EF4-FFF2-40B4-BE49-F238E27FC236}">
                <a16:creationId xmlns:a16="http://schemas.microsoft.com/office/drawing/2014/main" id="{2A48E715-6CE4-03B4-8005-D3EF33EA1673}"/>
              </a:ext>
            </a:extLst>
          </p:cNvPr>
          <p:cNvSpPr/>
          <p:nvPr/>
        </p:nvSpPr>
        <p:spPr>
          <a:xfrm>
            <a:off x="7537748" y="4045563"/>
            <a:ext cx="570323" cy="506348"/>
          </a:xfrm>
          <a:prstGeom prst="noSmoking">
            <a:avLst>
              <a:gd name="adj" fmla="val 52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2" name="Picture 2" descr="Lunettes google sur les lunettes - Icônes ordinateur gratuites">
            <a:extLst>
              <a:ext uri="{FF2B5EF4-FFF2-40B4-BE49-F238E27FC236}">
                <a16:creationId xmlns:a16="http://schemas.microsoft.com/office/drawing/2014/main" id="{D9D99C34-D3C4-E6C1-357F-F4D89854D0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283">
            <a:off x="6452452" y="2894182"/>
            <a:ext cx="732475" cy="732475"/>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BCF6786-0EBB-08D5-B44E-B08CA5C1E9B5}"/>
              </a:ext>
            </a:extLst>
          </p:cNvPr>
          <p:cNvSpPr txBox="1"/>
          <p:nvPr/>
        </p:nvSpPr>
        <p:spPr>
          <a:xfrm>
            <a:off x="8469086" y="4811486"/>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24" name="TextBox 27">
            <a:extLst>
              <a:ext uri="{FF2B5EF4-FFF2-40B4-BE49-F238E27FC236}">
                <a16:creationId xmlns:a16="http://schemas.microsoft.com/office/drawing/2014/main" id="{6C53210A-43EC-6317-BDA1-A461E095B751}"/>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9" name="Arrow: Pentagon 8">
            <a:extLst>
              <a:ext uri="{FF2B5EF4-FFF2-40B4-BE49-F238E27FC236}">
                <a16:creationId xmlns:a16="http://schemas.microsoft.com/office/drawing/2014/main" id="{9AADE714-5F60-4139-E187-43E785F2BD11}"/>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30" name="TextBox 27">
            <a:extLst>
              <a:ext uri="{FF2B5EF4-FFF2-40B4-BE49-F238E27FC236}">
                <a16:creationId xmlns:a16="http://schemas.microsoft.com/office/drawing/2014/main" id="{63FA76E0-BEC8-E9C2-2F4A-7BA61C031CEF}"/>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1" name="Titre 2">
            <a:extLst>
              <a:ext uri="{FF2B5EF4-FFF2-40B4-BE49-F238E27FC236}">
                <a16:creationId xmlns:a16="http://schemas.microsoft.com/office/drawing/2014/main" id="{FD8D940A-4F5F-409D-B18C-C55C8B083314}"/>
              </a:ext>
            </a:extLst>
          </p:cNvPr>
          <p:cNvSpPr>
            <a:spLocks noGrp="1"/>
          </p:cNvSpPr>
          <p:nvPr>
            <p:ph type="title"/>
          </p:nvPr>
        </p:nvSpPr>
        <p:spPr>
          <a:xfrm>
            <a:off x="1998262" y="264979"/>
            <a:ext cx="6631388" cy="1143000"/>
          </a:xfrm>
        </p:spPr>
        <p:txBody>
          <a:bodyPr/>
          <a:lstStyle/>
          <a:p>
            <a:r>
              <a:rPr lang="fr-BE" sz="2800" b="1">
                <a:solidFill>
                  <a:srgbClr val="8EBF8C"/>
                </a:solidFill>
                <a:latin typeface="+mj-lt"/>
                <a:ea typeface="Arial Unicode MS" panose="020B0604020202020204" pitchFamily="34" charset="-128"/>
              </a:rPr>
              <a:t>2. Présentation du dispositif « après » </a:t>
            </a:r>
            <a:br>
              <a:rPr lang="fr-BE" sz="2800" b="1">
                <a:solidFill>
                  <a:srgbClr val="8EBF8C"/>
                </a:solidFill>
                <a:latin typeface="+mj-lt"/>
                <a:ea typeface="Arial Unicode MS" panose="020B0604020202020204" pitchFamily="34" charset="-128"/>
              </a:rPr>
            </a:br>
            <a:r>
              <a:rPr lang="fr-BE" sz="2800" b="1">
                <a:solidFill>
                  <a:srgbClr val="8EBF8C"/>
                </a:solidFill>
                <a:latin typeface="+mj-lt"/>
                <a:ea typeface="Arial Unicode MS" panose="020B0604020202020204" pitchFamily="34" charset="-128"/>
              </a:rPr>
              <a:t>(ligne modifiée)</a:t>
            </a:r>
            <a:endParaRPr lang="fr-BE"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3266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3EF4E4E-AD38-F504-6D90-80ADDCDC7E07}"/>
              </a:ext>
            </a:extLst>
          </p:cNvPr>
          <p:cNvSpPr>
            <a:spLocks noGrp="1"/>
          </p:cNvSpPr>
          <p:nvPr>
            <p:ph type="sldNum" sz="quarter" idx="10"/>
          </p:nvPr>
        </p:nvSpPr>
        <p:spPr/>
        <p:txBody>
          <a:bodyPr/>
          <a:lstStyle/>
          <a:p>
            <a:pPr>
              <a:defRPr/>
            </a:pPr>
            <a:fld id="{E84D0D07-BA6C-4CE2-85E1-215477AE30BF}" type="slidenum">
              <a:rPr lang="en-US" noProof="0" smtClean="0"/>
              <a:pPr>
                <a:defRPr/>
              </a:pPr>
              <a:t>27</a:t>
            </a:fld>
            <a:endParaRPr lang="en-US" noProof="0"/>
          </a:p>
        </p:txBody>
      </p:sp>
      <p:sp>
        <p:nvSpPr>
          <p:cNvPr id="5" name="Espace réservé du pied de page 4">
            <a:extLst>
              <a:ext uri="{FF2B5EF4-FFF2-40B4-BE49-F238E27FC236}">
                <a16:creationId xmlns:a16="http://schemas.microsoft.com/office/drawing/2014/main" id="{15D15CF2-86C7-03C9-FAED-3F286C90C210}"/>
              </a:ext>
            </a:extLst>
          </p:cNvPr>
          <p:cNvSpPr>
            <a:spLocks noGrp="1"/>
          </p:cNvSpPr>
          <p:nvPr>
            <p:ph type="ftr" sz="quarter" idx="11"/>
          </p:nvPr>
        </p:nvSpPr>
        <p:spPr/>
        <p:txBody>
          <a:bodyPr/>
          <a:lstStyle/>
          <a:p>
            <a:pPr>
              <a:defRPr/>
            </a:pPr>
            <a:r>
              <a:rPr lang="en-US" noProof="0" dirty="0"/>
              <a:t>Duvivier, Derobertmasure, Demeuse    |   INAS</a:t>
            </a:r>
          </a:p>
        </p:txBody>
      </p:sp>
      <p:sp>
        <p:nvSpPr>
          <p:cNvPr id="6" name="ZoneTexte 5">
            <a:extLst>
              <a:ext uri="{FF2B5EF4-FFF2-40B4-BE49-F238E27FC236}">
                <a16:creationId xmlns:a16="http://schemas.microsoft.com/office/drawing/2014/main" id="{3B3A1662-2EC2-D824-7A32-0921523DEF66}"/>
              </a:ext>
            </a:extLst>
          </p:cNvPr>
          <p:cNvSpPr txBox="1"/>
          <p:nvPr/>
        </p:nvSpPr>
        <p:spPr>
          <a:xfrm>
            <a:off x="3448601" y="5713773"/>
            <a:ext cx="5238199" cy="623248"/>
          </a:xfrm>
          <a:prstGeom prst="rect">
            <a:avLst/>
          </a:prstGeom>
          <a:noFill/>
        </p:spPr>
        <p:txBody>
          <a:bodyPr wrap="square">
            <a:spAutoFit/>
          </a:bodyPr>
          <a:lstStyle/>
          <a:p>
            <a:pPr algn="just"/>
            <a:r>
              <a:rPr lang="fr-BE" sz="1200" i="1" dirty="0">
                <a:solidFill>
                  <a:srgbClr val="000000"/>
                </a:solidFill>
                <a:effectLst/>
                <a:latin typeface="+mj-lt"/>
              </a:rPr>
              <a:t>Gaze position (</a:t>
            </a:r>
            <a:r>
              <a:rPr lang="fr-BE" sz="1200" i="1" dirty="0" err="1">
                <a:solidFill>
                  <a:srgbClr val="000000"/>
                </a:solidFill>
                <a:effectLst/>
                <a:latin typeface="+mj-lt"/>
              </a:rPr>
              <a:t>red</a:t>
            </a:r>
            <a:r>
              <a:rPr lang="fr-BE" sz="1200" i="1" dirty="0">
                <a:solidFill>
                  <a:srgbClr val="000000"/>
                </a:solidFill>
                <a:effectLst/>
                <a:latin typeface="+mj-lt"/>
              </a:rPr>
              <a:t> </a:t>
            </a:r>
            <a:r>
              <a:rPr lang="fr-BE" sz="1200" i="1" dirty="0" err="1">
                <a:solidFill>
                  <a:srgbClr val="000000"/>
                </a:solidFill>
                <a:effectLst/>
                <a:latin typeface="+mj-lt"/>
              </a:rPr>
              <a:t>circle</a:t>
            </a:r>
            <a:r>
              <a:rPr lang="fr-BE" sz="1200" i="1" dirty="0">
                <a:solidFill>
                  <a:srgbClr val="000000"/>
                </a:solidFill>
                <a:effectLst/>
                <a:latin typeface="+mj-lt"/>
              </a:rPr>
              <a:t>) of a future </a:t>
            </a:r>
            <a:r>
              <a:rPr lang="fr-BE" sz="1200" i="1" dirty="0" err="1">
                <a:solidFill>
                  <a:srgbClr val="000000"/>
                </a:solidFill>
                <a:effectLst/>
                <a:latin typeface="+mj-lt"/>
              </a:rPr>
              <a:t>teacher</a:t>
            </a:r>
            <a:r>
              <a:rPr lang="fr-BE" sz="1200" i="1" dirty="0">
                <a:solidFill>
                  <a:srgbClr val="000000"/>
                </a:solidFill>
                <a:effectLst/>
                <a:latin typeface="+mj-lt"/>
              </a:rPr>
              <a:t> (</a:t>
            </a:r>
            <a:r>
              <a:rPr lang="fr-BE" sz="1200" i="1" dirty="0" err="1">
                <a:solidFill>
                  <a:srgbClr val="000000"/>
                </a:solidFill>
                <a:effectLst/>
                <a:latin typeface="+mj-lt"/>
              </a:rPr>
              <a:t>here</a:t>
            </a:r>
            <a:r>
              <a:rPr lang="fr-BE" sz="1200" i="1" dirty="0">
                <a:solidFill>
                  <a:srgbClr val="000000"/>
                </a:solidFill>
                <a:effectLst/>
                <a:latin typeface="+mj-lt"/>
              </a:rPr>
              <a:t> the </a:t>
            </a:r>
            <a:r>
              <a:rPr lang="fr-BE" sz="1200" i="1" dirty="0" err="1">
                <a:solidFill>
                  <a:srgbClr val="000000"/>
                </a:solidFill>
                <a:effectLst/>
                <a:latin typeface="+mj-lt"/>
              </a:rPr>
              <a:t>student</a:t>
            </a:r>
            <a:r>
              <a:rPr lang="fr-BE" sz="1200" i="1" dirty="0">
                <a:solidFill>
                  <a:srgbClr val="000000"/>
                </a:solidFill>
                <a:effectLst/>
                <a:latin typeface="+mj-lt"/>
              </a:rPr>
              <a:t>) in a micro-</a:t>
            </a:r>
            <a:r>
              <a:rPr lang="fr-BE" sz="1200" i="1" dirty="0" err="1">
                <a:solidFill>
                  <a:srgbClr val="000000"/>
                </a:solidFill>
                <a:effectLst/>
                <a:latin typeface="+mj-lt"/>
              </a:rPr>
              <a:t>teaching</a:t>
            </a:r>
            <a:r>
              <a:rPr lang="fr-BE" sz="1200" i="1" dirty="0">
                <a:solidFill>
                  <a:srgbClr val="000000"/>
                </a:solidFill>
                <a:effectLst/>
                <a:latin typeface="+mj-lt"/>
              </a:rPr>
              <a:t> </a:t>
            </a:r>
            <a:r>
              <a:rPr lang="fr-BE" sz="1200" i="1" dirty="0" err="1">
                <a:solidFill>
                  <a:srgbClr val="000000"/>
                </a:solidFill>
                <a:effectLst/>
                <a:latin typeface="+mj-lt"/>
              </a:rPr>
              <a:t>environment</a:t>
            </a:r>
            <a:r>
              <a:rPr lang="fr-BE" sz="1200" i="1" dirty="0">
                <a:solidFill>
                  <a:srgbClr val="000000"/>
                </a:solidFill>
                <a:effectLst/>
                <a:latin typeface="+mj-lt"/>
              </a:rPr>
              <a:t> </a:t>
            </a:r>
            <a:r>
              <a:rPr lang="fr-BE" sz="1200" i="1" dirty="0" err="1">
                <a:solidFill>
                  <a:srgbClr val="000000"/>
                </a:solidFill>
                <a:effectLst/>
                <a:latin typeface="+mj-lt"/>
              </a:rPr>
              <a:t>using</a:t>
            </a:r>
            <a:r>
              <a:rPr lang="fr-BE" sz="1200" i="1" dirty="0">
                <a:solidFill>
                  <a:srgbClr val="000000"/>
                </a:solidFill>
                <a:effectLst/>
                <a:latin typeface="+mj-lt"/>
              </a:rPr>
              <a:t> </a:t>
            </a:r>
            <a:r>
              <a:rPr lang="fr-BE" sz="1200" i="1" dirty="0" err="1">
                <a:solidFill>
                  <a:srgbClr val="000000"/>
                </a:solidFill>
                <a:effectLst/>
                <a:latin typeface="+mj-lt"/>
              </a:rPr>
              <a:t>Pupil</a:t>
            </a:r>
            <a:r>
              <a:rPr lang="fr-BE" sz="1200" i="1" dirty="0">
                <a:solidFill>
                  <a:srgbClr val="000000"/>
                </a:solidFill>
                <a:effectLst/>
                <a:latin typeface="+mj-lt"/>
              </a:rPr>
              <a:t> Invisible glasses.</a:t>
            </a:r>
            <a:endParaRPr lang="en-US" sz="1200" i="1" dirty="0">
              <a:solidFill>
                <a:srgbClr val="000000"/>
              </a:solidFill>
              <a:effectLst/>
              <a:latin typeface="+mj-lt"/>
            </a:endParaRPr>
          </a:p>
          <a:p>
            <a:pPr algn="just"/>
            <a:endParaRPr lang="en-US" sz="1050" dirty="0">
              <a:solidFill>
                <a:srgbClr val="000000"/>
              </a:solidFill>
              <a:effectLst/>
              <a:latin typeface="+mj-lt"/>
            </a:endParaRPr>
          </a:p>
        </p:txBody>
      </p:sp>
      <p:pic>
        <p:nvPicPr>
          <p:cNvPr id="7" name="Image 6" descr="Une image contenant texte, personne&#10;&#10;Description générée automatiquement">
            <a:extLst>
              <a:ext uri="{FF2B5EF4-FFF2-40B4-BE49-F238E27FC236}">
                <a16:creationId xmlns:a16="http://schemas.microsoft.com/office/drawing/2014/main" id="{0A04665B-F9FF-5DB4-584C-35E53809E184}"/>
              </a:ext>
            </a:extLst>
          </p:cNvPr>
          <p:cNvPicPr>
            <a:picLocks noChangeAspect="1"/>
          </p:cNvPicPr>
          <p:nvPr/>
        </p:nvPicPr>
        <p:blipFill rotWithShape="1">
          <a:blip r:embed="rId2">
            <a:extLst>
              <a:ext uri="{28A0092B-C50C-407E-A947-70E740481C1C}">
                <a14:useLocalDpi xmlns:a14="http://schemas.microsoft.com/office/drawing/2010/main" val="0"/>
              </a:ext>
            </a:extLst>
          </a:blip>
          <a:srcRect l="9999" r="7351"/>
          <a:stretch/>
        </p:blipFill>
        <p:spPr>
          <a:xfrm>
            <a:off x="984270" y="2306135"/>
            <a:ext cx="7645380" cy="3114092"/>
          </a:xfrm>
          <a:prstGeom prst="rect">
            <a:avLst/>
          </a:prstGeom>
        </p:spPr>
      </p:pic>
      <p:sp>
        <p:nvSpPr>
          <p:cNvPr id="12" name="TextBox 27">
            <a:extLst>
              <a:ext uri="{FF2B5EF4-FFF2-40B4-BE49-F238E27FC236}">
                <a16:creationId xmlns:a16="http://schemas.microsoft.com/office/drawing/2014/main" id="{DC995282-CF47-BE1E-5819-330E5B89C614}"/>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7" name="Arrow: Pentagon 8">
            <a:extLst>
              <a:ext uri="{FF2B5EF4-FFF2-40B4-BE49-F238E27FC236}">
                <a16:creationId xmlns:a16="http://schemas.microsoft.com/office/drawing/2014/main" id="{1BD89F50-6D74-EE93-CBB4-83DA13C68D53}"/>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8" name="TextBox 27">
            <a:extLst>
              <a:ext uri="{FF2B5EF4-FFF2-40B4-BE49-F238E27FC236}">
                <a16:creationId xmlns:a16="http://schemas.microsoft.com/office/drawing/2014/main" id="{0D10673C-0040-1159-3F7B-EC00139EA38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9" name="Titre 2">
            <a:extLst>
              <a:ext uri="{FF2B5EF4-FFF2-40B4-BE49-F238E27FC236}">
                <a16:creationId xmlns:a16="http://schemas.microsoft.com/office/drawing/2014/main" id="{A4B86100-EA1E-33A7-D586-1B840D45C9BC}"/>
              </a:ext>
            </a:extLst>
          </p:cNvPr>
          <p:cNvSpPr>
            <a:spLocks noGrp="1"/>
          </p:cNvSpPr>
          <p:nvPr>
            <p:ph type="title"/>
          </p:nvPr>
        </p:nvSpPr>
        <p:spPr>
          <a:xfrm>
            <a:off x="1998262" y="264979"/>
            <a:ext cx="6631388" cy="1143000"/>
          </a:xfrm>
        </p:spPr>
        <p:txBody>
          <a:bodyPr/>
          <a:lstStyle/>
          <a:p>
            <a:r>
              <a:rPr lang="fr-BE" sz="2800" b="1">
                <a:solidFill>
                  <a:srgbClr val="8EBF8C"/>
                </a:solidFill>
                <a:latin typeface="+mj-lt"/>
                <a:ea typeface="Arial Unicode MS" panose="020B0604020202020204" pitchFamily="34" charset="-128"/>
              </a:rPr>
              <a:t>2. Présentation du dispositif « après » </a:t>
            </a:r>
            <a:br>
              <a:rPr lang="fr-BE" sz="2800" b="1">
                <a:solidFill>
                  <a:srgbClr val="8EBF8C"/>
                </a:solidFill>
                <a:latin typeface="+mj-lt"/>
                <a:ea typeface="Arial Unicode MS" panose="020B0604020202020204" pitchFamily="34" charset="-128"/>
              </a:rPr>
            </a:br>
            <a:r>
              <a:rPr lang="fr-BE" sz="2800" b="1">
                <a:solidFill>
                  <a:srgbClr val="8EBF8C"/>
                </a:solidFill>
                <a:latin typeface="+mj-lt"/>
                <a:ea typeface="Arial Unicode MS" panose="020B0604020202020204" pitchFamily="34" charset="-128"/>
              </a:rPr>
              <a:t>(ligne modifiée)</a:t>
            </a:r>
            <a:endParaRPr lang="fr-BE"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9164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10F046B-2E88-512B-5A49-1ACC63188E6D}"/>
              </a:ext>
            </a:extLst>
          </p:cNvPr>
          <p:cNvSpPr>
            <a:spLocks noGrp="1"/>
          </p:cNvSpPr>
          <p:nvPr>
            <p:ph type="sldNum" sz="quarter" idx="10"/>
          </p:nvPr>
        </p:nvSpPr>
        <p:spPr/>
        <p:txBody>
          <a:bodyPr/>
          <a:lstStyle/>
          <a:p>
            <a:pPr>
              <a:defRPr/>
            </a:pPr>
            <a:fld id="{E84D0D07-BA6C-4CE2-85E1-215477AE30BF}" type="slidenum">
              <a:rPr lang="en-US" noProof="0" smtClean="0"/>
              <a:pPr>
                <a:defRPr/>
              </a:pPr>
              <a:t>28</a:t>
            </a:fld>
            <a:endParaRPr lang="en-US" noProof="0"/>
          </a:p>
        </p:txBody>
      </p:sp>
      <p:sp>
        <p:nvSpPr>
          <p:cNvPr id="5" name="Espace réservé du pied de page 4">
            <a:extLst>
              <a:ext uri="{FF2B5EF4-FFF2-40B4-BE49-F238E27FC236}">
                <a16:creationId xmlns:a16="http://schemas.microsoft.com/office/drawing/2014/main" id="{B087DD14-B5D9-E43D-0300-11AB4D4D78F2}"/>
              </a:ext>
            </a:extLst>
          </p:cNvPr>
          <p:cNvSpPr>
            <a:spLocks noGrp="1"/>
          </p:cNvSpPr>
          <p:nvPr>
            <p:ph type="ftr" sz="quarter" idx="11"/>
          </p:nvPr>
        </p:nvSpPr>
        <p:spPr/>
        <p:txBody>
          <a:bodyPr/>
          <a:lstStyle/>
          <a:p>
            <a:pPr>
              <a:defRPr/>
            </a:pPr>
            <a:r>
              <a:rPr lang="en-US" noProof="0" dirty="0"/>
              <a:t>Duvivier, Derobertmasure, Demeuse    |   INAS</a:t>
            </a:r>
          </a:p>
        </p:txBody>
      </p:sp>
      <p:graphicFrame>
        <p:nvGraphicFramePr>
          <p:cNvPr id="18" name="Espace réservé du contenu 5">
            <a:extLst>
              <a:ext uri="{FF2B5EF4-FFF2-40B4-BE49-F238E27FC236}">
                <a16:creationId xmlns:a16="http://schemas.microsoft.com/office/drawing/2014/main" id="{070B1C84-2CBE-4FE4-C13B-8EBE93CA20AF}"/>
              </a:ext>
            </a:extLst>
          </p:cNvPr>
          <p:cNvGraphicFramePr>
            <a:graphicFrameLocks noGrp="1"/>
          </p:cNvGraphicFramePr>
          <p:nvPr>
            <p:ph idx="1"/>
            <p:extLst>
              <p:ext uri="{D42A27DB-BD31-4B8C-83A1-F6EECF244321}">
                <p14:modId xmlns:p14="http://schemas.microsoft.com/office/powerpoint/2010/main" val="123106145"/>
              </p:ext>
            </p:extLst>
          </p:nvPr>
        </p:nvGraphicFramePr>
        <p:xfrm>
          <a:off x="-2536252" y="1752103"/>
          <a:ext cx="651916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rc 1">
            <a:extLst>
              <a:ext uri="{FF2B5EF4-FFF2-40B4-BE49-F238E27FC236}">
                <a16:creationId xmlns:a16="http://schemas.microsoft.com/office/drawing/2014/main" id="{AC3724A3-4C59-7995-28C1-F25CC44FA40A}"/>
              </a:ext>
            </a:extLst>
          </p:cNvPr>
          <p:cNvSpPr/>
          <p:nvPr/>
        </p:nvSpPr>
        <p:spPr>
          <a:xfrm rot="8176747">
            <a:off x="4405707" y="2195225"/>
            <a:ext cx="2103988" cy="1951630"/>
          </a:xfrm>
          <a:prstGeom prst="arc">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Arc 14">
            <a:extLst>
              <a:ext uri="{FF2B5EF4-FFF2-40B4-BE49-F238E27FC236}">
                <a16:creationId xmlns:a16="http://schemas.microsoft.com/office/drawing/2014/main" id="{ED1C4D9B-37A8-4CED-D2B3-4CBB226E4FBD}"/>
              </a:ext>
            </a:extLst>
          </p:cNvPr>
          <p:cNvSpPr/>
          <p:nvPr/>
        </p:nvSpPr>
        <p:spPr>
          <a:xfrm rot="8176747">
            <a:off x="4330921" y="528406"/>
            <a:ext cx="2103988" cy="1951630"/>
          </a:xfrm>
          <a:prstGeom prst="arc">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ZoneTexte 8">
            <a:extLst>
              <a:ext uri="{FF2B5EF4-FFF2-40B4-BE49-F238E27FC236}">
                <a16:creationId xmlns:a16="http://schemas.microsoft.com/office/drawing/2014/main" id="{608614A3-0F56-9208-6000-6911100C2ED5}"/>
              </a:ext>
            </a:extLst>
          </p:cNvPr>
          <p:cNvSpPr txBox="1"/>
          <p:nvPr/>
        </p:nvSpPr>
        <p:spPr>
          <a:xfrm>
            <a:off x="4673232" y="2065228"/>
            <a:ext cx="1419367" cy="341194"/>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objectif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0" name="ZoneTexte 9">
            <a:extLst>
              <a:ext uri="{FF2B5EF4-FFF2-40B4-BE49-F238E27FC236}">
                <a16:creationId xmlns:a16="http://schemas.microsoft.com/office/drawing/2014/main" id="{F51ACE15-AFB7-FBC7-EEC7-E413E67DC8B9}"/>
              </a:ext>
            </a:extLst>
          </p:cNvPr>
          <p:cNvSpPr txBox="1"/>
          <p:nvPr/>
        </p:nvSpPr>
        <p:spPr>
          <a:xfrm>
            <a:off x="4734803" y="3754955"/>
            <a:ext cx="1419367" cy="341194"/>
          </a:xfrm>
          <a:prstGeom prst="rect">
            <a:avLst/>
          </a:prstGeom>
          <a:ln>
            <a:noFill/>
          </a:ln>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objectif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1" name="Arc 10">
            <a:extLst>
              <a:ext uri="{FF2B5EF4-FFF2-40B4-BE49-F238E27FC236}">
                <a16:creationId xmlns:a16="http://schemas.microsoft.com/office/drawing/2014/main" id="{5FF70EFC-DAEE-367F-42EC-9F92C478383A}"/>
              </a:ext>
            </a:extLst>
          </p:cNvPr>
          <p:cNvSpPr/>
          <p:nvPr/>
        </p:nvSpPr>
        <p:spPr>
          <a:xfrm rot="8176747">
            <a:off x="6342977" y="2228261"/>
            <a:ext cx="2103988" cy="1951630"/>
          </a:xfrm>
          <a:prstGeom prst="arc">
            <a:avLst/>
          </a:prstGeom>
          <a:ln w="28575">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a:extLst>
              <a:ext uri="{FF2B5EF4-FFF2-40B4-BE49-F238E27FC236}">
                <a16:creationId xmlns:a16="http://schemas.microsoft.com/office/drawing/2014/main" id="{3C2CFE72-E3A5-8689-8CDD-8E26B96A9FCF}"/>
              </a:ext>
            </a:extLst>
          </p:cNvPr>
          <p:cNvSpPr txBox="1"/>
          <p:nvPr/>
        </p:nvSpPr>
        <p:spPr>
          <a:xfrm>
            <a:off x="6662976" y="3767982"/>
            <a:ext cx="1419367" cy="341194"/>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subjectif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3" name="Arc 12">
            <a:extLst>
              <a:ext uri="{FF2B5EF4-FFF2-40B4-BE49-F238E27FC236}">
                <a16:creationId xmlns:a16="http://schemas.microsoft.com/office/drawing/2014/main" id="{A66CE08F-C6E2-A09C-3FB4-378E868FFAD5}"/>
              </a:ext>
            </a:extLst>
          </p:cNvPr>
          <p:cNvSpPr/>
          <p:nvPr/>
        </p:nvSpPr>
        <p:spPr>
          <a:xfrm rot="8176747">
            <a:off x="4377275" y="3980827"/>
            <a:ext cx="2103988" cy="1951630"/>
          </a:xfrm>
          <a:prstGeom prst="arc">
            <a:avLst/>
          </a:prstGeom>
          <a:ln w="28575">
            <a:solidFill>
              <a:srgbClr val="00919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 name="ZoneTexte 13">
            <a:extLst>
              <a:ext uri="{FF2B5EF4-FFF2-40B4-BE49-F238E27FC236}">
                <a16:creationId xmlns:a16="http://schemas.microsoft.com/office/drawing/2014/main" id="{E742AE4C-34F7-B98C-F8F6-6A41FDCAA051}"/>
              </a:ext>
            </a:extLst>
          </p:cNvPr>
          <p:cNvSpPr txBox="1"/>
          <p:nvPr/>
        </p:nvSpPr>
        <p:spPr>
          <a:xfrm>
            <a:off x="4673232" y="5561508"/>
            <a:ext cx="1419367" cy="341194"/>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subjectif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17" name="Arc 16">
            <a:extLst>
              <a:ext uri="{FF2B5EF4-FFF2-40B4-BE49-F238E27FC236}">
                <a16:creationId xmlns:a16="http://schemas.microsoft.com/office/drawing/2014/main" id="{1589EAE2-1ADF-1AE3-4BDF-BF87E0A0B501}"/>
              </a:ext>
            </a:extLst>
          </p:cNvPr>
          <p:cNvSpPr/>
          <p:nvPr/>
        </p:nvSpPr>
        <p:spPr>
          <a:xfrm rot="8176747">
            <a:off x="6342975" y="3973926"/>
            <a:ext cx="2103988" cy="1951630"/>
          </a:xfrm>
          <a:prstGeom prst="arc">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ZoneTexte 18">
            <a:extLst>
              <a:ext uri="{FF2B5EF4-FFF2-40B4-BE49-F238E27FC236}">
                <a16:creationId xmlns:a16="http://schemas.microsoft.com/office/drawing/2014/main" id="{4C4557AD-75BB-B3BA-7D86-7D2136EF52E4}"/>
              </a:ext>
            </a:extLst>
          </p:cNvPr>
          <p:cNvSpPr txBox="1"/>
          <p:nvPr/>
        </p:nvSpPr>
        <p:spPr>
          <a:xfrm>
            <a:off x="6685285" y="5457303"/>
            <a:ext cx="1419367" cy="341194"/>
          </a:xfrm>
          <a:prstGeom prst="rect">
            <a:avLst/>
          </a:prstGeom>
        </p:spPr>
        <p:txBody>
          <a:bodyPr vert="horz" wrap="square" lIns="91440" tIns="45720" rIns="91440" bIns="45720" rtlCol="0">
            <a:normAutofit fontScale="5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lang="fr-FR" sz="2800">
                <a:solidFill>
                  <a:srgbClr val="808080"/>
                </a:solidFill>
                <a:latin typeface="Calibri" pitchFamily="34" charset="0"/>
                <a:ea typeface="Calibri" pitchFamily="34" charset="0"/>
                <a:cs typeface="Times New Roman" pitchFamily="18" charset="0"/>
              </a:rPr>
              <a:t>Extrait objectif</a:t>
            </a: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3" name="Flèche courbée vers le haut 2">
            <a:extLst>
              <a:ext uri="{FF2B5EF4-FFF2-40B4-BE49-F238E27FC236}">
                <a16:creationId xmlns:a16="http://schemas.microsoft.com/office/drawing/2014/main" id="{2400B150-8F49-C256-73C6-5245EAFCE413}"/>
              </a:ext>
            </a:extLst>
          </p:cNvPr>
          <p:cNvSpPr/>
          <p:nvPr/>
        </p:nvSpPr>
        <p:spPr>
          <a:xfrm>
            <a:off x="5227097" y="4217158"/>
            <a:ext cx="2306472" cy="399580"/>
          </a:xfrm>
          <a:prstGeom prst="curvedUp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0" name="Flèche courbée vers le haut 19">
            <a:extLst>
              <a:ext uri="{FF2B5EF4-FFF2-40B4-BE49-F238E27FC236}">
                <a16:creationId xmlns:a16="http://schemas.microsoft.com/office/drawing/2014/main" id="{C798A573-0341-9E5F-0880-A87C32694254}"/>
              </a:ext>
            </a:extLst>
          </p:cNvPr>
          <p:cNvSpPr/>
          <p:nvPr/>
        </p:nvSpPr>
        <p:spPr>
          <a:xfrm>
            <a:off x="5187900" y="6036470"/>
            <a:ext cx="2306472" cy="399580"/>
          </a:xfrm>
          <a:prstGeom prst="curvedUpArrow">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Bouée 22">
            <a:extLst>
              <a:ext uri="{FF2B5EF4-FFF2-40B4-BE49-F238E27FC236}">
                <a16:creationId xmlns:a16="http://schemas.microsoft.com/office/drawing/2014/main" id="{E9AB4BC6-915A-1971-2494-9E056C3C7485}"/>
              </a:ext>
            </a:extLst>
          </p:cNvPr>
          <p:cNvSpPr/>
          <p:nvPr/>
        </p:nvSpPr>
        <p:spPr>
          <a:xfrm>
            <a:off x="8068413" y="3249886"/>
            <a:ext cx="577471" cy="507465"/>
          </a:xfrm>
          <a:prstGeom prst="donut">
            <a:avLst>
              <a:gd name="adj" fmla="val 698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Interdiction 23">
            <a:extLst>
              <a:ext uri="{FF2B5EF4-FFF2-40B4-BE49-F238E27FC236}">
                <a16:creationId xmlns:a16="http://schemas.microsoft.com/office/drawing/2014/main" id="{6BA7FECC-45DF-21CD-21CF-ED0BF414701B}"/>
              </a:ext>
            </a:extLst>
          </p:cNvPr>
          <p:cNvSpPr/>
          <p:nvPr/>
        </p:nvSpPr>
        <p:spPr>
          <a:xfrm>
            <a:off x="8047170" y="4018076"/>
            <a:ext cx="570323" cy="506348"/>
          </a:xfrm>
          <a:prstGeom prst="noSmoking">
            <a:avLst>
              <a:gd name="adj" fmla="val 52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27" name="Picture 2" descr="Lunettes google sur les lunettes - Icônes ordinateur gratuites">
            <a:extLst>
              <a:ext uri="{FF2B5EF4-FFF2-40B4-BE49-F238E27FC236}">
                <a16:creationId xmlns:a16="http://schemas.microsoft.com/office/drawing/2014/main" id="{A1BDAAD0-12C6-9D5C-CE22-7171AE9FA0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283">
            <a:off x="6881096" y="3058229"/>
            <a:ext cx="732475" cy="7324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Lunettes google sur les lunettes - Icônes ordinateur gratuites">
            <a:extLst>
              <a:ext uri="{FF2B5EF4-FFF2-40B4-BE49-F238E27FC236}">
                <a16:creationId xmlns:a16="http://schemas.microsoft.com/office/drawing/2014/main" id="{34431489-C9BB-1CF1-65CD-6FB502285B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283">
            <a:off x="4779398" y="4793677"/>
            <a:ext cx="730800" cy="730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7">
            <a:extLst>
              <a:ext uri="{FF2B5EF4-FFF2-40B4-BE49-F238E27FC236}">
                <a16:creationId xmlns:a16="http://schemas.microsoft.com/office/drawing/2014/main" id="{1931411D-5A70-22BB-A576-98209F47B2F0}"/>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5" name="Arrow: Pentagon 8">
            <a:extLst>
              <a:ext uri="{FF2B5EF4-FFF2-40B4-BE49-F238E27FC236}">
                <a16:creationId xmlns:a16="http://schemas.microsoft.com/office/drawing/2014/main" id="{0A3A9421-C31D-6E72-A110-09E330976BF6}"/>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36" name="TextBox 27">
            <a:extLst>
              <a:ext uri="{FF2B5EF4-FFF2-40B4-BE49-F238E27FC236}">
                <a16:creationId xmlns:a16="http://schemas.microsoft.com/office/drawing/2014/main" id="{A856E127-6928-5E3B-BD4C-36F27C713C62}"/>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7" name="Titre 2">
            <a:extLst>
              <a:ext uri="{FF2B5EF4-FFF2-40B4-BE49-F238E27FC236}">
                <a16:creationId xmlns:a16="http://schemas.microsoft.com/office/drawing/2014/main" id="{FE0B9D34-C3AB-4E50-915C-22561FD85DD0}"/>
              </a:ext>
            </a:extLst>
          </p:cNvPr>
          <p:cNvSpPr>
            <a:spLocks noGrp="1"/>
          </p:cNvSpPr>
          <p:nvPr>
            <p:ph type="title"/>
          </p:nvPr>
        </p:nvSpPr>
        <p:spPr>
          <a:xfrm>
            <a:off x="1998262" y="264979"/>
            <a:ext cx="6631388" cy="1143000"/>
          </a:xfrm>
        </p:spPr>
        <p:txBody>
          <a:bodyPr/>
          <a:lstStyle/>
          <a:p>
            <a:r>
              <a:rPr lang="fr-BE" sz="2800" b="1">
                <a:solidFill>
                  <a:srgbClr val="8EBF8C"/>
                </a:solidFill>
                <a:latin typeface="+mj-lt"/>
                <a:ea typeface="Arial Unicode MS" panose="020B0604020202020204" pitchFamily="34" charset="-128"/>
              </a:rPr>
              <a:t>2. Présentation du dispositif « après » </a:t>
            </a:r>
            <a:br>
              <a:rPr lang="fr-BE" sz="2800" b="1">
                <a:solidFill>
                  <a:srgbClr val="8EBF8C"/>
                </a:solidFill>
                <a:latin typeface="+mj-lt"/>
                <a:ea typeface="Arial Unicode MS" panose="020B0604020202020204" pitchFamily="34" charset="-128"/>
              </a:rPr>
            </a:br>
            <a:r>
              <a:rPr lang="fr-BE" sz="2800" b="1">
                <a:solidFill>
                  <a:srgbClr val="8EBF8C"/>
                </a:solidFill>
                <a:latin typeface="+mj-lt"/>
                <a:ea typeface="Arial Unicode MS" panose="020B0604020202020204" pitchFamily="34" charset="-128"/>
              </a:rPr>
              <a:t>(ligne modifiée)</a:t>
            </a:r>
            <a:endParaRPr lang="fr-BE" sz="2800">
              <a:effectLst/>
              <a:latin typeface="+mj-lt"/>
              <a:ea typeface="Calibri" panose="020F0502020204030204" pitchFamily="34" charset="0"/>
              <a:cs typeface="Times New Roman" panose="02020603050405020304" pitchFamily="18" charset="0"/>
            </a:endParaRPr>
          </a:p>
        </p:txBody>
      </p:sp>
      <p:sp>
        <p:nvSpPr>
          <p:cNvPr id="38" name="Bouée 37">
            <a:extLst>
              <a:ext uri="{FF2B5EF4-FFF2-40B4-BE49-F238E27FC236}">
                <a16:creationId xmlns:a16="http://schemas.microsoft.com/office/drawing/2014/main" id="{086A6AAD-C8D5-2A05-73A5-A31F230506DC}"/>
              </a:ext>
            </a:extLst>
          </p:cNvPr>
          <p:cNvSpPr/>
          <p:nvPr/>
        </p:nvSpPr>
        <p:spPr>
          <a:xfrm>
            <a:off x="3955192" y="5283270"/>
            <a:ext cx="577471" cy="507465"/>
          </a:xfrm>
          <a:prstGeom prst="donut">
            <a:avLst>
              <a:gd name="adj" fmla="val 698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9" name="Interdiction 38">
            <a:extLst>
              <a:ext uri="{FF2B5EF4-FFF2-40B4-BE49-F238E27FC236}">
                <a16:creationId xmlns:a16="http://schemas.microsoft.com/office/drawing/2014/main" id="{5E420546-B4C1-CD96-C5ED-A0B6107B738A}"/>
              </a:ext>
            </a:extLst>
          </p:cNvPr>
          <p:cNvSpPr/>
          <p:nvPr/>
        </p:nvSpPr>
        <p:spPr>
          <a:xfrm>
            <a:off x="3955192" y="5872172"/>
            <a:ext cx="570323" cy="506348"/>
          </a:xfrm>
          <a:prstGeom prst="noSmoking">
            <a:avLst>
              <a:gd name="adj" fmla="val 525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545886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2BC237D7-5B1C-0883-3806-D5177A151203}"/>
              </a:ext>
            </a:extLst>
          </p:cNvPr>
          <p:cNvCxnSpPr>
            <a:cxnSpLocks/>
          </p:cNvCxnSpPr>
          <p:nvPr/>
        </p:nvCxnSpPr>
        <p:spPr>
          <a:xfrm flipV="1">
            <a:off x="4849198" y="3429000"/>
            <a:ext cx="807777" cy="50634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F09C1846-E4D3-2036-0108-A438B4492783}"/>
              </a:ext>
            </a:extLst>
          </p:cNvPr>
          <p:cNvCxnSpPr>
            <a:cxnSpLocks/>
          </p:cNvCxnSpPr>
          <p:nvPr/>
        </p:nvCxnSpPr>
        <p:spPr>
          <a:xfrm>
            <a:off x="4865164" y="3976290"/>
            <a:ext cx="791811" cy="35005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D10F046B-2E88-512B-5A49-1ACC63188E6D}"/>
              </a:ext>
            </a:extLst>
          </p:cNvPr>
          <p:cNvSpPr>
            <a:spLocks noGrp="1"/>
          </p:cNvSpPr>
          <p:nvPr>
            <p:ph type="sldNum" sz="quarter" idx="10"/>
          </p:nvPr>
        </p:nvSpPr>
        <p:spPr/>
        <p:txBody>
          <a:bodyPr/>
          <a:lstStyle/>
          <a:p>
            <a:pPr>
              <a:defRPr/>
            </a:pPr>
            <a:fld id="{E84D0D07-BA6C-4CE2-85E1-215477AE30BF}" type="slidenum">
              <a:rPr lang="en-US" noProof="0" smtClean="0"/>
              <a:pPr>
                <a:defRPr/>
              </a:pPr>
              <a:t>29</a:t>
            </a:fld>
            <a:endParaRPr lang="en-US" noProof="0"/>
          </a:p>
        </p:txBody>
      </p:sp>
      <p:sp>
        <p:nvSpPr>
          <p:cNvPr id="5" name="Espace réservé du pied de page 4">
            <a:extLst>
              <a:ext uri="{FF2B5EF4-FFF2-40B4-BE49-F238E27FC236}">
                <a16:creationId xmlns:a16="http://schemas.microsoft.com/office/drawing/2014/main" id="{B087DD14-B5D9-E43D-0300-11AB4D4D78F2}"/>
              </a:ext>
            </a:extLst>
          </p:cNvPr>
          <p:cNvSpPr>
            <a:spLocks noGrp="1"/>
          </p:cNvSpPr>
          <p:nvPr>
            <p:ph type="ftr" sz="quarter" idx="11"/>
          </p:nvPr>
        </p:nvSpPr>
        <p:spPr/>
        <p:txBody>
          <a:bodyPr/>
          <a:lstStyle/>
          <a:p>
            <a:pPr>
              <a:defRPr/>
            </a:pPr>
            <a:r>
              <a:rPr lang="en-US" noProof="0" dirty="0"/>
              <a:t>Duvivier, Derobertmasure, Demeuse    |   INAS</a:t>
            </a:r>
          </a:p>
        </p:txBody>
      </p:sp>
      <p:graphicFrame>
        <p:nvGraphicFramePr>
          <p:cNvPr id="18" name="Espace réservé du contenu 5">
            <a:extLst>
              <a:ext uri="{FF2B5EF4-FFF2-40B4-BE49-F238E27FC236}">
                <a16:creationId xmlns:a16="http://schemas.microsoft.com/office/drawing/2014/main" id="{070B1C84-2CBE-4FE4-C13B-8EBE93CA20AF}"/>
              </a:ext>
            </a:extLst>
          </p:cNvPr>
          <p:cNvGraphicFramePr>
            <a:graphicFrameLocks noGrp="1"/>
          </p:cNvGraphicFramePr>
          <p:nvPr>
            <p:ph idx="1"/>
            <p:extLst>
              <p:ext uri="{D42A27DB-BD31-4B8C-83A1-F6EECF244321}">
                <p14:modId xmlns:p14="http://schemas.microsoft.com/office/powerpoint/2010/main" val="894953578"/>
              </p:ext>
            </p:extLst>
          </p:nvPr>
        </p:nvGraphicFramePr>
        <p:xfrm>
          <a:off x="-1551621" y="1713309"/>
          <a:ext cx="651916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Connecteur droit 16">
            <a:extLst>
              <a:ext uri="{FF2B5EF4-FFF2-40B4-BE49-F238E27FC236}">
                <a16:creationId xmlns:a16="http://schemas.microsoft.com/office/drawing/2014/main" id="{693312AE-AD14-EE4C-8501-61BF263CB4B4}"/>
              </a:ext>
            </a:extLst>
          </p:cNvPr>
          <p:cNvCxnSpPr>
            <a:cxnSpLocks/>
          </p:cNvCxnSpPr>
          <p:nvPr/>
        </p:nvCxnSpPr>
        <p:spPr>
          <a:xfrm flipV="1">
            <a:off x="4762784" y="5304726"/>
            <a:ext cx="807777" cy="50634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FCE3FEB-F891-1F85-F037-EA219D3388C3}"/>
              </a:ext>
            </a:extLst>
          </p:cNvPr>
          <p:cNvCxnSpPr>
            <a:cxnSpLocks/>
          </p:cNvCxnSpPr>
          <p:nvPr/>
        </p:nvCxnSpPr>
        <p:spPr>
          <a:xfrm>
            <a:off x="4778750" y="5852016"/>
            <a:ext cx="791811" cy="35005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3" name="Rectangle : coins arrondis 12">
            <a:extLst>
              <a:ext uri="{FF2B5EF4-FFF2-40B4-BE49-F238E27FC236}">
                <a16:creationId xmlns:a16="http://schemas.microsoft.com/office/drawing/2014/main" id="{718B26B7-3810-49CA-8096-34915DD3B3C1}"/>
              </a:ext>
            </a:extLst>
          </p:cNvPr>
          <p:cNvSpPr/>
          <p:nvPr/>
        </p:nvSpPr>
        <p:spPr>
          <a:xfrm>
            <a:off x="5718411" y="3105783"/>
            <a:ext cx="2702257" cy="638195"/>
          </a:xfrm>
          <a:prstGeom prst="round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263E65"/>
                </a:solidFill>
              </a:rPr>
              <a:t>Avec cible</a:t>
            </a:r>
          </a:p>
        </p:txBody>
      </p:sp>
      <p:sp>
        <p:nvSpPr>
          <p:cNvPr id="22" name="Rectangle : coins arrondis 21">
            <a:extLst>
              <a:ext uri="{FF2B5EF4-FFF2-40B4-BE49-F238E27FC236}">
                <a16:creationId xmlns:a16="http://schemas.microsoft.com/office/drawing/2014/main" id="{CD858EBA-3420-631F-98E0-59524EA2273B}"/>
              </a:ext>
            </a:extLst>
          </p:cNvPr>
          <p:cNvSpPr/>
          <p:nvPr/>
        </p:nvSpPr>
        <p:spPr>
          <a:xfrm>
            <a:off x="5718412" y="4018822"/>
            <a:ext cx="2702257" cy="638195"/>
          </a:xfrm>
          <a:prstGeom prst="round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263E65"/>
                </a:solidFill>
              </a:rPr>
              <a:t>Sans cible</a:t>
            </a:r>
          </a:p>
        </p:txBody>
      </p:sp>
      <p:sp>
        <p:nvSpPr>
          <p:cNvPr id="23" name="Rectangle : coins arrondis 22">
            <a:extLst>
              <a:ext uri="{FF2B5EF4-FFF2-40B4-BE49-F238E27FC236}">
                <a16:creationId xmlns:a16="http://schemas.microsoft.com/office/drawing/2014/main" id="{832051CD-3720-73E4-023D-68FF13CD3281}"/>
              </a:ext>
            </a:extLst>
          </p:cNvPr>
          <p:cNvSpPr/>
          <p:nvPr/>
        </p:nvSpPr>
        <p:spPr>
          <a:xfrm>
            <a:off x="5577604" y="4977296"/>
            <a:ext cx="2702257" cy="6381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263E65"/>
                </a:solidFill>
              </a:rPr>
              <a:t>Avec cible</a:t>
            </a:r>
          </a:p>
        </p:txBody>
      </p:sp>
      <p:sp>
        <p:nvSpPr>
          <p:cNvPr id="24" name="Rectangle : coins arrondis 23">
            <a:extLst>
              <a:ext uri="{FF2B5EF4-FFF2-40B4-BE49-F238E27FC236}">
                <a16:creationId xmlns:a16="http://schemas.microsoft.com/office/drawing/2014/main" id="{C8D8F0F7-6BC5-3467-25A6-AF392731561E}"/>
              </a:ext>
            </a:extLst>
          </p:cNvPr>
          <p:cNvSpPr/>
          <p:nvPr/>
        </p:nvSpPr>
        <p:spPr>
          <a:xfrm>
            <a:off x="5596042" y="5844901"/>
            <a:ext cx="2702257" cy="6381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263E65"/>
                </a:solidFill>
              </a:rPr>
              <a:t>Sans cible</a:t>
            </a:r>
          </a:p>
        </p:txBody>
      </p:sp>
      <p:pic>
        <p:nvPicPr>
          <p:cNvPr id="25" name="Picture 2" descr="Lunettes google sur les lunettes - Icônes ordinateur gratuites">
            <a:extLst>
              <a:ext uri="{FF2B5EF4-FFF2-40B4-BE49-F238E27FC236}">
                <a16:creationId xmlns:a16="http://schemas.microsoft.com/office/drawing/2014/main" id="{FFAB9DEB-C0B5-7C60-B3E0-B9F057D412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283">
            <a:off x="1752657" y="3592284"/>
            <a:ext cx="732475" cy="7324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Lunettes google sur les lunettes - Icônes ordinateur gratuites">
            <a:extLst>
              <a:ext uri="{FF2B5EF4-FFF2-40B4-BE49-F238E27FC236}">
                <a16:creationId xmlns:a16="http://schemas.microsoft.com/office/drawing/2014/main" id="{537867C8-DBF6-4C17-ECF2-D7B9867ED7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283">
            <a:off x="1737259" y="4558568"/>
            <a:ext cx="732475" cy="732475"/>
          </a:xfrm>
          <a:prstGeom prst="rect">
            <a:avLst/>
          </a:prstGeom>
          <a:noFill/>
          <a:extLst>
            <a:ext uri="{909E8E84-426E-40DD-AFC4-6F175D3DCCD1}">
              <a14:hiddenFill xmlns:a14="http://schemas.microsoft.com/office/drawing/2010/main">
                <a:solidFill>
                  <a:srgbClr val="FFFFFF"/>
                </a:solidFill>
              </a14:hiddenFill>
            </a:ext>
          </a:extLst>
        </p:spPr>
      </p:pic>
      <p:sp>
        <p:nvSpPr>
          <p:cNvPr id="39" name="Arrow: Pentagon 8">
            <a:extLst>
              <a:ext uri="{FF2B5EF4-FFF2-40B4-BE49-F238E27FC236}">
                <a16:creationId xmlns:a16="http://schemas.microsoft.com/office/drawing/2014/main" id="{4499F9D1-AE8A-AB39-9A7F-8B2E9A9726C7}"/>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40" name="TextBox 27">
            <a:extLst>
              <a:ext uri="{FF2B5EF4-FFF2-40B4-BE49-F238E27FC236}">
                <a16:creationId xmlns:a16="http://schemas.microsoft.com/office/drawing/2014/main" id="{8348CEE7-4665-900B-B813-8C0B348157AF}"/>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41" name="Titre 2">
            <a:extLst>
              <a:ext uri="{FF2B5EF4-FFF2-40B4-BE49-F238E27FC236}">
                <a16:creationId xmlns:a16="http://schemas.microsoft.com/office/drawing/2014/main" id="{0826F9EA-08F9-3713-A7B8-F68787E0B07D}"/>
              </a:ext>
            </a:extLst>
          </p:cNvPr>
          <p:cNvSpPr>
            <a:spLocks noGrp="1"/>
          </p:cNvSpPr>
          <p:nvPr>
            <p:ph type="title"/>
          </p:nvPr>
        </p:nvSpPr>
        <p:spPr>
          <a:xfrm>
            <a:off x="1998262" y="264979"/>
            <a:ext cx="6631388" cy="1143000"/>
          </a:xfrm>
        </p:spPr>
        <p:txBody>
          <a:bodyPr/>
          <a:lstStyle/>
          <a:p>
            <a:r>
              <a:rPr lang="fr-BE" sz="2800" b="1">
                <a:solidFill>
                  <a:srgbClr val="8EBF8C"/>
                </a:solidFill>
                <a:latin typeface="+mj-lt"/>
                <a:ea typeface="Arial Unicode MS" panose="020B0604020202020204" pitchFamily="34" charset="-128"/>
              </a:rPr>
              <a:t>2. Présentation du dispositif « après » </a:t>
            </a:r>
            <a:br>
              <a:rPr lang="fr-BE" sz="2800" b="1">
                <a:solidFill>
                  <a:srgbClr val="8EBF8C"/>
                </a:solidFill>
                <a:latin typeface="+mj-lt"/>
                <a:ea typeface="Arial Unicode MS" panose="020B0604020202020204" pitchFamily="34" charset="-128"/>
              </a:rPr>
            </a:br>
            <a:r>
              <a:rPr lang="fr-BE" sz="2800" b="1">
                <a:solidFill>
                  <a:srgbClr val="8EBF8C"/>
                </a:solidFill>
                <a:latin typeface="+mj-lt"/>
                <a:ea typeface="Arial Unicode MS" panose="020B0604020202020204" pitchFamily="34" charset="-128"/>
              </a:rPr>
              <a:t>(ligne modifiée)</a:t>
            </a:r>
            <a:endParaRPr lang="fr-BE" sz="280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0627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3</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37">
            <a:extLst>
              <a:ext uri="{FF2B5EF4-FFF2-40B4-BE49-F238E27FC236}">
                <a16:creationId xmlns:a16="http://schemas.microsoft.com/office/drawing/2014/main" id="{52819607-8D8B-72F0-0F6A-63BA29261299}"/>
              </a:ext>
            </a:extLst>
          </p:cNvPr>
          <p:cNvSpPr txBox="1"/>
          <p:nvPr/>
        </p:nvSpPr>
        <p:spPr>
          <a:xfrm>
            <a:off x="3297051" y="477912"/>
            <a:ext cx="4435160" cy="646331"/>
          </a:xfrm>
          <a:prstGeom prst="rect">
            <a:avLst/>
          </a:prstGeom>
          <a:noFill/>
        </p:spPr>
        <p:txBody>
          <a:bodyPr wrap="square" rtlCol="0">
            <a:spAutoFit/>
          </a:bodyPr>
          <a:lstStyle/>
          <a:p>
            <a:pPr algn="just" defTabSz="685800" fontAlgn="auto">
              <a:spcBef>
                <a:spcPts val="0"/>
              </a:spcBef>
              <a:spcAft>
                <a:spcPts val="0"/>
              </a:spcAft>
              <a:defRPr/>
            </a:pPr>
            <a:r>
              <a:rPr lang="en-US" sz="3600" b="1">
                <a:solidFill>
                  <a:schemeClr val="bg1"/>
                </a:solidFill>
                <a:latin typeface="+mj-lt"/>
                <a:cs typeface="+mn-cs"/>
              </a:rPr>
              <a:t>Cadre </a:t>
            </a:r>
            <a:r>
              <a:rPr lang="en-US" sz="3600" b="1" err="1">
                <a:solidFill>
                  <a:schemeClr val="bg1"/>
                </a:solidFill>
                <a:latin typeface="+mj-lt"/>
                <a:cs typeface="+mn-cs"/>
              </a:rPr>
              <a:t>théorique</a:t>
            </a:r>
            <a:endParaRPr lang="en-GB" sz="3600" b="1">
              <a:solidFill>
                <a:schemeClr val="bg1"/>
              </a:solidFill>
              <a:latin typeface="+mj-lt"/>
              <a:ea typeface="Noto Sans" panose="020B0502040504020204" pitchFamily="34"/>
              <a:cs typeface="Noto Sans" panose="020B0502040504020204" pitchFamily="34"/>
            </a:endParaRPr>
          </a:p>
        </p:txBody>
      </p:sp>
      <p:sp>
        <p:nvSpPr>
          <p:cNvPr id="13" name="ZoneTexte 12">
            <a:extLst>
              <a:ext uri="{FF2B5EF4-FFF2-40B4-BE49-F238E27FC236}">
                <a16:creationId xmlns:a16="http://schemas.microsoft.com/office/drawing/2014/main" id="{20C9EA15-F2CB-7EF6-10B9-81B9C9DCF31D}"/>
              </a:ext>
            </a:extLst>
          </p:cNvPr>
          <p:cNvSpPr txBox="1"/>
          <p:nvPr/>
        </p:nvSpPr>
        <p:spPr>
          <a:xfrm>
            <a:off x="2473520" y="1572144"/>
            <a:ext cx="6156130" cy="4817543"/>
          </a:xfrm>
          <a:prstGeom prst="rect">
            <a:avLst/>
          </a:prstGeom>
        </p:spPr>
        <p:txBody>
          <a:bodyPr vert="horz" wrap="square" lIns="91440" tIns="45720" rIns="91440" bIns="45720" rtlCol="0">
            <a:normAutofit/>
          </a:bodyPr>
          <a:lstStyle/>
          <a:p>
            <a:pPr marL="57150" algn="just"/>
            <a:endParaRPr lang="fr-BE" sz="1600" dirty="0">
              <a:solidFill>
                <a:srgbClr val="263E65"/>
              </a:solidFill>
              <a:latin typeface="+mj-lt"/>
            </a:endParaRPr>
          </a:p>
          <a:p>
            <a:pPr marL="57150" algn="just"/>
            <a:endParaRPr lang="fr-BE" sz="1600" dirty="0">
              <a:latin typeface="+mj-lt"/>
            </a:endParaRPr>
          </a:p>
          <a:p>
            <a:pPr marL="400050" indent="-342900" algn="just">
              <a:buFont typeface="Wingdings" pitchFamily="2" charset="2"/>
              <a:buChar char="§"/>
            </a:pPr>
            <a:r>
              <a:rPr lang="fr-BE" sz="1600" dirty="0">
                <a:solidFill>
                  <a:schemeClr val="accent2"/>
                </a:solidFill>
                <a:latin typeface="+mj-lt"/>
              </a:rPr>
              <a:t>La réflexivité </a:t>
            </a:r>
            <a:r>
              <a:rPr lang="en-US" sz="1600" dirty="0" err="1">
                <a:solidFill>
                  <a:schemeClr val="accent2"/>
                </a:solidFill>
                <a:latin typeface="+mj-lt"/>
              </a:rPr>
              <a:t>renvoie</a:t>
            </a:r>
            <a:r>
              <a:rPr lang="en-US" sz="1600" dirty="0">
                <a:solidFill>
                  <a:schemeClr val="accent2"/>
                </a:solidFill>
                <a:latin typeface="+mj-lt"/>
              </a:rPr>
              <a:t> au fait que </a:t>
            </a:r>
            <a:r>
              <a:rPr lang="en-US" sz="1600" dirty="0" err="1">
                <a:solidFill>
                  <a:schemeClr val="accent2"/>
                </a:solidFill>
                <a:latin typeface="+mj-lt"/>
              </a:rPr>
              <a:t>l’apprenant</a:t>
            </a:r>
            <a:r>
              <a:rPr lang="en-US" sz="1600" dirty="0">
                <a:solidFill>
                  <a:schemeClr val="accent2"/>
                </a:solidFill>
                <a:latin typeface="+mj-lt"/>
              </a:rPr>
              <a:t> </a:t>
            </a:r>
            <a:r>
              <a:rPr lang="en-US" sz="1600" dirty="0" err="1">
                <a:solidFill>
                  <a:schemeClr val="accent2"/>
                </a:solidFill>
                <a:latin typeface="+mj-lt"/>
              </a:rPr>
              <a:t>tourne</a:t>
            </a:r>
            <a:r>
              <a:rPr lang="en-US" sz="1600" dirty="0">
                <a:solidFill>
                  <a:schemeClr val="accent2"/>
                </a:solidFill>
                <a:latin typeface="+mj-lt"/>
              </a:rPr>
              <a:t> </a:t>
            </a:r>
            <a:r>
              <a:rPr lang="en-US" sz="1600" dirty="0" err="1">
                <a:solidFill>
                  <a:schemeClr val="accent2"/>
                </a:solidFill>
                <a:latin typeface="+mj-lt"/>
              </a:rPr>
              <a:t>sa</a:t>
            </a:r>
            <a:r>
              <a:rPr lang="en-US" sz="1600" dirty="0">
                <a:solidFill>
                  <a:schemeClr val="accent2"/>
                </a:solidFill>
                <a:latin typeface="+mj-lt"/>
              </a:rPr>
              <a:t> </a:t>
            </a:r>
            <a:r>
              <a:rPr lang="en-US" sz="1600" dirty="0" err="1">
                <a:solidFill>
                  <a:schemeClr val="accent2"/>
                </a:solidFill>
                <a:latin typeface="+mj-lt"/>
              </a:rPr>
              <a:t>réflexion</a:t>
            </a:r>
            <a:r>
              <a:rPr lang="en-US" sz="1600" dirty="0">
                <a:solidFill>
                  <a:schemeClr val="accent2"/>
                </a:solidFill>
                <a:latin typeface="+mj-lt"/>
              </a:rPr>
              <a:t> sur </a:t>
            </a:r>
            <a:r>
              <a:rPr lang="en-US" sz="1600" dirty="0" err="1">
                <a:solidFill>
                  <a:schemeClr val="accent2"/>
                </a:solidFill>
                <a:latin typeface="+mj-lt"/>
              </a:rPr>
              <a:t>ses</a:t>
            </a:r>
            <a:r>
              <a:rPr lang="en-US" sz="1600" dirty="0">
                <a:solidFill>
                  <a:schemeClr val="accent2"/>
                </a:solidFill>
                <a:latin typeface="+mj-lt"/>
              </a:rPr>
              <a:t> </a:t>
            </a:r>
            <a:r>
              <a:rPr lang="en-US" sz="1600" dirty="0" err="1">
                <a:solidFill>
                  <a:schemeClr val="accent2"/>
                </a:solidFill>
                <a:latin typeface="+mj-lt"/>
              </a:rPr>
              <a:t>propres</a:t>
            </a:r>
            <a:r>
              <a:rPr lang="en-US" sz="1600" dirty="0">
                <a:solidFill>
                  <a:schemeClr val="accent2"/>
                </a:solidFill>
                <a:latin typeface="+mj-lt"/>
              </a:rPr>
              <a:t> pensées </a:t>
            </a:r>
            <a:r>
              <a:rPr lang="en-US" sz="1600" dirty="0" err="1">
                <a:solidFill>
                  <a:schemeClr val="accent2"/>
                </a:solidFill>
                <a:latin typeface="+mj-lt"/>
              </a:rPr>
              <a:t>ou</a:t>
            </a:r>
            <a:r>
              <a:rPr lang="en-US" sz="1600" dirty="0">
                <a:solidFill>
                  <a:schemeClr val="accent2"/>
                </a:solidFill>
                <a:latin typeface="+mj-lt"/>
              </a:rPr>
              <a:t> encore sur </a:t>
            </a:r>
            <a:r>
              <a:rPr lang="en-US" sz="1600" dirty="0" err="1">
                <a:solidFill>
                  <a:schemeClr val="accent2"/>
                </a:solidFill>
                <a:latin typeface="+mj-lt"/>
              </a:rPr>
              <a:t>lui-même</a:t>
            </a:r>
            <a:r>
              <a:rPr lang="en-US" sz="1600" dirty="0">
                <a:solidFill>
                  <a:schemeClr val="accent2"/>
                </a:solidFill>
                <a:latin typeface="+mj-lt"/>
              </a:rPr>
              <a:t> </a:t>
            </a:r>
            <a:r>
              <a:rPr lang="en-US" sz="1600" dirty="0">
                <a:latin typeface="+mj-lt"/>
              </a:rPr>
              <a:t>(</a:t>
            </a:r>
            <a:r>
              <a:rPr lang="fr-BE" sz="1600" dirty="0" err="1">
                <a:latin typeface="+mj-lt"/>
              </a:rPr>
              <a:t>Derobertmasure</a:t>
            </a:r>
            <a:r>
              <a:rPr lang="fr-BE" sz="1600" dirty="0">
                <a:latin typeface="+mj-lt"/>
              </a:rPr>
              <a:t>, 2012; </a:t>
            </a:r>
            <a:r>
              <a:rPr lang="en-US" sz="1600" dirty="0" err="1">
                <a:latin typeface="+mj-lt"/>
              </a:rPr>
              <a:t>Chaubet</a:t>
            </a:r>
            <a:r>
              <a:rPr lang="en-US" sz="1600" dirty="0">
                <a:latin typeface="+mj-lt"/>
              </a:rPr>
              <a:t>, 2012).</a:t>
            </a:r>
          </a:p>
          <a:p>
            <a:pPr marL="400050" indent="-342900" algn="just">
              <a:buFont typeface="Wingdings" pitchFamily="2" charset="2"/>
              <a:buChar char="§"/>
            </a:pPr>
            <a:endParaRPr lang="en-US" sz="1600" dirty="0">
              <a:latin typeface="+mj-lt"/>
            </a:endParaRPr>
          </a:p>
          <a:p>
            <a:pPr marL="400050" indent="-342900" algn="just">
              <a:buFont typeface="Wingdings" pitchFamily="2" charset="2"/>
              <a:buChar char="§"/>
            </a:pPr>
            <a:r>
              <a:rPr lang="en-US" sz="1600" dirty="0" err="1">
                <a:latin typeface="+mj-lt"/>
              </a:rPr>
              <a:t>Cela</a:t>
            </a:r>
            <a:r>
              <a:rPr lang="en-US" sz="1600" dirty="0">
                <a:latin typeface="+mj-lt"/>
              </a:rPr>
              <a:t> </a:t>
            </a:r>
            <a:r>
              <a:rPr lang="en-US" sz="1600" dirty="0" err="1">
                <a:latin typeface="+mj-lt"/>
              </a:rPr>
              <a:t>lui</a:t>
            </a:r>
            <a:r>
              <a:rPr lang="en-US" sz="1600" dirty="0">
                <a:latin typeface="+mj-lt"/>
              </a:rPr>
              <a:t> </a:t>
            </a:r>
            <a:r>
              <a:rPr lang="en-US" sz="1600" dirty="0" err="1">
                <a:latin typeface="+mj-lt"/>
              </a:rPr>
              <a:t>permet</a:t>
            </a:r>
            <a:r>
              <a:rPr lang="en-US" sz="1600" dirty="0">
                <a:latin typeface="+mj-lt"/>
              </a:rPr>
              <a:t> </a:t>
            </a:r>
            <a:r>
              <a:rPr lang="fr-BE" sz="1600" dirty="0">
                <a:latin typeface="+mj-lt"/>
              </a:rPr>
              <a:t>de prendre du recul sur sa propre expérience, d'en tirer des enseignements et de s'adapter à de nouvelles situations (Hatton &amp; Smith, 1995) en prenant en compte les connaissances théoriques et les contextes d'enseignement (</a:t>
            </a:r>
            <a:r>
              <a:rPr lang="fr-BE" sz="1600" dirty="0" err="1">
                <a:latin typeface="+mj-lt"/>
              </a:rPr>
              <a:t>Guerriero</a:t>
            </a:r>
            <a:r>
              <a:rPr lang="fr-BE" sz="1600" dirty="0">
                <a:latin typeface="+mj-lt"/>
              </a:rPr>
              <a:t>, 2017).</a:t>
            </a:r>
          </a:p>
          <a:p>
            <a:pPr marL="57150" algn="just"/>
            <a:endParaRPr lang="fr-BE" sz="1600" dirty="0">
              <a:latin typeface="+mj-lt"/>
            </a:endParaRPr>
          </a:p>
          <a:p>
            <a:pPr marL="400050" indent="-342900" algn="just">
              <a:buFont typeface="Wingdings" pitchFamily="2" charset="2"/>
              <a:buChar char="§"/>
            </a:pPr>
            <a:r>
              <a:rPr lang="fr-BE" sz="1600" dirty="0">
                <a:latin typeface="+mj-lt"/>
              </a:rPr>
              <a:t>La réflexivité est intimement liée </a:t>
            </a:r>
            <a:r>
              <a:rPr lang="fr-BE" sz="1600" b="1" u="sng" dirty="0">
                <a:solidFill>
                  <a:schemeClr val="accent2"/>
                </a:solidFill>
                <a:latin typeface="+mj-lt"/>
              </a:rPr>
              <a:t>aux processus réflexifs </a:t>
            </a:r>
            <a:r>
              <a:rPr lang="fr-BE" sz="1600" dirty="0">
                <a:latin typeface="+mj-lt"/>
              </a:rPr>
              <a:t>(</a:t>
            </a:r>
            <a:r>
              <a:rPr lang="fr-BE" sz="1600" dirty="0" err="1">
                <a:latin typeface="+mj-lt"/>
              </a:rPr>
              <a:t>Derobertmasure</a:t>
            </a:r>
            <a:r>
              <a:rPr lang="fr-BE" sz="1600" dirty="0">
                <a:latin typeface="+mj-lt"/>
              </a:rPr>
              <a:t>, 2012).</a:t>
            </a:r>
          </a:p>
          <a:p>
            <a:pPr marL="57150" algn="just"/>
            <a:endParaRPr lang="fr-BE" sz="1600" dirty="0">
              <a:latin typeface="+mj-lt"/>
            </a:endParaRPr>
          </a:p>
          <a:p>
            <a:pPr marL="400050" indent="-342900" algn="just">
              <a:buFont typeface="Wingdings" pitchFamily="2" charset="2"/>
              <a:buChar char="§"/>
            </a:pPr>
            <a:r>
              <a:rPr lang="fr-BE" sz="1600" dirty="0">
                <a:latin typeface="+mj-lt"/>
              </a:rPr>
              <a:t>Ceux-ci sont définis comme des processus d'interrogation de soi et des pratiques, visant à une évolution, une amélioration des pratiques, des compétences et des savoirs (</a:t>
            </a:r>
            <a:r>
              <a:rPr lang="fr-BE" sz="1600" dirty="0" err="1">
                <a:latin typeface="+mj-lt"/>
              </a:rPr>
              <a:t>Derobertmasure</a:t>
            </a:r>
            <a:r>
              <a:rPr lang="fr-BE" sz="1600" dirty="0">
                <a:latin typeface="+mj-lt"/>
              </a:rPr>
              <a:t>, 2012).</a:t>
            </a:r>
          </a:p>
          <a:p>
            <a:pPr marL="269875" indent="-212725" algn="just">
              <a:spcBef>
                <a:spcPct val="20000"/>
              </a:spcBef>
              <a:buFont typeface="Wingdings" pitchFamily="2" charset="2"/>
              <a:buChar char="§"/>
            </a:pPr>
            <a:endParaRPr lang="fr-BE" sz="1500" b="0" i="0" u="none" strike="noStrike" dirty="0">
              <a:solidFill>
                <a:srgbClr val="263E65"/>
              </a:solidFill>
              <a:effectLst/>
              <a:latin typeface="Söhne"/>
            </a:endParaRPr>
          </a:p>
        </p:txBody>
      </p:sp>
      <p:sp>
        <p:nvSpPr>
          <p:cNvPr id="14" name="TextBox 27">
            <a:extLst>
              <a:ext uri="{FF2B5EF4-FFF2-40B4-BE49-F238E27FC236}">
                <a16:creationId xmlns:a16="http://schemas.microsoft.com/office/drawing/2014/main" id="{D3849764-26B1-0F06-83DB-E96C472A15BE}"/>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ZoneTexte 15">
            <a:extLst>
              <a:ext uri="{FF2B5EF4-FFF2-40B4-BE49-F238E27FC236}">
                <a16:creationId xmlns:a16="http://schemas.microsoft.com/office/drawing/2014/main" id="{E1CB51F6-3993-EB68-BB81-EFB765C9ADC2}"/>
              </a:ext>
            </a:extLst>
          </p:cNvPr>
          <p:cNvSpPr txBox="1"/>
          <p:nvPr/>
        </p:nvSpPr>
        <p:spPr>
          <a:xfrm>
            <a:off x="2064379" y="500325"/>
            <a:ext cx="6457856" cy="861774"/>
          </a:xfrm>
          <a:prstGeom prst="rect">
            <a:avLst/>
          </a:prstGeom>
          <a:noFill/>
        </p:spPr>
        <p:txBody>
          <a:bodyPr wrap="square">
            <a:spAutoFit/>
          </a:bodyPr>
          <a:lstStyle/>
          <a:p>
            <a:pPr algn="ctr"/>
            <a:r>
              <a:rPr lang="fr-FR" sz="2500" b="1">
                <a:solidFill>
                  <a:schemeClr val="accent3"/>
                </a:solidFill>
                <a:latin typeface="+mj-lt"/>
              </a:rPr>
              <a:t>1. La réflexivité: définition, enjeux et modèle de </a:t>
            </a:r>
            <a:r>
              <a:rPr lang="fr-FR" sz="2500" b="1" err="1">
                <a:solidFill>
                  <a:schemeClr val="accent3"/>
                </a:solidFill>
                <a:latin typeface="+mj-lt"/>
              </a:rPr>
              <a:t>Derobertmasure</a:t>
            </a:r>
            <a:r>
              <a:rPr lang="fr-FR" sz="2500" b="1">
                <a:solidFill>
                  <a:schemeClr val="accent3"/>
                </a:solidFill>
                <a:latin typeface="+mj-lt"/>
              </a:rPr>
              <a:t> (2012)</a:t>
            </a:r>
          </a:p>
        </p:txBody>
      </p:sp>
      <p:pic>
        <p:nvPicPr>
          <p:cNvPr id="18" name="Image 17">
            <a:extLst>
              <a:ext uri="{FF2B5EF4-FFF2-40B4-BE49-F238E27FC236}">
                <a16:creationId xmlns:a16="http://schemas.microsoft.com/office/drawing/2014/main" id="{DF74D904-81A4-3026-5AE5-27149F5872D4}"/>
              </a:ext>
            </a:extLst>
          </p:cNvPr>
          <p:cNvPicPr>
            <a:picLocks noChangeAspect="1"/>
          </p:cNvPicPr>
          <p:nvPr/>
        </p:nvPicPr>
        <p:blipFill rotWithShape="1">
          <a:blip r:embed="rId3">
            <a:extLst>
              <a:ext uri="{28A0092B-C50C-407E-A947-70E740481C1C}">
                <a14:useLocalDpi xmlns:a14="http://schemas.microsoft.com/office/drawing/2010/main" val="0"/>
              </a:ext>
            </a:extLst>
          </a:blip>
          <a:srcRect l="11468" r="12169"/>
          <a:stretch/>
        </p:blipFill>
        <p:spPr>
          <a:xfrm rot="16200000">
            <a:off x="-1102799" y="2866085"/>
            <a:ext cx="4780099" cy="1883199"/>
          </a:xfrm>
          <a:prstGeom prst="rect">
            <a:avLst/>
          </a:prstGeom>
        </p:spPr>
      </p:pic>
    </p:spTree>
    <p:extLst>
      <p:ext uri="{BB962C8B-B14F-4D97-AF65-F5344CB8AC3E}">
        <p14:creationId xmlns:p14="http://schemas.microsoft.com/office/powerpoint/2010/main" val="3549188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a:extLst>
              <a:ext uri="{FF2B5EF4-FFF2-40B4-BE49-F238E27FC236}">
                <a16:creationId xmlns:a16="http://schemas.microsoft.com/office/drawing/2014/main" id="{2BC237D7-5B1C-0883-3806-D5177A151203}"/>
              </a:ext>
            </a:extLst>
          </p:cNvPr>
          <p:cNvCxnSpPr>
            <a:cxnSpLocks/>
          </p:cNvCxnSpPr>
          <p:nvPr/>
        </p:nvCxnSpPr>
        <p:spPr>
          <a:xfrm flipV="1">
            <a:off x="4849198" y="3429000"/>
            <a:ext cx="807777" cy="50634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F09C1846-E4D3-2036-0108-A438B4492783}"/>
              </a:ext>
            </a:extLst>
          </p:cNvPr>
          <p:cNvCxnSpPr>
            <a:cxnSpLocks/>
          </p:cNvCxnSpPr>
          <p:nvPr/>
        </p:nvCxnSpPr>
        <p:spPr>
          <a:xfrm>
            <a:off x="4865164" y="3976290"/>
            <a:ext cx="791811" cy="35005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 name="Espace réservé du numéro de diapositive 3">
            <a:extLst>
              <a:ext uri="{FF2B5EF4-FFF2-40B4-BE49-F238E27FC236}">
                <a16:creationId xmlns:a16="http://schemas.microsoft.com/office/drawing/2014/main" id="{D10F046B-2E88-512B-5A49-1ACC63188E6D}"/>
              </a:ext>
            </a:extLst>
          </p:cNvPr>
          <p:cNvSpPr>
            <a:spLocks noGrp="1"/>
          </p:cNvSpPr>
          <p:nvPr>
            <p:ph type="sldNum" sz="quarter" idx="10"/>
          </p:nvPr>
        </p:nvSpPr>
        <p:spPr/>
        <p:txBody>
          <a:bodyPr/>
          <a:lstStyle/>
          <a:p>
            <a:pPr>
              <a:defRPr/>
            </a:pPr>
            <a:fld id="{E84D0D07-BA6C-4CE2-85E1-215477AE30BF}" type="slidenum">
              <a:rPr lang="en-US" noProof="0" smtClean="0"/>
              <a:pPr>
                <a:defRPr/>
              </a:pPr>
              <a:t>30</a:t>
            </a:fld>
            <a:endParaRPr lang="en-US" noProof="0"/>
          </a:p>
        </p:txBody>
      </p:sp>
      <p:sp>
        <p:nvSpPr>
          <p:cNvPr id="5" name="Espace réservé du pied de page 4">
            <a:extLst>
              <a:ext uri="{FF2B5EF4-FFF2-40B4-BE49-F238E27FC236}">
                <a16:creationId xmlns:a16="http://schemas.microsoft.com/office/drawing/2014/main" id="{B087DD14-B5D9-E43D-0300-11AB4D4D78F2}"/>
              </a:ext>
            </a:extLst>
          </p:cNvPr>
          <p:cNvSpPr>
            <a:spLocks noGrp="1"/>
          </p:cNvSpPr>
          <p:nvPr>
            <p:ph type="ftr" sz="quarter" idx="11"/>
          </p:nvPr>
        </p:nvSpPr>
        <p:spPr/>
        <p:txBody>
          <a:bodyPr/>
          <a:lstStyle/>
          <a:p>
            <a:pPr>
              <a:defRPr/>
            </a:pPr>
            <a:r>
              <a:rPr lang="en-US" noProof="0" dirty="0"/>
              <a:t>Duvivier, Derobertmasure, Demeuse    |   INAS</a:t>
            </a:r>
          </a:p>
        </p:txBody>
      </p:sp>
      <p:graphicFrame>
        <p:nvGraphicFramePr>
          <p:cNvPr id="18" name="Espace réservé du contenu 5">
            <a:extLst>
              <a:ext uri="{FF2B5EF4-FFF2-40B4-BE49-F238E27FC236}">
                <a16:creationId xmlns:a16="http://schemas.microsoft.com/office/drawing/2014/main" id="{070B1C84-2CBE-4FE4-C13B-8EBE93CA20AF}"/>
              </a:ext>
            </a:extLst>
          </p:cNvPr>
          <p:cNvGraphicFramePr>
            <a:graphicFrameLocks noGrp="1"/>
          </p:cNvGraphicFramePr>
          <p:nvPr>
            <p:ph idx="1"/>
            <p:extLst>
              <p:ext uri="{D42A27DB-BD31-4B8C-83A1-F6EECF244321}">
                <p14:modId xmlns:p14="http://schemas.microsoft.com/office/powerpoint/2010/main" val="2954054898"/>
              </p:ext>
            </p:extLst>
          </p:nvPr>
        </p:nvGraphicFramePr>
        <p:xfrm>
          <a:off x="-1551621" y="1713309"/>
          <a:ext cx="651916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Connecteur droit 16">
            <a:extLst>
              <a:ext uri="{FF2B5EF4-FFF2-40B4-BE49-F238E27FC236}">
                <a16:creationId xmlns:a16="http://schemas.microsoft.com/office/drawing/2014/main" id="{693312AE-AD14-EE4C-8501-61BF263CB4B4}"/>
              </a:ext>
            </a:extLst>
          </p:cNvPr>
          <p:cNvCxnSpPr>
            <a:cxnSpLocks/>
          </p:cNvCxnSpPr>
          <p:nvPr/>
        </p:nvCxnSpPr>
        <p:spPr>
          <a:xfrm flipV="1">
            <a:off x="4762784" y="5304726"/>
            <a:ext cx="807777" cy="50634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8FCE3FEB-F891-1F85-F037-EA219D3388C3}"/>
              </a:ext>
            </a:extLst>
          </p:cNvPr>
          <p:cNvCxnSpPr>
            <a:cxnSpLocks/>
          </p:cNvCxnSpPr>
          <p:nvPr/>
        </p:nvCxnSpPr>
        <p:spPr>
          <a:xfrm>
            <a:off x="4778750" y="5852016"/>
            <a:ext cx="791811" cy="35005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25" name="Picture 2" descr="Lunettes google sur les lunettes - Icônes ordinateur gratuites">
            <a:extLst>
              <a:ext uri="{FF2B5EF4-FFF2-40B4-BE49-F238E27FC236}">
                <a16:creationId xmlns:a16="http://schemas.microsoft.com/office/drawing/2014/main" id="{FFAB9DEB-C0B5-7C60-B3E0-B9F057D412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283">
            <a:off x="1752657" y="3592284"/>
            <a:ext cx="732475" cy="7324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Lunettes google sur les lunettes - Icônes ordinateur gratuites">
            <a:extLst>
              <a:ext uri="{FF2B5EF4-FFF2-40B4-BE49-F238E27FC236}">
                <a16:creationId xmlns:a16="http://schemas.microsoft.com/office/drawing/2014/main" id="{537867C8-DBF6-4C17-ECF2-D7B9867ED7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50283">
            <a:off x="1737259" y="4558568"/>
            <a:ext cx="732475" cy="73247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27">
            <a:extLst>
              <a:ext uri="{FF2B5EF4-FFF2-40B4-BE49-F238E27FC236}">
                <a16:creationId xmlns:a16="http://schemas.microsoft.com/office/drawing/2014/main" id="{99BF236A-D9BA-A837-AD14-E3F10BFE113A}"/>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9" name="Arrow: Pentagon 8">
            <a:extLst>
              <a:ext uri="{FF2B5EF4-FFF2-40B4-BE49-F238E27FC236}">
                <a16:creationId xmlns:a16="http://schemas.microsoft.com/office/drawing/2014/main" id="{2A38B9ED-D0E4-F6A8-B78D-9697F08F1279}"/>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40" name="TextBox 27">
            <a:extLst>
              <a:ext uri="{FF2B5EF4-FFF2-40B4-BE49-F238E27FC236}">
                <a16:creationId xmlns:a16="http://schemas.microsoft.com/office/drawing/2014/main" id="{C865D2A1-06B2-692D-E4CE-35846FB08943}"/>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41" name="Titre 2">
            <a:extLst>
              <a:ext uri="{FF2B5EF4-FFF2-40B4-BE49-F238E27FC236}">
                <a16:creationId xmlns:a16="http://schemas.microsoft.com/office/drawing/2014/main" id="{6F2EA825-5012-AD5C-7E78-265BB43CA358}"/>
              </a:ext>
            </a:extLst>
          </p:cNvPr>
          <p:cNvSpPr>
            <a:spLocks noGrp="1"/>
          </p:cNvSpPr>
          <p:nvPr>
            <p:ph type="title"/>
          </p:nvPr>
        </p:nvSpPr>
        <p:spPr>
          <a:xfrm>
            <a:off x="1998262" y="264979"/>
            <a:ext cx="6631388" cy="1143000"/>
          </a:xfrm>
        </p:spPr>
        <p:txBody>
          <a:bodyPr/>
          <a:lstStyle/>
          <a:p>
            <a:r>
              <a:rPr lang="fr-BE" sz="2800" b="1" dirty="0">
                <a:solidFill>
                  <a:srgbClr val="8EBF8C"/>
                </a:solidFill>
                <a:latin typeface="+mj-lt"/>
                <a:ea typeface="Arial Unicode MS" panose="020B0604020202020204" pitchFamily="34" charset="-128"/>
              </a:rPr>
              <a:t>2. Présentation du dispositif « après » </a:t>
            </a:r>
            <a:br>
              <a:rPr lang="fr-BE" sz="2800" b="1" dirty="0">
                <a:solidFill>
                  <a:srgbClr val="8EBF8C"/>
                </a:solidFill>
                <a:latin typeface="+mj-lt"/>
                <a:ea typeface="Arial Unicode MS" panose="020B0604020202020204" pitchFamily="34" charset="-128"/>
              </a:rPr>
            </a:br>
            <a:r>
              <a:rPr lang="fr-BE" sz="2800" b="1" dirty="0">
                <a:solidFill>
                  <a:srgbClr val="8EBF8C"/>
                </a:solidFill>
                <a:latin typeface="+mj-lt"/>
                <a:ea typeface="Arial Unicode MS" panose="020B0604020202020204" pitchFamily="34" charset="-128"/>
              </a:rPr>
              <a:t>(ligne modifiée)</a:t>
            </a:r>
            <a:endParaRPr lang="fr-BE" sz="2800" dirty="0">
              <a:effectLst/>
              <a:latin typeface="+mj-lt"/>
              <a:ea typeface="Calibri" panose="020F0502020204030204" pitchFamily="34" charset="0"/>
              <a:cs typeface="Times New Roman" panose="02020603050405020304" pitchFamily="18" charset="0"/>
            </a:endParaRPr>
          </a:p>
        </p:txBody>
      </p:sp>
      <p:sp>
        <p:nvSpPr>
          <p:cNvPr id="42" name="Double flèche verticale 41">
            <a:extLst>
              <a:ext uri="{FF2B5EF4-FFF2-40B4-BE49-F238E27FC236}">
                <a16:creationId xmlns:a16="http://schemas.microsoft.com/office/drawing/2014/main" id="{7CD9A6B4-6F21-DDE5-F72B-CF52FFE83226}"/>
              </a:ext>
            </a:extLst>
          </p:cNvPr>
          <p:cNvSpPr/>
          <p:nvPr/>
        </p:nvSpPr>
        <p:spPr>
          <a:xfrm>
            <a:off x="5017367" y="1713309"/>
            <a:ext cx="389275" cy="4616577"/>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3" name="Rectangle : coins arrondis 42">
            <a:extLst>
              <a:ext uri="{FF2B5EF4-FFF2-40B4-BE49-F238E27FC236}">
                <a16:creationId xmlns:a16="http://schemas.microsoft.com/office/drawing/2014/main" id="{8ED607A6-08D3-DA37-6AFB-27A5F877C23A}"/>
              </a:ext>
            </a:extLst>
          </p:cNvPr>
          <p:cNvSpPr/>
          <p:nvPr/>
        </p:nvSpPr>
        <p:spPr>
          <a:xfrm>
            <a:off x="5718411" y="3105783"/>
            <a:ext cx="2702257" cy="638195"/>
          </a:xfrm>
          <a:prstGeom prst="round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263E65"/>
                </a:solidFill>
              </a:rPr>
              <a:t>Avec cible</a:t>
            </a:r>
          </a:p>
        </p:txBody>
      </p:sp>
      <p:sp>
        <p:nvSpPr>
          <p:cNvPr id="44" name="Rectangle : coins arrondis 43">
            <a:extLst>
              <a:ext uri="{FF2B5EF4-FFF2-40B4-BE49-F238E27FC236}">
                <a16:creationId xmlns:a16="http://schemas.microsoft.com/office/drawing/2014/main" id="{8E0FB0A2-9D34-B417-21C4-46667294E53E}"/>
              </a:ext>
            </a:extLst>
          </p:cNvPr>
          <p:cNvSpPr/>
          <p:nvPr/>
        </p:nvSpPr>
        <p:spPr>
          <a:xfrm>
            <a:off x="5718412" y="4018822"/>
            <a:ext cx="2702257" cy="638195"/>
          </a:xfrm>
          <a:prstGeom prst="round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263E65"/>
                </a:solidFill>
              </a:rPr>
              <a:t>Sans cible</a:t>
            </a:r>
          </a:p>
        </p:txBody>
      </p:sp>
      <p:sp>
        <p:nvSpPr>
          <p:cNvPr id="45" name="Rectangle : coins arrondis 44">
            <a:extLst>
              <a:ext uri="{FF2B5EF4-FFF2-40B4-BE49-F238E27FC236}">
                <a16:creationId xmlns:a16="http://schemas.microsoft.com/office/drawing/2014/main" id="{EEDFB362-02EE-6988-A4F4-8B9100BCBD05}"/>
              </a:ext>
            </a:extLst>
          </p:cNvPr>
          <p:cNvSpPr/>
          <p:nvPr/>
        </p:nvSpPr>
        <p:spPr>
          <a:xfrm>
            <a:off x="5577604" y="4977296"/>
            <a:ext cx="2702257" cy="6381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263E65"/>
                </a:solidFill>
              </a:rPr>
              <a:t>Avec cible</a:t>
            </a:r>
          </a:p>
        </p:txBody>
      </p:sp>
      <p:sp>
        <p:nvSpPr>
          <p:cNvPr id="46" name="Rectangle : coins arrondis 45">
            <a:extLst>
              <a:ext uri="{FF2B5EF4-FFF2-40B4-BE49-F238E27FC236}">
                <a16:creationId xmlns:a16="http://schemas.microsoft.com/office/drawing/2014/main" id="{E950B6F5-81E1-CB53-BEF3-36FCE3175A2D}"/>
              </a:ext>
            </a:extLst>
          </p:cNvPr>
          <p:cNvSpPr/>
          <p:nvPr/>
        </p:nvSpPr>
        <p:spPr>
          <a:xfrm>
            <a:off x="5596042" y="5844901"/>
            <a:ext cx="2702257" cy="63819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srgbClr val="263E65"/>
                </a:solidFill>
              </a:rPr>
              <a:t>Sans cible</a:t>
            </a:r>
          </a:p>
        </p:txBody>
      </p:sp>
    </p:spTree>
    <p:extLst>
      <p:ext uri="{BB962C8B-B14F-4D97-AF65-F5344CB8AC3E}">
        <p14:creationId xmlns:p14="http://schemas.microsoft.com/office/powerpoint/2010/main" val="3561597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A54A560-803F-78E1-3768-CD7FDE7A2894}"/>
              </a:ext>
            </a:extLst>
          </p:cNvPr>
          <p:cNvSpPr>
            <a:spLocks noGrp="1"/>
          </p:cNvSpPr>
          <p:nvPr>
            <p:ph idx="1"/>
          </p:nvPr>
        </p:nvSpPr>
        <p:spPr/>
        <p:txBody>
          <a:bodyPr>
            <a:normAutofit/>
          </a:bodyPr>
          <a:lstStyle/>
          <a:p>
            <a:pPr marL="457200"/>
            <a:endParaRPr lang="fr-FR" sz="1500" dirty="0">
              <a:solidFill>
                <a:srgbClr val="374151"/>
              </a:solidFill>
              <a:effectLst/>
              <a:latin typeface="Arial Unicode MS" panose="020B0604020202020204" pitchFamily="34" charset="-128"/>
              <a:ea typeface="Calibri" panose="020F0502020204030204" pitchFamily="34" charset="0"/>
              <a:cs typeface="Times New Roman" panose="02020603050405020304" pitchFamily="18" charset="0"/>
            </a:endParaRPr>
          </a:p>
          <a:p>
            <a:pPr marL="457200" algn="just"/>
            <a:r>
              <a:rPr lang="fr-FR" sz="1500" dirty="0">
                <a:solidFill>
                  <a:srgbClr val="374151"/>
                </a:solidFill>
                <a:effectLst/>
                <a:latin typeface="+mn-lt"/>
                <a:ea typeface="Calibri" panose="020F0502020204030204" pitchFamily="34" charset="0"/>
                <a:cs typeface="Times New Roman" panose="02020603050405020304" pitchFamily="18" charset="0"/>
              </a:rPr>
              <a:t>À partir des éléments précédemment mentionnés, nous avons cherché à déterminer si la combinaison d’un extrait vidéo de nature objective et subjective permet </a:t>
            </a:r>
            <a:r>
              <a:rPr lang="fr-BE" sz="1500" b="1" dirty="0">
                <a:solidFill>
                  <a:schemeClr val="accent2"/>
                </a:solidFill>
                <a:latin typeface="+mn-lt"/>
                <a:ea typeface="Calibri" panose="020F0502020204030204" pitchFamily="34" charset="0"/>
              </a:rPr>
              <a:t>de </a:t>
            </a:r>
            <a:r>
              <a:rPr lang="fr-BE" sz="1500" b="1" dirty="0">
                <a:solidFill>
                  <a:schemeClr val="accent2"/>
                </a:solidFill>
                <a:effectLst/>
                <a:latin typeface="+mn-lt"/>
                <a:ea typeface="Calibri" panose="020F0502020204030204" pitchFamily="34" charset="0"/>
                <a:cs typeface="Times New Roman" panose="02020603050405020304" pitchFamily="18" charset="0"/>
              </a:rPr>
              <a:t>modifier les commentaires </a:t>
            </a:r>
            <a:r>
              <a:rPr lang="fr-FR" sz="1500" b="1" dirty="0">
                <a:solidFill>
                  <a:schemeClr val="accent2"/>
                </a:solidFill>
                <a:effectLst/>
                <a:latin typeface="+mn-lt"/>
                <a:ea typeface="Calibri" panose="020F0502020204030204" pitchFamily="34" charset="0"/>
                <a:cs typeface="Times New Roman" panose="02020603050405020304" pitchFamily="18" charset="0"/>
              </a:rPr>
              <a:t>du point de vue </a:t>
            </a:r>
            <a:r>
              <a:rPr lang="fr-FR" sz="1600" b="1" dirty="0">
                <a:solidFill>
                  <a:schemeClr val="accent2"/>
                </a:solidFill>
                <a:effectLst/>
                <a:latin typeface="+mn-lt"/>
                <a:ea typeface="Calibri" panose="020F0502020204030204" pitchFamily="34" charset="0"/>
                <a:cs typeface="Times New Roman" panose="02020603050405020304" pitchFamily="18" charset="0"/>
              </a:rPr>
              <a:t>des processus réflexifs mobilisés par les futurs enseignants </a:t>
            </a:r>
            <a:r>
              <a:rPr lang="fr-FR" sz="1600" dirty="0">
                <a:solidFill>
                  <a:srgbClr val="374151"/>
                </a:solidFill>
                <a:effectLst/>
                <a:latin typeface="+mn-lt"/>
                <a:ea typeface="Calibri" panose="020F0502020204030204" pitchFamily="34" charset="0"/>
                <a:cs typeface="Times New Roman" panose="02020603050405020304" pitchFamily="18" charset="0"/>
              </a:rPr>
              <a:t>(</a:t>
            </a:r>
            <a:r>
              <a:rPr lang="fr-FR" sz="1600" dirty="0" err="1">
                <a:solidFill>
                  <a:srgbClr val="374151"/>
                </a:solidFill>
                <a:effectLst/>
                <a:latin typeface="+mn-lt"/>
                <a:ea typeface="Calibri" panose="020F0502020204030204" pitchFamily="34" charset="0"/>
                <a:cs typeface="Times New Roman" panose="02020603050405020304" pitchFamily="18" charset="0"/>
              </a:rPr>
              <a:t>Derobertmasure</a:t>
            </a:r>
            <a:r>
              <a:rPr lang="fr-FR" sz="1600" dirty="0">
                <a:solidFill>
                  <a:srgbClr val="374151"/>
                </a:solidFill>
                <a:effectLst/>
                <a:latin typeface="+mn-lt"/>
                <a:ea typeface="Calibri" panose="020F0502020204030204" pitchFamily="34" charset="0"/>
                <a:cs typeface="Times New Roman" panose="02020603050405020304" pitchFamily="18" charset="0"/>
              </a:rPr>
              <a:t>, 2012).</a:t>
            </a:r>
          </a:p>
          <a:p>
            <a:pPr marL="457200"/>
            <a:endParaRPr lang="fr-FR" sz="1500" dirty="0">
              <a:solidFill>
                <a:srgbClr val="374151"/>
              </a:solidFill>
              <a:effectLst/>
              <a:latin typeface="Arial Unicode MS" panose="020B0604020202020204" pitchFamily="34" charset="-128"/>
              <a:ea typeface="Calibri" panose="020F0502020204030204" pitchFamily="34" charset="0"/>
              <a:cs typeface="Times New Roman" panose="02020603050405020304" pitchFamily="18" charset="0"/>
            </a:endParaRPr>
          </a:p>
          <a:p>
            <a:pPr marL="457200"/>
            <a:endParaRPr lang="fr-FR" sz="1500" dirty="0">
              <a:solidFill>
                <a:srgbClr val="374151"/>
              </a:solidFill>
              <a:latin typeface="Arial Unicode MS" panose="020B0604020202020204" pitchFamily="34" charset="-128"/>
              <a:ea typeface="Calibri" panose="020F0502020204030204" pitchFamily="34" charset="0"/>
            </a:endParaRPr>
          </a:p>
          <a:p>
            <a:pPr marL="457200"/>
            <a:endParaRPr lang="fr-FR" sz="1500" dirty="0">
              <a:solidFill>
                <a:srgbClr val="374151"/>
              </a:solidFill>
              <a:effectLst/>
              <a:latin typeface="Arial Unicode MS" panose="020B0604020202020204" pitchFamily="34" charset="-128"/>
              <a:ea typeface="Calibri" panose="020F0502020204030204" pitchFamily="34" charset="0"/>
              <a:cs typeface="Times New Roman" panose="02020603050405020304" pitchFamily="18" charset="0"/>
            </a:endParaRPr>
          </a:p>
          <a:p>
            <a:r>
              <a:rPr lang="fr-FR" sz="1900" dirty="0">
                <a:solidFill>
                  <a:srgbClr val="263E65"/>
                </a:solidFill>
                <a:effectLst/>
                <a:latin typeface="+mj-lt"/>
                <a:ea typeface="Times New Roman" panose="02020603050405020304" pitchFamily="18" charset="0"/>
                <a:cs typeface="Times New Roman" panose="02020603050405020304" pitchFamily="18" charset="0"/>
              </a:rPr>
              <a:t>.</a:t>
            </a:r>
          </a:p>
          <a:p>
            <a:endParaRPr lang="fr-FR" dirty="0"/>
          </a:p>
        </p:txBody>
      </p:sp>
      <p:sp>
        <p:nvSpPr>
          <p:cNvPr id="4" name="Espace réservé du numéro de diapositive 3">
            <a:extLst>
              <a:ext uri="{FF2B5EF4-FFF2-40B4-BE49-F238E27FC236}">
                <a16:creationId xmlns:a16="http://schemas.microsoft.com/office/drawing/2014/main" id="{DB985EF5-5D11-4599-30B4-ACF400415078}"/>
              </a:ext>
            </a:extLst>
          </p:cNvPr>
          <p:cNvSpPr>
            <a:spLocks noGrp="1"/>
          </p:cNvSpPr>
          <p:nvPr>
            <p:ph type="sldNum" sz="quarter" idx="10"/>
          </p:nvPr>
        </p:nvSpPr>
        <p:spPr/>
        <p:txBody>
          <a:bodyPr/>
          <a:lstStyle/>
          <a:p>
            <a:pPr>
              <a:defRPr/>
            </a:pPr>
            <a:fld id="{E84D0D07-BA6C-4CE2-85E1-215477AE30BF}" type="slidenum">
              <a:rPr lang="en-US" noProof="0" smtClean="0"/>
              <a:pPr>
                <a:defRPr/>
              </a:pPr>
              <a:t>31</a:t>
            </a:fld>
            <a:endParaRPr lang="en-US" noProof="0"/>
          </a:p>
        </p:txBody>
      </p:sp>
      <p:sp>
        <p:nvSpPr>
          <p:cNvPr id="5" name="Espace réservé du pied de page 4">
            <a:extLst>
              <a:ext uri="{FF2B5EF4-FFF2-40B4-BE49-F238E27FC236}">
                <a16:creationId xmlns:a16="http://schemas.microsoft.com/office/drawing/2014/main" id="{E6347704-35E8-3D2C-5A9B-8B9D4BE0865E}"/>
              </a:ext>
            </a:extLst>
          </p:cNvPr>
          <p:cNvSpPr>
            <a:spLocks noGrp="1"/>
          </p:cNvSpPr>
          <p:nvPr>
            <p:ph type="ftr" sz="quarter" idx="11"/>
          </p:nvPr>
        </p:nvSpPr>
        <p:spPr/>
        <p:txBody>
          <a:bodyPr/>
          <a:lstStyle/>
          <a:p>
            <a:pPr>
              <a:defRPr/>
            </a:pPr>
            <a:r>
              <a:rPr lang="en-US" noProof="0" dirty="0"/>
              <a:t>Duvivier, Derobertmasure, Demeuse    |   INAS</a:t>
            </a:r>
          </a:p>
        </p:txBody>
      </p:sp>
      <p:sp>
        <p:nvSpPr>
          <p:cNvPr id="13" name="TextBox 27">
            <a:extLst>
              <a:ext uri="{FF2B5EF4-FFF2-40B4-BE49-F238E27FC236}">
                <a16:creationId xmlns:a16="http://schemas.microsoft.com/office/drawing/2014/main" id="{4E5938A9-84C7-3898-DE83-67FC738E2F63}"/>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2" name="ZoneTexte 21">
            <a:extLst>
              <a:ext uri="{FF2B5EF4-FFF2-40B4-BE49-F238E27FC236}">
                <a16:creationId xmlns:a16="http://schemas.microsoft.com/office/drawing/2014/main" id="{89BB5C16-53E6-B741-8AA5-8FBB5021F5E6}"/>
              </a:ext>
            </a:extLst>
          </p:cNvPr>
          <p:cNvSpPr txBox="1"/>
          <p:nvPr/>
        </p:nvSpPr>
        <p:spPr>
          <a:xfrm>
            <a:off x="3274587" y="564308"/>
            <a:ext cx="6069745" cy="531899"/>
          </a:xfrm>
          <a:prstGeom prst="rect">
            <a:avLst/>
          </a:prstGeom>
        </p:spPr>
        <p:txBody>
          <a:bodyPr vert="horz" wrap="square" lIns="91440" tIns="45720" rIns="91440" bIns="45720" rtlCol="0">
            <a:normAutofit/>
          </a:bodyPr>
          <a:lstStyle/>
          <a:p>
            <a:pPr marL="342900" indent="-342900" eaLnBrk="0" hangingPunct="0"/>
            <a:r>
              <a:rPr lang="fr-FR" sz="2700" b="1">
                <a:solidFill>
                  <a:srgbClr val="8EBF8C"/>
                </a:solidFill>
                <a:latin typeface="+mj-lt"/>
                <a:ea typeface="Calibri" panose="020F0502020204030204" pitchFamily="34" charset="0"/>
              </a:rPr>
              <a:t>3. Objets de l’étude</a:t>
            </a:r>
            <a:endParaRPr lang="fr-FR" sz="2700" b="1">
              <a:solidFill>
                <a:srgbClr val="8EBF8C"/>
              </a:solidFill>
              <a:effectLst/>
              <a:latin typeface="+mj-lt"/>
              <a:ea typeface="Calibri" panose="020F0502020204030204" pitchFamily="34" charset="0"/>
              <a:cs typeface="Times New Roman" panose="02020603050405020304" pitchFamily="18" charset="0"/>
            </a:endParaRPr>
          </a:p>
        </p:txBody>
      </p:sp>
      <p:sp>
        <p:nvSpPr>
          <p:cNvPr id="23" name="Titre 1">
            <a:extLst>
              <a:ext uri="{FF2B5EF4-FFF2-40B4-BE49-F238E27FC236}">
                <a16:creationId xmlns:a16="http://schemas.microsoft.com/office/drawing/2014/main" id="{6FCF3F18-1861-4D57-933B-6FB440A1530F}"/>
              </a:ext>
            </a:extLst>
          </p:cNvPr>
          <p:cNvSpPr>
            <a:spLocks noGrp="1"/>
          </p:cNvSpPr>
          <p:nvPr>
            <p:ph type="title"/>
          </p:nvPr>
        </p:nvSpPr>
        <p:spPr>
          <a:xfrm>
            <a:off x="1450674" y="3054865"/>
            <a:ext cx="6742520" cy="1143000"/>
          </a:xfrm>
        </p:spPr>
        <p:txBody>
          <a:bodyPr/>
          <a:lstStyle/>
          <a:p>
            <a:pPr marL="457200" indent="-457200">
              <a:buFont typeface="+mj-lt"/>
              <a:buAutoNum type="arabicParenR"/>
            </a:pPr>
            <a:r>
              <a:rPr lang="fr-FR" sz="1600" dirty="0">
                <a:solidFill>
                  <a:schemeClr val="accent3"/>
                </a:solidFill>
              </a:rPr>
              <a:t>Intérêt à ajouter un extrait subjectif du point de vue de la réflexivité chez les futurs enseignants ?</a:t>
            </a:r>
          </a:p>
        </p:txBody>
      </p:sp>
      <p:sp>
        <p:nvSpPr>
          <p:cNvPr id="25" name="Titre 1">
            <a:extLst>
              <a:ext uri="{FF2B5EF4-FFF2-40B4-BE49-F238E27FC236}">
                <a16:creationId xmlns:a16="http://schemas.microsoft.com/office/drawing/2014/main" id="{B3F69D92-5373-4CE7-623D-3BD7841C035A}"/>
              </a:ext>
            </a:extLst>
          </p:cNvPr>
          <p:cNvSpPr txBox="1">
            <a:spLocks/>
          </p:cNvSpPr>
          <p:nvPr/>
        </p:nvSpPr>
        <p:spPr bwMode="auto">
          <a:xfrm>
            <a:off x="1593925" y="4074492"/>
            <a:ext cx="693010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FR" sz="1600" dirty="0">
                <a:solidFill>
                  <a:schemeClr val="accent3"/>
                </a:solidFill>
              </a:rPr>
              <a:t>2) Si on ajoute un extrait subjectif, quand ajouter ledit extrait (avant/après) du point de vue de la réflexivité chez les futurs enseignants ?</a:t>
            </a:r>
          </a:p>
        </p:txBody>
      </p:sp>
      <p:sp>
        <p:nvSpPr>
          <p:cNvPr id="26" name="Arrow: Pentagon 8">
            <a:extLst>
              <a:ext uri="{FF2B5EF4-FFF2-40B4-BE49-F238E27FC236}">
                <a16:creationId xmlns:a16="http://schemas.microsoft.com/office/drawing/2014/main" id="{3E065985-76D6-B221-AE29-E3C5BF3A840F}"/>
              </a:ext>
            </a:extLst>
          </p:cNvPr>
          <p:cNvSpPr/>
          <p:nvPr/>
        </p:nvSpPr>
        <p:spPr>
          <a:xfrm>
            <a:off x="457200" y="3366576"/>
            <a:ext cx="917228"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7" name="Titre 1">
            <a:extLst>
              <a:ext uri="{FF2B5EF4-FFF2-40B4-BE49-F238E27FC236}">
                <a16:creationId xmlns:a16="http://schemas.microsoft.com/office/drawing/2014/main" id="{11DD64C6-2E99-B314-A2E8-5791706CF617}"/>
              </a:ext>
            </a:extLst>
          </p:cNvPr>
          <p:cNvSpPr txBox="1">
            <a:spLocks/>
          </p:cNvSpPr>
          <p:nvPr/>
        </p:nvSpPr>
        <p:spPr bwMode="auto">
          <a:xfrm>
            <a:off x="1677519" y="5101604"/>
            <a:ext cx="67425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pPr algn="l"/>
            <a:r>
              <a:rPr lang="fr-FR" sz="1600" dirty="0">
                <a:solidFill>
                  <a:schemeClr val="accent3"/>
                </a:solidFill>
              </a:rPr>
              <a:t>3) Si on ajoute un extrait subjectif, quel est l’intérêt d’implémenter sur celui-ci une cible du point de vue de la réflexivité chez les futurs enseignants ?</a:t>
            </a:r>
          </a:p>
        </p:txBody>
      </p:sp>
      <p:sp>
        <p:nvSpPr>
          <p:cNvPr id="29" name="Arrow: Pentagon 8">
            <a:extLst>
              <a:ext uri="{FF2B5EF4-FFF2-40B4-BE49-F238E27FC236}">
                <a16:creationId xmlns:a16="http://schemas.microsoft.com/office/drawing/2014/main" id="{BF666769-E0E9-9C7B-E701-4AE4A9ACA869}"/>
              </a:ext>
            </a:extLst>
          </p:cNvPr>
          <p:cNvSpPr/>
          <p:nvPr/>
        </p:nvSpPr>
        <p:spPr>
          <a:xfrm>
            <a:off x="457200" y="4309725"/>
            <a:ext cx="917228"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30" name="Arrow: Pentagon 8">
            <a:extLst>
              <a:ext uri="{FF2B5EF4-FFF2-40B4-BE49-F238E27FC236}">
                <a16:creationId xmlns:a16="http://schemas.microsoft.com/office/drawing/2014/main" id="{98B87EFE-188E-568F-0A3F-B63DAAB60BBB}"/>
              </a:ext>
            </a:extLst>
          </p:cNvPr>
          <p:cNvSpPr/>
          <p:nvPr/>
        </p:nvSpPr>
        <p:spPr>
          <a:xfrm>
            <a:off x="457200" y="5282716"/>
            <a:ext cx="917228"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4" name="Arrow: Pentagon 8">
            <a:extLst>
              <a:ext uri="{FF2B5EF4-FFF2-40B4-BE49-F238E27FC236}">
                <a16:creationId xmlns:a16="http://schemas.microsoft.com/office/drawing/2014/main" id="{CDD6A9F1-91F6-0A50-9BC1-486CA0D0AF48}"/>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5" name="TextBox 27">
            <a:extLst>
              <a:ext uri="{FF2B5EF4-FFF2-40B4-BE49-F238E27FC236}">
                <a16:creationId xmlns:a16="http://schemas.microsoft.com/office/drawing/2014/main" id="{BA5AFA78-D10F-1CB0-6D98-7EAF70C21C9B}"/>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564594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A54A560-803F-78E1-3768-CD7FDE7A2894}"/>
              </a:ext>
            </a:extLst>
          </p:cNvPr>
          <p:cNvSpPr>
            <a:spLocks noGrp="1"/>
          </p:cNvSpPr>
          <p:nvPr>
            <p:ph idx="1"/>
          </p:nvPr>
        </p:nvSpPr>
        <p:spPr/>
        <p:txBody>
          <a:bodyPr>
            <a:normAutofit/>
          </a:bodyPr>
          <a:lstStyle/>
          <a:p>
            <a:pPr marL="457200"/>
            <a:endParaRPr lang="fr-FR" sz="1500">
              <a:solidFill>
                <a:srgbClr val="374151"/>
              </a:solidFill>
              <a:effectLst/>
              <a:latin typeface="Arial Unicode MS" panose="020B0604020202020204" pitchFamily="34" charset="-128"/>
              <a:ea typeface="Calibri" panose="020F0502020204030204" pitchFamily="34" charset="0"/>
              <a:cs typeface="Times New Roman" panose="02020603050405020304" pitchFamily="18" charset="0"/>
            </a:endParaRPr>
          </a:p>
          <a:p>
            <a:pPr marL="457200"/>
            <a:r>
              <a:rPr lang="fr-FR" sz="1500">
                <a:solidFill>
                  <a:srgbClr val="374151"/>
                </a:solidFill>
                <a:effectLst/>
                <a:latin typeface="+mn-lt"/>
                <a:ea typeface="Calibri" panose="020F0502020204030204" pitchFamily="34" charset="0"/>
                <a:cs typeface="Times New Roman" panose="02020603050405020304" pitchFamily="18" charset="0"/>
              </a:rPr>
              <a:t>A partir des éléments précédemment mentionné, nous avons chercher à déterminer si la combinaison d’extrait vidéo de nature objective et subjective permet </a:t>
            </a:r>
            <a:r>
              <a:rPr lang="fr-BE" sz="1500">
                <a:solidFill>
                  <a:srgbClr val="374151"/>
                </a:solidFill>
                <a:latin typeface="+mn-lt"/>
                <a:ea typeface="Calibri" panose="020F0502020204030204" pitchFamily="34" charset="0"/>
              </a:rPr>
              <a:t>de </a:t>
            </a:r>
            <a:r>
              <a:rPr lang="fr-BE" sz="1500">
                <a:solidFill>
                  <a:srgbClr val="374151"/>
                </a:solidFill>
                <a:effectLst/>
                <a:latin typeface="+mn-lt"/>
                <a:ea typeface="Calibri" panose="020F0502020204030204" pitchFamily="34" charset="0"/>
                <a:cs typeface="Times New Roman" panose="02020603050405020304" pitchFamily="18" charset="0"/>
              </a:rPr>
              <a:t>modifier les commentaires </a:t>
            </a:r>
            <a:r>
              <a:rPr lang="fr-FR" sz="1500">
                <a:solidFill>
                  <a:srgbClr val="374151"/>
                </a:solidFill>
                <a:effectLst/>
                <a:latin typeface="+mn-lt"/>
                <a:ea typeface="Calibri" panose="020F0502020204030204" pitchFamily="34" charset="0"/>
                <a:cs typeface="Times New Roman" panose="02020603050405020304" pitchFamily="18" charset="0"/>
              </a:rPr>
              <a:t>du point de vue </a:t>
            </a:r>
            <a:r>
              <a:rPr lang="fr-FR" sz="1600">
                <a:solidFill>
                  <a:srgbClr val="374151"/>
                </a:solidFill>
                <a:effectLst/>
                <a:latin typeface="+mn-lt"/>
                <a:ea typeface="Calibri" panose="020F0502020204030204" pitchFamily="34" charset="0"/>
                <a:cs typeface="Times New Roman" panose="02020603050405020304" pitchFamily="18" charset="0"/>
              </a:rPr>
              <a:t>des processus réflexifs mobilisés par les futurs enseignants (</a:t>
            </a:r>
            <a:r>
              <a:rPr lang="fr-FR" sz="1600" err="1">
                <a:solidFill>
                  <a:srgbClr val="374151"/>
                </a:solidFill>
                <a:effectLst/>
                <a:latin typeface="+mn-lt"/>
                <a:ea typeface="Calibri" panose="020F0502020204030204" pitchFamily="34" charset="0"/>
                <a:cs typeface="Times New Roman" panose="02020603050405020304" pitchFamily="18" charset="0"/>
              </a:rPr>
              <a:t>Derobertmasure</a:t>
            </a:r>
            <a:r>
              <a:rPr lang="fr-FR" sz="1600">
                <a:solidFill>
                  <a:srgbClr val="374151"/>
                </a:solidFill>
                <a:effectLst/>
                <a:latin typeface="+mn-lt"/>
                <a:ea typeface="Calibri" panose="020F0502020204030204" pitchFamily="34" charset="0"/>
                <a:cs typeface="Times New Roman" panose="02020603050405020304" pitchFamily="18" charset="0"/>
              </a:rPr>
              <a:t>, 2012).</a:t>
            </a:r>
          </a:p>
          <a:p>
            <a:pPr marL="457200"/>
            <a:endParaRPr lang="fr-FR" sz="1500">
              <a:solidFill>
                <a:srgbClr val="374151"/>
              </a:solidFill>
              <a:effectLst/>
              <a:latin typeface="Arial Unicode MS" panose="020B0604020202020204" pitchFamily="34" charset="-128"/>
              <a:ea typeface="Calibri" panose="020F0502020204030204" pitchFamily="34" charset="0"/>
              <a:cs typeface="Times New Roman" panose="02020603050405020304" pitchFamily="18" charset="0"/>
            </a:endParaRPr>
          </a:p>
          <a:p>
            <a:pPr marL="457200"/>
            <a:endParaRPr lang="fr-FR" sz="1500">
              <a:solidFill>
                <a:srgbClr val="374151"/>
              </a:solidFill>
              <a:latin typeface="Arial Unicode MS" panose="020B0604020202020204" pitchFamily="34" charset="-128"/>
              <a:ea typeface="Calibri" panose="020F0502020204030204" pitchFamily="34" charset="0"/>
            </a:endParaRPr>
          </a:p>
          <a:p>
            <a:pPr marL="457200"/>
            <a:endParaRPr lang="fr-FR" sz="1500">
              <a:solidFill>
                <a:srgbClr val="374151"/>
              </a:solidFill>
              <a:effectLst/>
              <a:latin typeface="Arial Unicode MS" panose="020B0604020202020204" pitchFamily="34" charset="-128"/>
              <a:ea typeface="Calibri" panose="020F0502020204030204" pitchFamily="34" charset="0"/>
              <a:cs typeface="Times New Roman" panose="02020603050405020304" pitchFamily="18" charset="0"/>
            </a:endParaRPr>
          </a:p>
          <a:p>
            <a:r>
              <a:rPr lang="fr-FR" sz="1900">
                <a:solidFill>
                  <a:srgbClr val="263E65"/>
                </a:solidFill>
                <a:effectLst/>
                <a:latin typeface="+mj-lt"/>
                <a:ea typeface="Times New Roman" panose="02020603050405020304" pitchFamily="18" charset="0"/>
                <a:cs typeface="Times New Roman" panose="02020603050405020304" pitchFamily="18" charset="0"/>
              </a:rPr>
              <a:t>.</a:t>
            </a:r>
          </a:p>
          <a:p>
            <a:endParaRPr lang="fr-FR"/>
          </a:p>
        </p:txBody>
      </p:sp>
      <p:sp>
        <p:nvSpPr>
          <p:cNvPr id="4" name="Espace réservé du numéro de diapositive 3">
            <a:extLst>
              <a:ext uri="{FF2B5EF4-FFF2-40B4-BE49-F238E27FC236}">
                <a16:creationId xmlns:a16="http://schemas.microsoft.com/office/drawing/2014/main" id="{DB985EF5-5D11-4599-30B4-ACF400415078}"/>
              </a:ext>
            </a:extLst>
          </p:cNvPr>
          <p:cNvSpPr>
            <a:spLocks noGrp="1"/>
          </p:cNvSpPr>
          <p:nvPr>
            <p:ph type="sldNum" sz="quarter" idx="10"/>
          </p:nvPr>
        </p:nvSpPr>
        <p:spPr/>
        <p:txBody>
          <a:bodyPr/>
          <a:lstStyle/>
          <a:p>
            <a:pPr>
              <a:defRPr/>
            </a:pPr>
            <a:fld id="{E84D0D07-BA6C-4CE2-85E1-215477AE30BF}" type="slidenum">
              <a:rPr lang="en-US" noProof="0" smtClean="0"/>
              <a:pPr>
                <a:defRPr/>
              </a:pPr>
              <a:t>32</a:t>
            </a:fld>
            <a:endParaRPr lang="en-US" noProof="0"/>
          </a:p>
        </p:txBody>
      </p:sp>
      <p:sp>
        <p:nvSpPr>
          <p:cNvPr id="5" name="Espace réservé du pied de page 4">
            <a:extLst>
              <a:ext uri="{FF2B5EF4-FFF2-40B4-BE49-F238E27FC236}">
                <a16:creationId xmlns:a16="http://schemas.microsoft.com/office/drawing/2014/main" id="{E6347704-35E8-3D2C-5A9B-8B9D4BE0865E}"/>
              </a:ext>
            </a:extLst>
          </p:cNvPr>
          <p:cNvSpPr>
            <a:spLocks noGrp="1"/>
          </p:cNvSpPr>
          <p:nvPr>
            <p:ph type="ftr" sz="quarter" idx="11"/>
          </p:nvPr>
        </p:nvSpPr>
        <p:spPr/>
        <p:txBody>
          <a:bodyPr/>
          <a:lstStyle/>
          <a:p>
            <a:pPr>
              <a:defRPr/>
            </a:pPr>
            <a:r>
              <a:rPr lang="en-US" noProof="0" dirty="0"/>
              <a:t>Duvivier, Derobertmasure, Demeuse    |   INAS</a:t>
            </a:r>
          </a:p>
        </p:txBody>
      </p:sp>
      <p:sp>
        <p:nvSpPr>
          <p:cNvPr id="13" name="TextBox 27">
            <a:extLst>
              <a:ext uri="{FF2B5EF4-FFF2-40B4-BE49-F238E27FC236}">
                <a16:creationId xmlns:a16="http://schemas.microsoft.com/office/drawing/2014/main" id="{4E5938A9-84C7-3898-DE83-67FC738E2F63}"/>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3" name="Titre 1">
            <a:extLst>
              <a:ext uri="{FF2B5EF4-FFF2-40B4-BE49-F238E27FC236}">
                <a16:creationId xmlns:a16="http://schemas.microsoft.com/office/drawing/2014/main" id="{6FCF3F18-1861-4D57-933B-6FB440A1530F}"/>
              </a:ext>
            </a:extLst>
          </p:cNvPr>
          <p:cNvSpPr>
            <a:spLocks noGrp="1"/>
          </p:cNvSpPr>
          <p:nvPr>
            <p:ph type="title"/>
          </p:nvPr>
        </p:nvSpPr>
        <p:spPr>
          <a:xfrm>
            <a:off x="1450674" y="3054865"/>
            <a:ext cx="6742520" cy="1143000"/>
          </a:xfrm>
        </p:spPr>
        <p:txBody>
          <a:bodyPr/>
          <a:lstStyle/>
          <a:p>
            <a:pPr marL="457200" indent="-457200">
              <a:buFont typeface="+mj-lt"/>
              <a:buAutoNum type="arabicParenR"/>
            </a:pPr>
            <a:r>
              <a:rPr lang="fr-FR" sz="1600">
                <a:solidFill>
                  <a:schemeClr val="accent3"/>
                </a:solidFill>
              </a:rPr>
              <a:t>Intérêt à ajouter un extrait subjectif du point de vue de la réflexivité chez les futurs enseignants ?</a:t>
            </a:r>
          </a:p>
        </p:txBody>
      </p:sp>
      <p:sp>
        <p:nvSpPr>
          <p:cNvPr id="25" name="Titre 1">
            <a:extLst>
              <a:ext uri="{FF2B5EF4-FFF2-40B4-BE49-F238E27FC236}">
                <a16:creationId xmlns:a16="http://schemas.microsoft.com/office/drawing/2014/main" id="{B3F69D92-5373-4CE7-623D-3BD7841C035A}"/>
              </a:ext>
            </a:extLst>
          </p:cNvPr>
          <p:cNvSpPr txBox="1">
            <a:spLocks/>
          </p:cNvSpPr>
          <p:nvPr/>
        </p:nvSpPr>
        <p:spPr bwMode="auto">
          <a:xfrm>
            <a:off x="1593925" y="4074492"/>
            <a:ext cx="693010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FR" sz="1600">
                <a:solidFill>
                  <a:schemeClr val="accent3"/>
                </a:solidFill>
              </a:rPr>
              <a:t>2) Si on ajoute un extrait subjectif, quand ajouter ledit extrait (avant/après) du point de vue de la réflexivité chez les futurs enseignants ?</a:t>
            </a:r>
          </a:p>
        </p:txBody>
      </p:sp>
      <p:sp>
        <p:nvSpPr>
          <p:cNvPr id="26" name="Arrow: Pentagon 8">
            <a:extLst>
              <a:ext uri="{FF2B5EF4-FFF2-40B4-BE49-F238E27FC236}">
                <a16:creationId xmlns:a16="http://schemas.microsoft.com/office/drawing/2014/main" id="{3E065985-76D6-B221-AE29-E3C5BF3A840F}"/>
              </a:ext>
            </a:extLst>
          </p:cNvPr>
          <p:cNvSpPr/>
          <p:nvPr/>
        </p:nvSpPr>
        <p:spPr>
          <a:xfrm>
            <a:off x="533446" y="3355483"/>
            <a:ext cx="917228"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7" name="Titre 1">
            <a:extLst>
              <a:ext uri="{FF2B5EF4-FFF2-40B4-BE49-F238E27FC236}">
                <a16:creationId xmlns:a16="http://schemas.microsoft.com/office/drawing/2014/main" id="{11DD64C6-2E99-B314-A2E8-5791706CF617}"/>
              </a:ext>
            </a:extLst>
          </p:cNvPr>
          <p:cNvSpPr txBox="1">
            <a:spLocks/>
          </p:cNvSpPr>
          <p:nvPr/>
        </p:nvSpPr>
        <p:spPr bwMode="auto">
          <a:xfrm>
            <a:off x="1677519" y="5101604"/>
            <a:ext cx="67425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pPr algn="l"/>
            <a:r>
              <a:rPr lang="fr-FR" sz="1600">
                <a:solidFill>
                  <a:schemeClr val="accent3"/>
                </a:solidFill>
              </a:rPr>
              <a:t>3) Si on ajoute un extrait subjectif, quel est l’intérêt d’implémenter sur celui-ci une cible du point de vue de la réflexivité chez les futurs enseignants ?</a:t>
            </a:r>
          </a:p>
        </p:txBody>
      </p:sp>
      <p:sp>
        <p:nvSpPr>
          <p:cNvPr id="29" name="Arrow: Pentagon 8">
            <a:extLst>
              <a:ext uri="{FF2B5EF4-FFF2-40B4-BE49-F238E27FC236}">
                <a16:creationId xmlns:a16="http://schemas.microsoft.com/office/drawing/2014/main" id="{BF666769-E0E9-9C7B-E701-4AE4A9ACA869}"/>
              </a:ext>
            </a:extLst>
          </p:cNvPr>
          <p:cNvSpPr/>
          <p:nvPr/>
        </p:nvSpPr>
        <p:spPr>
          <a:xfrm>
            <a:off x="513924" y="4290941"/>
            <a:ext cx="917228"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30" name="Arrow: Pentagon 8">
            <a:extLst>
              <a:ext uri="{FF2B5EF4-FFF2-40B4-BE49-F238E27FC236}">
                <a16:creationId xmlns:a16="http://schemas.microsoft.com/office/drawing/2014/main" id="{98B87EFE-188E-568F-0A3F-B63DAAB60BBB}"/>
              </a:ext>
            </a:extLst>
          </p:cNvPr>
          <p:cNvSpPr/>
          <p:nvPr/>
        </p:nvSpPr>
        <p:spPr>
          <a:xfrm>
            <a:off x="457200" y="5282716"/>
            <a:ext cx="917228"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4" name="Arrow: Pentagon 8">
            <a:extLst>
              <a:ext uri="{FF2B5EF4-FFF2-40B4-BE49-F238E27FC236}">
                <a16:creationId xmlns:a16="http://schemas.microsoft.com/office/drawing/2014/main" id="{CDD6A9F1-91F6-0A50-9BC1-486CA0D0AF48}"/>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5" name="TextBox 27">
            <a:extLst>
              <a:ext uri="{FF2B5EF4-FFF2-40B4-BE49-F238E27FC236}">
                <a16:creationId xmlns:a16="http://schemas.microsoft.com/office/drawing/2014/main" id="{BA5AFA78-D10F-1CB0-6D98-7EAF70C21C9B}"/>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3" name="Rectangle : coins arrondis 2">
            <a:extLst>
              <a:ext uri="{FF2B5EF4-FFF2-40B4-BE49-F238E27FC236}">
                <a16:creationId xmlns:a16="http://schemas.microsoft.com/office/drawing/2014/main" id="{D85F8E85-F813-9FE9-790B-AF295F87D1EE}"/>
              </a:ext>
            </a:extLst>
          </p:cNvPr>
          <p:cNvSpPr/>
          <p:nvPr/>
        </p:nvSpPr>
        <p:spPr>
          <a:xfrm rot="20031233">
            <a:off x="733778" y="2867378"/>
            <a:ext cx="7790249" cy="164817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pple Color Emoji UI"/>
              <a:buChar char="🚩"/>
            </a:pPr>
            <a:r>
              <a:rPr lang="fr-FR"/>
              <a:t>Approche expérimentale</a:t>
            </a:r>
          </a:p>
          <a:p>
            <a:pPr marL="285750" indent="-285750" algn="ctr">
              <a:buFont typeface=".Apple Color Emoji UI"/>
              <a:buChar char="🚩"/>
            </a:pPr>
            <a:r>
              <a:rPr lang="fr-FR"/>
              <a:t>Approche « au cas par cas » avec des résultats pouvant être influencés par un sujet</a:t>
            </a:r>
          </a:p>
          <a:p>
            <a:pPr marL="285750" indent="-285750" algn="ctr">
              <a:buFont typeface=".Apple Color Emoji UI"/>
              <a:buChar char="🚩"/>
            </a:pPr>
            <a:r>
              <a:rPr lang="fr-FR"/>
              <a:t>Présentation d’une partie des résultats</a:t>
            </a:r>
          </a:p>
        </p:txBody>
      </p:sp>
      <p:sp>
        <p:nvSpPr>
          <p:cNvPr id="16" name="ZoneTexte 15">
            <a:extLst>
              <a:ext uri="{FF2B5EF4-FFF2-40B4-BE49-F238E27FC236}">
                <a16:creationId xmlns:a16="http://schemas.microsoft.com/office/drawing/2014/main" id="{3CBF7AA4-7DC0-C206-9DD6-F41704C4DCBA}"/>
              </a:ext>
            </a:extLst>
          </p:cNvPr>
          <p:cNvSpPr txBox="1"/>
          <p:nvPr/>
        </p:nvSpPr>
        <p:spPr>
          <a:xfrm>
            <a:off x="3274587" y="564308"/>
            <a:ext cx="6069745" cy="531899"/>
          </a:xfrm>
          <a:prstGeom prst="rect">
            <a:avLst/>
          </a:prstGeom>
        </p:spPr>
        <p:txBody>
          <a:bodyPr vert="horz" wrap="square" lIns="91440" tIns="45720" rIns="91440" bIns="45720" rtlCol="0">
            <a:normAutofit/>
          </a:bodyPr>
          <a:lstStyle/>
          <a:p>
            <a:pPr marL="342900" indent="-342900" eaLnBrk="0" hangingPunct="0"/>
            <a:r>
              <a:rPr lang="fr-FR" sz="2700" b="1">
                <a:solidFill>
                  <a:srgbClr val="8EBF8C"/>
                </a:solidFill>
                <a:latin typeface="+mj-lt"/>
                <a:ea typeface="Calibri" panose="020F0502020204030204" pitchFamily="34" charset="0"/>
              </a:rPr>
              <a:t>3. Objets de l’étude</a:t>
            </a:r>
            <a:endParaRPr lang="fr-FR" sz="2700" b="1">
              <a:solidFill>
                <a:srgbClr val="8EBF8C"/>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441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12DB3A1-D905-C644-E738-44E76884BF3B}"/>
              </a:ext>
            </a:extLst>
          </p:cNvPr>
          <p:cNvSpPr>
            <a:spLocks noGrp="1"/>
          </p:cNvSpPr>
          <p:nvPr>
            <p:ph type="sldNum" sz="quarter" idx="10"/>
          </p:nvPr>
        </p:nvSpPr>
        <p:spPr/>
        <p:txBody>
          <a:bodyPr/>
          <a:lstStyle/>
          <a:p>
            <a:pPr>
              <a:defRPr/>
            </a:pPr>
            <a:fld id="{E84D0D07-BA6C-4CE2-85E1-215477AE30BF}" type="slidenum">
              <a:rPr lang="en-US" noProof="0" smtClean="0"/>
              <a:pPr>
                <a:defRPr/>
              </a:pPr>
              <a:t>33</a:t>
            </a:fld>
            <a:endParaRPr lang="en-US" noProof="0"/>
          </a:p>
        </p:txBody>
      </p:sp>
      <p:sp>
        <p:nvSpPr>
          <p:cNvPr id="5" name="Espace réservé du pied de page 4">
            <a:extLst>
              <a:ext uri="{FF2B5EF4-FFF2-40B4-BE49-F238E27FC236}">
                <a16:creationId xmlns:a16="http://schemas.microsoft.com/office/drawing/2014/main" id="{43006416-4E05-ED6C-AD3F-0A496D6C4CA7}"/>
              </a:ext>
            </a:extLst>
          </p:cNvPr>
          <p:cNvSpPr>
            <a:spLocks noGrp="1"/>
          </p:cNvSpPr>
          <p:nvPr>
            <p:ph type="ftr" sz="quarter" idx="11"/>
          </p:nvPr>
        </p:nvSpPr>
        <p:spPr/>
        <p:txBody>
          <a:bodyPr/>
          <a:lstStyle/>
          <a:p>
            <a:pPr>
              <a:defRPr/>
            </a:pPr>
            <a:r>
              <a:rPr lang="en-US" noProof="0" dirty="0"/>
              <a:t>Duvivier, Derobertmasure, Demeuse    |   INAS</a:t>
            </a:r>
          </a:p>
        </p:txBody>
      </p:sp>
      <p:sp>
        <p:nvSpPr>
          <p:cNvPr id="9" name="ZoneTexte 8">
            <a:extLst>
              <a:ext uri="{FF2B5EF4-FFF2-40B4-BE49-F238E27FC236}">
                <a16:creationId xmlns:a16="http://schemas.microsoft.com/office/drawing/2014/main" id="{711F7F2B-CF82-C124-645A-228CF6985F21}"/>
              </a:ext>
            </a:extLst>
          </p:cNvPr>
          <p:cNvSpPr txBox="1"/>
          <p:nvPr/>
        </p:nvSpPr>
        <p:spPr>
          <a:xfrm>
            <a:off x="4524375" y="1563755"/>
            <a:ext cx="4362450" cy="162291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15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10" name="Tableau 10">
            <a:extLst>
              <a:ext uri="{FF2B5EF4-FFF2-40B4-BE49-F238E27FC236}">
                <a16:creationId xmlns:a16="http://schemas.microsoft.com/office/drawing/2014/main" id="{07098D3E-9DB3-6FD5-B1F5-B5EE729250AA}"/>
              </a:ext>
            </a:extLst>
          </p:cNvPr>
          <p:cNvGraphicFramePr>
            <a:graphicFrameLocks noGrp="1"/>
          </p:cNvGraphicFramePr>
          <p:nvPr>
            <p:extLst>
              <p:ext uri="{D42A27DB-BD31-4B8C-83A1-F6EECF244321}">
                <p14:modId xmlns:p14="http://schemas.microsoft.com/office/powerpoint/2010/main" val="2025125367"/>
              </p:ext>
            </p:extLst>
          </p:nvPr>
        </p:nvGraphicFramePr>
        <p:xfrm>
          <a:off x="1408422" y="2018123"/>
          <a:ext cx="7064136" cy="1168542"/>
        </p:xfrm>
        <a:graphic>
          <a:graphicData uri="http://schemas.openxmlformats.org/drawingml/2006/table">
            <a:tbl>
              <a:tblPr firstRow="1" bandRow="1">
                <a:tableStyleId>{5C22544A-7EE6-4342-B048-85BDC9FD1C3A}</a:tableStyleId>
              </a:tblPr>
              <a:tblGrid>
                <a:gridCol w="1715895">
                  <a:extLst>
                    <a:ext uri="{9D8B030D-6E8A-4147-A177-3AD203B41FA5}">
                      <a16:colId xmlns:a16="http://schemas.microsoft.com/office/drawing/2014/main" val="3337894940"/>
                    </a:ext>
                  </a:extLst>
                </a:gridCol>
                <a:gridCol w="1782747">
                  <a:extLst>
                    <a:ext uri="{9D8B030D-6E8A-4147-A177-3AD203B41FA5}">
                      <a16:colId xmlns:a16="http://schemas.microsoft.com/office/drawing/2014/main" val="4283196421"/>
                    </a:ext>
                  </a:extLst>
                </a:gridCol>
                <a:gridCol w="1782747">
                  <a:extLst>
                    <a:ext uri="{9D8B030D-6E8A-4147-A177-3AD203B41FA5}">
                      <a16:colId xmlns:a16="http://schemas.microsoft.com/office/drawing/2014/main" val="1339303300"/>
                    </a:ext>
                  </a:extLst>
                </a:gridCol>
                <a:gridCol w="1782747">
                  <a:extLst>
                    <a:ext uri="{9D8B030D-6E8A-4147-A177-3AD203B41FA5}">
                      <a16:colId xmlns:a16="http://schemas.microsoft.com/office/drawing/2014/main" val="354145987"/>
                    </a:ext>
                  </a:extLst>
                </a:gridCol>
              </a:tblGrid>
              <a:tr h="433932">
                <a:tc>
                  <a:txBody>
                    <a:bodyPr/>
                    <a:lstStyle/>
                    <a:p>
                      <a:r>
                        <a:rPr lang="fr-FR" sz="1500"/>
                        <a:t>Année</a:t>
                      </a:r>
                    </a:p>
                  </a:txBody>
                  <a:tcPr/>
                </a:tc>
                <a:tc>
                  <a:txBody>
                    <a:bodyPr/>
                    <a:lstStyle/>
                    <a:p>
                      <a:r>
                        <a:rPr lang="fr-FR" sz="1500"/>
                        <a:t>Nombre</a:t>
                      </a:r>
                    </a:p>
                  </a:txBody>
                  <a:tcPr/>
                </a:tc>
                <a:tc>
                  <a:txBody>
                    <a:bodyPr/>
                    <a:lstStyle/>
                    <a:p>
                      <a:r>
                        <a:rPr lang="fr-FR" sz="1500"/>
                        <a:t>Sexe</a:t>
                      </a:r>
                    </a:p>
                  </a:txBody>
                  <a:tcPr/>
                </a:tc>
                <a:tc>
                  <a:txBody>
                    <a:bodyPr/>
                    <a:lstStyle/>
                    <a:p>
                      <a:r>
                        <a:rPr lang="fr-FR" sz="1500"/>
                        <a:t>Durée moyenne des débriefings</a:t>
                      </a:r>
                    </a:p>
                  </a:txBody>
                  <a:tcPr/>
                </a:tc>
                <a:extLst>
                  <a:ext uri="{0D108BD9-81ED-4DB2-BD59-A6C34878D82A}">
                    <a16:rowId xmlns:a16="http://schemas.microsoft.com/office/drawing/2014/main" val="140746821"/>
                  </a:ext>
                </a:extLst>
              </a:tr>
              <a:tr h="619902">
                <a:tc>
                  <a:txBody>
                    <a:bodyPr/>
                    <a:lstStyle/>
                    <a:p>
                      <a:r>
                        <a:rPr lang="fr-FR" sz="1500"/>
                        <a:t>2022</a:t>
                      </a:r>
                    </a:p>
                  </a:txBody>
                  <a:tcPr/>
                </a:tc>
                <a:tc>
                  <a:txBody>
                    <a:bodyPr/>
                    <a:lstStyle/>
                    <a:p>
                      <a:r>
                        <a:rPr lang="fr-FR" sz="1500"/>
                        <a:t>19 futurs enseignants</a:t>
                      </a:r>
                    </a:p>
                  </a:txBody>
                  <a:tcPr/>
                </a:tc>
                <a:tc>
                  <a:txBody>
                    <a:bodyPr/>
                    <a:lstStyle/>
                    <a:p>
                      <a:r>
                        <a:rPr lang="fr-FR" sz="1500" dirty="0">
                          <a:solidFill>
                            <a:schemeClr val="tx1"/>
                          </a:solidFill>
                        </a:rPr>
                        <a:t>8 hommes</a:t>
                      </a:r>
                    </a:p>
                    <a:p>
                      <a:r>
                        <a:rPr lang="fr-FR" sz="1500" dirty="0">
                          <a:solidFill>
                            <a:schemeClr val="tx1"/>
                          </a:solidFill>
                        </a:rPr>
                        <a:t>11 femmes (1,37x)</a:t>
                      </a:r>
                    </a:p>
                  </a:txBody>
                  <a:tcPr/>
                </a:tc>
                <a:tc>
                  <a:txBody>
                    <a:bodyPr/>
                    <a:lstStyle/>
                    <a:p>
                      <a:r>
                        <a:rPr lang="fr-FR" sz="1500" dirty="0">
                          <a:solidFill>
                            <a:schemeClr val="tx1"/>
                          </a:solidFill>
                        </a:rPr>
                        <a:t>Entre 40 et 41 minutes</a:t>
                      </a:r>
                    </a:p>
                  </a:txBody>
                  <a:tcPr/>
                </a:tc>
                <a:extLst>
                  <a:ext uri="{0D108BD9-81ED-4DB2-BD59-A6C34878D82A}">
                    <a16:rowId xmlns:a16="http://schemas.microsoft.com/office/drawing/2014/main" val="3700284891"/>
                  </a:ext>
                </a:extLst>
              </a:tr>
            </a:tbl>
          </a:graphicData>
        </a:graphic>
      </p:graphicFrame>
      <p:sp>
        <p:nvSpPr>
          <p:cNvPr id="13" name="ZoneTexte 12">
            <a:extLst>
              <a:ext uri="{FF2B5EF4-FFF2-40B4-BE49-F238E27FC236}">
                <a16:creationId xmlns:a16="http://schemas.microsoft.com/office/drawing/2014/main" id="{C2FB0CA8-00FE-48AF-95F4-121E1B8CDA1C}"/>
              </a:ext>
            </a:extLst>
          </p:cNvPr>
          <p:cNvSpPr txBox="1"/>
          <p:nvPr/>
        </p:nvSpPr>
        <p:spPr>
          <a:xfrm>
            <a:off x="1536192" y="5705856"/>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8" name="Tableau 14">
            <a:extLst>
              <a:ext uri="{FF2B5EF4-FFF2-40B4-BE49-F238E27FC236}">
                <a16:creationId xmlns:a16="http://schemas.microsoft.com/office/drawing/2014/main" id="{2ABD0613-A5CD-976E-E232-C58A0E4F18CA}"/>
              </a:ext>
            </a:extLst>
          </p:cNvPr>
          <p:cNvGraphicFramePr>
            <a:graphicFrameLocks noGrp="1"/>
          </p:cNvGraphicFramePr>
          <p:nvPr>
            <p:extLst>
              <p:ext uri="{D42A27DB-BD31-4B8C-83A1-F6EECF244321}">
                <p14:modId xmlns:p14="http://schemas.microsoft.com/office/powerpoint/2010/main" val="3694067582"/>
              </p:ext>
            </p:extLst>
          </p:nvPr>
        </p:nvGraphicFramePr>
        <p:xfrm>
          <a:off x="1700407" y="3429000"/>
          <a:ext cx="3657600" cy="1752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79498047"/>
                    </a:ext>
                  </a:extLst>
                </a:gridCol>
                <a:gridCol w="1219200">
                  <a:extLst>
                    <a:ext uri="{9D8B030D-6E8A-4147-A177-3AD203B41FA5}">
                      <a16:colId xmlns:a16="http://schemas.microsoft.com/office/drawing/2014/main" val="1136404346"/>
                    </a:ext>
                  </a:extLst>
                </a:gridCol>
                <a:gridCol w="1219200">
                  <a:extLst>
                    <a:ext uri="{9D8B030D-6E8A-4147-A177-3AD203B41FA5}">
                      <a16:colId xmlns:a16="http://schemas.microsoft.com/office/drawing/2014/main" val="3597972868"/>
                    </a:ext>
                  </a:extLst>
                </a:gridCol>
              </a:tblGrid>
              <a:tr h="370840">
                <a:tc>
                  <a:txBody>
                    <a:bodyPr/>
                    <a:lstStyle/>
                    <a:p>
                      <a:pPr algn="ctr"/>
                      <a:r>
                        <a:rPr lang="fr-FR"/>
                        <a:t>G1</a:t>
                      </a:r>
                    </a:p>
                  </a:txBody>
                  <a:tcPr/>
                </a:tc>
                <a:tc>
                  <a:txBody>
                    <a:bodyPr/>
                    <a:lstStyle/>
                    <a:p>
                      <a:pPr algn="ctr"/>
                      <a:r>
                        <a:rPr lang="fr-FR"/>
                        <a:t>G2</a:t>
                      </a:r>
                    </a:p>
                  </a:txBody>
                  <a:tcPr/>
                </a:tc>
                <a:tc>
                  <a:txBody>
                    <a:bodyPr/>
                    <a:lstStyle/>
                    <a:p>
                      <a:pPr algn="ctr"/>
                      <a:r>
                        <a:rPr lang="fr-FR"/>
                        <a:t>G3</a:t>
                      </a:r>
                    </a:p>
                  </a:txBody>
                  <a:tcPr/>
                </a:tc>
                <a:extLst>
                  <a:ext uri="{0D108BD9-81ED-4DB2-BD59-A6C34878D82A}">
                    <a16:rowId xmlns:a16="http://schemas.microsoft.com/office/drawing/2014/main" val="1605996481"/>
                  </a:ext>
                </a:extLst>
              </a:tr>
              <a:tr h="370840">
                <a:tc>
                  <a:txBody>
                    <a:bodyPr/>
                    <a:lstStyle/>
                    <a:p>
                      <a:pPr algn="ctr"/>
                      <a:r>
                        <a:rPr lang="fr-FR"/>
                        <a:t>11</a:t>
                      </a:r>
                    </a:p>
                  </a:txBody>
                  <a:tcPr/>
                </a:tc>
                <a:tc>
                  <a:txBody>
                    <a:bodyPr/>
                    <a:lstStyle/>
                    <a:p>
                      <a:pPr algn="ctr"/>
                      <a:r>
                        <a:rPr lang="fr-FR"/>
                        <a:t>4</a:t>
                      </a:r>
                    </a:p>
                  </a:txBody>
                  <a:tcPr/>
                </a:tc>
                <a:tc>
                  <a:txBody>
                    <a:bodyPr/>
                    <a:lstStyle/>
                    <a:p>
                      <a:pPr algn="ctr"/>
                      <a:r>
                        <a:rPr lang="fr-FR"/>
                        <a:t>4</a:t>
                      </a:r>
                    </a:p>
                  </a:txBody>
                  <a:tcPr/>
                </a:tc>
                <a:extLst>
                  <a:ext uri="{0D108BD9-81ED-4DB2-BD59-A6C34878D82A}">
                    <a16:rowId xmlns:a16="http://schemas.microsoft.com/office/drawing/2014/main" val="580819250"/>
                  </a:ext>
                </a:extLst>
              </a:tr>
              <a:tr h="370840">
                <a:tc>
                  <a:txBody>
                    <a:bodyPr/>
                    <a:lstStyle/>
                    <a:p>
                      <a:pPr algn="ctr"/>
                      <a:r>
                        <a:rPr lang="fr-FR"/>
                        <a:t>3ho/7fê</a:t>
                      </a:r>
                    </a:p>
                  </a:txBody>
                  <a:tcPr/>
                </a:tc>
                <a:tc>
                  <a:txBody>
                    <a:bodyPr/>
                    <a:lstStyle/>
                    <a:p>
                      <a:pPr algn="ctr"/>
                      <a:r>
                        <a:rPr lang="fr-FR"/>
                        <a:t>3 ho/2 </a:t>
                      </a:r>
                      <a:r>
                        <a:rPr lang="fr-FR" err="1"/>
                        <a:t>fê</a:t>
                      </a:r>
                      <a:endParaRPr lang="fr-FR"/>
                    </a:p>
                  </a:txBody>
                  <a:tcPr/>
                </a:tc>
                <a:tc>
                  <a:txBody>
                    <a:bodyPr/>
                    <a:lstStyle/>
                    <a:p>
                      <a:pPr algn="ctr"/>
                      <a:r>
                        <a:rPr lang="fr-FR"/>
                        <a:t>2ho/2fê</a:t>
                      </a:r>
                    </a:p>
                  </a:txBody>
                  <a:tcPr/>
                </a:tc>
                <a:extLst>
                  <a:ext uri="{0D108BD9-81ED-4DB2-BD59-A6C34878D82A}">
                    <a16:rowId xmlns:a16="http://schemas.microsoft.com/office/drawing/2014/main" val="4102548782"/>
                  </a:ext>
                </a:extLst>
              </a:tr>
              <a:tr h="370840">
                <a:tc>
                  <a:txBody>
                    <a:bodyPr/>
                    <a:lstStyle/>
                    <a:p>
                      <a:pPr algn="ctr"/>
                      <a:endParaRPr lang="fr-FR"/>
                    </a:p>
                  </a:txBody>
                  <a:tcPr/>
                </a:tc>
                <a:tc>
                  <a:txBody>
                    <a:bodyPr/>
                    <a:lstStyle/>
                    <a:p>
                      <a:pPr algn="ctr"/>
                      <a:r>
                        <a:rPr lang="fr-FR"/>
                        <a:t>G2’: n=2</a:t>
                      </a:r>
                    </a:p>
                    <a:p>
                      <a:pPr algn="ctr"/>
                      <a:r>
                        <a:rPr lang="fr-FR" dirty="0"/>
                        <a:t>G2’’: n=2</a:t>
                      </a:r>
                    </a:p>
                  </a:txBody>
                  <a:tcPr/>
                </a:tc>
                <a:tc>
                  <a:txBody>
                    <a:bodyPr/>
                    <a:lstStyle/>
                    <a:p>
                      <a:pPr algn="ctr"/>
                      <a:r>
                        <a:rPr lang="fr-FR" dirty="0"/>
                        <a:t>G2’:=2</a:t>
                      </a:r>
                    </a:p>
                    <a:p>
                      <a:pPr algn="ctr"/>
                      <a:r>
                        <a:rPr lang="fr-FR" dirty="0"/>
                        <a:t>G2’’: n=2</a:t>
                      </a:r>
                    </a:p>
                  </a:txBody>
                  <a:tcPr/>
                </a:tc>
                <a:extLst>
                  <a:ext uri="{0D108BD9-81ED-4DB2-BD59-A6C34878D82A}">
                    <a16:rowId xmlns:a16="http://schemas.microsoft.com/office/drawing/2014/main" val="1336698213"/>
                  </a:ext>
                </a:extLst>
              </a:tr>
            </a:tbl>
          </a:graphicData>
        </a:graphic>
      </p:graphicFrame>
      <p:sp>
        <p:nvSpPr>
          <p:cNvPr id="12" name="ZoneTexte 11">
            <a:extLst>
              <a:ext uri="{FF2B5EF4-FFF2-40B4-BE49-F238E27FC236}">
                <a16:creationId xmlns:a16="http://schemas.microsoft.com/office/drawing/2014/main" id="{18839849-AF85-E39E-0FE0-F35F5661D014}"/>
              </a:ext>
            </a:extLst>
          </p:cNvPr>
          <p:cNvSpPr txBox="1"/>
          <p:nvPr/>
        </p:nvSpPr>
        <p:spPr>
          <a:xfrm>
            <a:off x="1246250" y="5218381"/>
            <a:ext cx="7897750" cy="1015663"/>
          </a:xfrm>
          <a:prstGeom prst="rect">
            <a:avLst/>
          </a:prstGeom>
          <a:noFill/>
        </p:spPr>
        <p:txBody>
          <a:bodyPr wrap="square">
            <a:spAutoFit/>
          </a:bodyPr>
          <a:lstStyle/>
          <a:p>
            <a:r>
              <a:rPr lang="fr-FR" sz="1500" u="sng">
                <a:solidFill>
                  <a:schemeClr val="accent2"/>
                </a:solidFill>
                <a:latin typeface="+mj-lt"/>
              </a:rPr>
              <a:t>Conditions cumulatives de sélection des futurs enseignants</a:t>
            </a:r>
            <a:r>
              <a:rPr lang="fr-FR" sz="1500">
                <a:solidFill>
                  <a:srgbClr val="231F20"/>
                </a:solidFill>
                <a:latin typeface="+mj-lt"/>
              </a:rPr>
              <a:t>:</a:t>
            </a:r>
          </a:p>
          <a:p>
            <a:pPr marL="457200" indent="-457200">
              <a:buFont typeface="Arial" panose="020B0604020202020204" pitchFamily="34" charset="0"/>
              <a:buChar char="•"/>
            </a:pPr>
            <a:r>
              <a:rPr lang="fr-FR" sz="1500">
                <a:solidFill>
                  <a:srgbClr val="231F20"/>
                </a:solidFill>
                <a:latin typeface="+mj-lt"/>
              </a:rPr>
              <a:t>Pour G1, G2, G3: être en ordre d’ inscription à la formation de l’AESS</a:t>
            </a:r>
          </a:p>
          <a:p>
            <a:pPr marL="457200" indent="-457200">
              <a:buFont typeface="Arial" panose="020B0604020202020204" pitchFamily="34" charset="0"/>
              <a:buChar char="•"/>
            </a:pPr>
            <a:r>
              <a:rPr lang="fr-FR" sz="1500">
                <a:solidFill>
                  <a:srgbClr val="231F20"/>
                </a:solidFill>
                <a:latin typeface="+mj-lt"/>
              </a:rPr>
              <a:t>Pour G2 et G3: ne pas porter de lunettes de vue ou fonctionner sans lunette pour une tâche spécifique de 30 minutes (passation d’un questionnaire)</a:t>
            </a:r>
          </a:p>
        </p:txBody>
      </p:sp>
      <p:cxnSp>
        <p:nvCxnSpPr>
          <p:cNvPr id="7" name="Connecteur droit 6">
            <a:extLst>
              <a:ext uri="{FF2B5EF4-FFF2-40B4-BE49-F238E27FC236}">
                <a16:creationId xmlns:a16="http://schemas.microsoft.com/office/drawing/2014/main" id="{23E2B4CB-269D-AF09-3369-EE81AD53A288}"/>
              </a:ext>
            </a:extLst>
          </p:cNvPr>
          <p:cNvCxnSpPr/>
          <p:nvPr/>
        </p:nvCxnSpPr>
        <p:spPr>
          <a:xfrm flipH="1">
            <a:off x="1085893" y="2634996"/>
            <a:ext cx="2134979" cy="90873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Connecteur droit 13">
            <a:extLst>
              <a:ext uri="{FF2B5EF4-FFF2-40B4-BE49-F238E27FC236}">
                <a16:creationId xmlns:a16="http://schemas.microsoft.com/office/drawing/2014/main" id="{8492AAC9-E4FB-E949-DD7D-035EE36FC247}"/>
              </a:ext>
            </a:extLst>
          </p:cNvPr>
          <p:cNvCxnSpPr>
            <a:cxnSpLocks/>
          </p:cNvCxnSpPr>
          <p:nvPr/>
        </p:nvCxnSpPr>
        <p:spPr>
          <a:xfrm flipH="1" flipV="1">
            <a:off x="3957851" y="2634996"/>
            <a:ext cx="1965279" cy="908734"/>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9" name="Graphique 18" descr="Enseignant avec un remplissage uni">
            <a:extLst>
              <a:ext uri="{FF2B5EF4-FFF2-40B4-BE49-F238E27FC236}">
                <a16:creationId xmlns:a16="http://schemas.microsoft.com/office/drawing/2014/main" id="{623EAFD9-B79D-FC0F-E3C5-5BADB88A70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850" y="5447926"/>
            <a:ext cx="914400" cy="914400"/>
          </a:xfrm>
          <a:prstGeom prst="rect">
            <a:avLst/>
          </a:prstGeom>
        </p:spPr>
      </p:pic>
      <p:sp>
        <p:nvSpPr>
          <p:cNvPr id="6" name="Titre 5">
            <a:extLst>
              <a:ext uri="{FF2B5EF4-FFF2-40B4-BE49-F238E27FC236}">
                <a16:creationId xmlns:a16="http://schemas.microsoft.com/office/drawing/2014/main" id="{29ED10C8-CBA0-883A-CE4D-C7DD18292078}"/>
              </a:ext>
            </a:extLst>
          </p:cNvPr>
          <p:cNvSpPr>
            <a:spLocks noGrp="1"/>
          </p:cNvSpPr>
          <p:nvPr>
            <p:ph type="title"/>
          </p:nvPr>
        </p:nvSpPr>
        <p:spPr/>
        <p:txBody>
          <a:bodyPr/>
          <a:lstStyle/>
          <a:p>
            <a:r>
              <a:rPr lang="fr-FR" sz="2700" dirty="0">
                <a:solidFill>
                  <a:srgbClr val="8EBF8C"/>
                </a:solidFill>
                <a:latin typeface="Calibri" pitchFamily="34" charset="0"/>
                <a:ea typeface="Calibri" pitchFamily="34" charset="0"/>
                <a:cs typeface="Times New Roman" pitchFamily="18" charset="0"/>
              </a:rPr>
              <a:t>4. Echantillon</a:t>
            </a:r>
            <a:endParaRPr lang="fr-FR" sz="2700" dirty="0">
              <a:solidFill>
                <a:srgbClr val="8EBF8C"/>
              </a:solidFill>
            </a:endParaRPr>
          </a:p>
        </p:txBody>
      </p:sp>
      <p:sp>
        <p:nvSpPr>
          <p:cNvPr id="15" name="Arrow: Pentagon 8">
            <a:extLst>
              <a:ext uri="{FF2B5EF4-FFF2-40B4-BE49-F238E27FC236}">
                <a16:creationId xmlns:a16="http://schemas.microsoft.com/office/drawing/2014/main" id="{4C196FEC-D57D-573E-FFAA-77F79C05DD5C}"/>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0" name="TextBox 27">
            <a:extLst>
              <a:ext uri="{FF2B5EF4-FFF2-40B4-BE49-F238E27FC236}">
                <a16:creationId xmlns:a16="http://schemas.microsoft.com/office/drawing/2014/main" id="{2FEE6522-CE58-4015-7BCB-F1903B9563D8}"/>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3874702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12DB3A1-D905-C644-E738-44E76884BF3B}"/>
              </a:ext>
            </a:extLst>
          </p:cNvPr>
          <p:cNvSpPr>
            <a:spLocks noGrp="1"/>
          </p:cNvSpPr>
          <p:nvPr>
            <p:ph type="sldNum" sz="quarter" idx="10"/>
          </p:nvPr>
        </p:nvSpPr>
        <p:spPr/>
        <p:txBody>
          <a:bodyPr/>
          <a:lstStyle/>
          <a:p>
            <a:pPr>
              <a:defRPr/>
            </a:pPr>
            <a:fld id="{E84D0D07-BA6C-4CE2-85E1-215477AE30BF}" type="slidenum">
              <a:rPr lang="en-US" noProof="0" smtClean="0"/>
              <a:pPr>
                <a:defRPr/>
              </a:pPr>
              <a:t>34</a:t>
            </a:fld>
            <a:endParaRPr lang="en-US" noProof="0"/>
          </a:p>
        </p:txBody>
      </p:sp>
      <p:sp>
        <p:nvSpPr>
          <p:cNvPr id="5" name="Espace réservé du pied de page 4">
            <a:extLst>
              <a:ext uri="{FF2B5EF4-FFF2-40B4-BE49-F238E27FC236}">
                <a16:creationId xmlns:a16="http://schemas.microsoft.com/office/drawing/2014/main" id="{43006416-4E05-ED6C-AD3F-0A496D6C4CA7}"/>
              </a:ext>
            </a:extLst>
          </p:cNvPr>
          <p:cNvSpPr>
            <a:spLocks noGrp="1"/>
          </p:cNvSpPr>
          <p:nvPr>
            <p:ph type="ftr" sz="quarter" idx="11"/>
          </p:nvPr>
        </p:nvSpPr>
        <p:spPr/>
        <p:txBody>
          <a:bodyPr/>
          <a:lstStyle/>
          <a:p>
            <a:pPr>
              <a:defRPr/>
            </a:pPr>
            <a:r>
              <a:rPr lang="en-US" noProof="0" dirty="0"/>
              <a:t>Duvivier, Derobertmasure, Demeuse    |   INAS</a:t>
            </a:r>
          </a:p>
        </p:txBody>
      </p:sp>
      <p:sp>
        <p:nvSpPr>
          <p:cNvPr id="9" name="ZoneTexte 8">
            <a:extLst>
              <a:ext uri="{FF2B5EF4-FFF2-40B4-BE49-F238E27FC236}">
                <a16:creationId xmlns:a16="http://schemas.microsoft.com/office/drawing/2014/main" id="{711F7F2B-CF82-C124-645A-228CF6985F21}"/>
              </a:ext>
            </a:extLst>
          </p:cNvPr>
          <p:cNvSpPr txBox="1"/>
          <p:nvPr/>
        </p:nvSpPr>
        <p:spPr>
          <a:xfrm>
            <a:off x="4524375" y="1563755"/>
            <a:ext cx="4362450" cy="1622910"/>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15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10" name="Tableau 10">
            <a:extLst>
              <a:ext uri="{FF2B5EF4-FFF2-40B4-BE49-F238E27FC236}">
                <a16:creationId xmlns:a16="http://schemas.microsoft.com/office/drawing/2014/main" id="{07098D3E-9DB3-6FD5-B1F5-B5EE729250AA}"/>
              </a:ext>
            </a:extLst>
          </p:cNvPr>
          <p:cNvGraphicFramePr>
            <a:graphicFrameLocks noGrp="1"/>
          </p:cNvGraphicFramePr>
          <p:nvPr/>
        </p:nvGraphicFramePr>
        <p:xfrm>
          <a:off x="1408422" y="2018123"/>
          <a:ext cx="7064136" cy="1168542"/>
        </p:xfrm>
        <a:graphic>
          <a:graphicData uri="http://schemas.openxmlformats.org/drawingml/2006/table">
            <a:tbl>
              <a:tblPr firstRow="1" bandRow="1">
                <a:tableStyleId>{5C22544A-7EE6-4342-B048-85BDC9FD1C3A}</a:tableStyleId>
              </a:tblPr>
              <a:tblGrid>
                <a:gridCol w="1715895">
                  <a:extLst>
                    <a:ext uri="{9D8B030D-6E8A-4147-A177-3AD203B41FA5}">
                      <a16:colId xmlns:a16="http://schemas.microsoft.com/office/drawing/2014/main" val="3337894940"/>
                    </a:ext>
                  </a:extLst>
                </a:gridCol>
                <a:gridCol w="1782747">
                  <a:extLst>
                    <a:ext uri="{9D8B030D-6E8A-4147-A177-3AD203B41FA5}">
                      <a16:colId xmlns:a16="http://schemas.microsoft.com/office/drawing/2014/main" val="4283196421"/>
                    </a:ext>
                  </a:extLst>
                </a:gridCol>
                <a:gridCol w="1782747">
                  <a:extLst>
                    <a:ext uri="{9D8B030D-6E8A-4147-A177-3AD203B41FA5}">
                      <a16:colId xmlns:a16="http://schemas.microsoft.com/office/drawing/2014/main" val="1339303300"/>
                    </a:ext>
                  </a:extLst>
                </a:gridCol>
                <a:gridCol w="1782747">
                  <a:extLst>
                    <a:ext uri="{9D8B030D-6E8A-4147-A177-3AD203B41FA5}">
                      <a16:colId xmlns:a16="http://schemas.microsoft.com/office/drawing/2014/main" val="354145987"/>
                    </a:ext>
                  </a:extLst>
                </a:gridCol>
              </a:tblGrid>
              <a:tr h="433932">
                <a:tc>
                  <a:txBody>
                    <a:bodyPr/>
                    <a:lstStyle/>
                    <a:p>
                      <a:r>
                        <a:rPr lang="fr-FR" sz="1500"/>
                        <a:t>Année</a:t>
                      </a:r>
                    </a:p>
                  </a:txBody>
                  <a:tcPr/>
                </a:tc>
                <a:tc>
                  <a:txBody>
                    <a:bodyPr/>
                    <a:lstStyle/>
                    <a:p>
                      <a:r>
                        <a:rPr lang="fr-FR" sz="1500"/>
                        <a:t>Nombre</a:t>
                      </a:r>
                    </a:p>
                  </a:txBody>
                  <a:tcPr/>
                </a:tc>
                <a:tc>
                  <a:txBody>
                    <a:bodyPr/>
                    <a:lstStyle/>
                    <a:p>
                      <a:r>
                        <a:rPr lang="fr-FR" sz="1500"/>
                        <a:t>Sexe</a:t>
                      </a:r>
                    </a:p>
                  </a:txBody>
                  <a:tcPr/>
                </a:tc>
                <a:tc>
                  <a:txBody>
                    <a:bodyPr/>
                    <a:lstStyle/>
                    <a:p>
                      <a:r>
                        <a:rPr lang="fr-FR" sz="1500"/>
                        <a:t>Durée moyenne des débriefings</a:t>
                      </a:r>
                    </a:p>
                  </a:txBody>
                  <a:tcPr/>
                </a:tc>
                <a:extLst>
                  <a:ext uri="{0D108BD9-81ED-4DB2-BD59-A6C34878D82A}">
                    <a16:rowId xmlns:a16="http://schemas.microsoft.com/office/drawing/2014/main" val="140746821"/>
                  </a:ext>
                </a:extLst>
              </a:tr>
              <a:tr h="619902">
                <a:tc>
                  <a:txBody>
                    <a:bodyPr/>
                    <a:lstStyle/>
                    <a:p>
                      <a:r>
                        <a:rPr lang="fr-FR" sz="1500"/>
                        <a:t>2022</a:t>
                      </a:r>
                    </a:p>
                  </a:txBody>
                  <a:tcPr/>
                </a:tc>
                <a:tc>
                  <a:txBody>
                    <a:bodyPr/>
                    <a:lstStyle/>
                    <a:p>
                      <a:r>
                        <a:rPr lang="fr-FR" sz="1500"/>
                        <a:t>19 futurs enseignants</a:t>
                      </a:r>
                    </a:p>
                  </a:txBody>
                  <a:tcPr/>
                </a:tc>
                <a:tc>
                  <a:txBody>
                    <a:bodyPr/>
                    <a:lstStyle/>
                    <a:p>
                      <a:r>
                        <a:rPr lang="fr-FR" sz="1500">
                          <a:solidFill>
                            <a:schemeClr val="tx1"/>
                          </a:solidFill>
                        </a:rPr>
                        <a:t>8 hommes</a:t>
                      </a:r>
                    </a:p>
                    <a:p>
                      <a:r>
                        <a:rPr lang="fr-FR" sz="1500">
                          <a:solidFill>
                            <a:schemeClr val="tx1"/>
                          </a:solidFill>
                        </a:rPr>
                        <a:t>11 femmes (1,37x)</a:t>
                      </a:r>
                    </a:p>
                  </a:txBody>
                  <a:tcPr/>
                </a:tc>
                <a:tc>
                  <a:txBody>
                    <a:bodyPr/>
                    <a:lstStyle/>
                    <a:p>
                      <a:r>
                        <a:rPr lang="fr-FR" sz="1500">
                          <a:solidFill>
                            <a:schemeClr val="tx1"/>
                          </a:solidFill>
                        </a:rPr>
                        <a:t>Entre 40 et 41 minutes</a:t>
                      </a:r>
                    </a:p>
                  </a:txBody>
                  <a:tcPr/>
                </a:tc>
                <a:extLst>
                  <a:ext uri="{0D108BD9-81ED-4DB2-BD59-A6C34878D82A}">
                    <a16:rowId xmlns:a16="http://schemas.microsoft.com/office/drawing/2014/main" val="3700284891"/>
                  </a:ext>
                </a:extLst>
              </a:tr>
            </a:tbl>
          </a:graphicData>
        </a:graphic>
      </p:graphicFrame>
      <p:sp>
        <p:nvSpPr>
          <p:cNvPr id="13" name="ZoneTexte 12">
            <a:extLst>
              <a:ext uri="{FF2B5EF4-FFF2-40B4-BE49-F238E27FC236}">
                <a16:creationId xmlns:a16="http://schemas.microsoft.com/office/drawing/2014/main" id="{C2FB0CA8-00FE-48AF-95F4-121E1B8CDA1C}"/>
              </a:ext>
            </a:extLst>
          </p:cNvPr>
          <p:cNvSpPr txBox="1"/>
          <p:nvPr/>
        </p:nvSpPr>
        <p:spPr>
          <a:xfrm>
            <a:off x="1536192" y="5705856"/>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8" name="Tableau 14">
            <a:extLst>
              <a:ext uri="{FF2B5EF4-FFF2-40B4-BE49-F238E27FC236}">
                <a16:creationId xmlns:a16="http://schemas.microsoft.com/office/drawing/2014/main" id="{2ABD0613-A5CD-976E-E232-C58A0E4F18CA}"/>
              </a:ext>
            </a:extLst>
          </p:cNvPr>
          <p:cNvGraphicFramePr>
            <a:graphicFrameLocks noGrp="1"/>
          </p:cNvGraphicFramePr>
          <p:nvPr>
            <p:extLst>
              <p:ext uri="{D42A27DB-BD31-4B8C-83A1-F6EECF244321}">
                <p14:modId xmlns:p14="http://schemas.microsoft.com/office/powerpoint/2010/main" val="3612763387"/>
              </p:ext>
            </p:extLst>
          </p:nvPr>
        </p:nvGraphicFramePr>
        <p:xfrm>
          <a:off x="1700407" y="3429000"/>
          <a:ext cx="3657600" cy="17526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579498047"/>
                    </a:ext>
                  </a:extLst>
                </a:gridCol>
                <a:gridCol w="1219200">
                  <a:extLst>
                    <a:ext uri="{9D8B030D-6E8A-4147-A177-3AD203B41FA5}">
                      <a16:colId xmlns:a16="http://schemas.microsoft.com/office/drawing/2014/main" val="1136404346"/>
                    </a:ext>
                  </a:extLst>
                </a:gridCol>
                <a:gridCol w="1219200">
                  <a:extLst>
                    <a:ext uri="{9D8B030D-6E8A-4147-A177-3AD203B41FA5}">
                      <a16:colId xmlns:a16="http://schemas.microsoft.com/office/drawing/2014/main" val="3597972868"/>
                    </a:ext>
                  </a:extLst>
                </a:gridCol>
              </a:tblGrid>
              <a:tr h="370840">
                <a:tc>
                  <a:txBody>
                    <a:bodyPr/>
                    <a:lstStyle/>
                    <a:p>
                      <a:pPr algn="ctr"/>
                      <a:r>
                        <a:rPr lang="fr-FR"/>
                        <a:t>G1</a:t>
                      </a:r>
                    </a:p>
                  </a:txBody>
                  <a:tcPr/>
                </a:tc>
                <a:tc>
                  <a:txBody>
                    <a:bodyPr/>
                    <a:lstStyle/>
                    <a:p>
                      <a:pPr algn="ctr"/>
                      <a:r>
                        <a:rPr lang="fr-FR"/>
                        <a:t>G2</a:t>
                      </a:r>
                    </a:p>
                  </a:txBody>
                  <a:tcPr/>
                </a:tc>
                <a:tc>
                  <a:txBody>
                    <a:bodyPr/>
                    <a:lstStyle/>
                    <a:p>
                      <a:pPr algn="ctr"/>
                      <a:r>
                        <a:rPr lang="fr-FR"/>
                        <a:t>G3</a:t>
                      </a:r>
                    </a:p>
                  </a:txBody>
                  <a:tcPr/>
                </a:tc>
                <a:extLst>
                  <a:ext uri="{0D108BD9-81ED-4DB2-BD59-A6C34878D82A}">
                    <a16:rowId xmlns:a16="http://schemas.microsoft.com/office/drawing/2014/main" val="1605996481"/>
                  </a:ext>
                </a:extLst>
              </a:tr>
              <a:tr h="370840">
                <a:tc>
                  <a:txBody>
                    <a:bodyPr/>
                    <a:lstStyle/>
                    <a:p>
                      <a:pPr algn="ctr"/>
                      <a:r>
                        <a:rPr lang="fr-FR"/>
                        <a:t>11</a:t>
                      </a:r>
                    </a:p>
                  </a:txBody>
                  <a:tcPr/>
                </a:tc>
                <a:tc>
                  <a:txBody>
                    <a:bodyPr/>
                    <a:lstStyle/>
                    <a:p>
                      <a:pPr algn="ctr"/>
                      <a:r>
                        <a:rPr lang="fr-FR"/>
                        <a:t>4</a:t>
                      </a:r>
                    </a:p>
                  </a:txBody>
                  <a:tcPr/>
                </a:tc>
                <a:tc>
                  <a:txBody>
                    <a:bodyPr/>
                    <a:lstStyle/>
                    <a:p>
                      <a:pPr algn="ctr"/>
                      <a:r>
                        <a:rPr lang="fr-FR"/>
                        <a:t>4</a:t>
                      </a:r>
                    </a:p>
                  </a:txBody>
                  <a:tcPr/>
                </a:tc>
                <a:extLst>
                  <a:ext uri="{0D108BD9-81ED-4DB2-BD59-A6C34878D82A}">
                    <a16:rowId xmlns:a16="http://schemas.microsoft.com/office/drawing/2014/main" val="580819250"/>
                  </a:ext>
                </a:extLst>
              </a:tr>
              <a:tr h="370840">
                <a:tc>
                  <a:txBody>
                    <a:bodyPr/>
                    <a:lstStyle/>
                    <a:p>
                      <a:pPr algn="ctr"/>
                      <a:r>
                        <a:rPr lang="fr-FR"/>
                        <a:t>3ho/7fe</a:t>
                      </a:r>
                    </a:p>
                  </a:txBody>
                  <a:tcPr/>
                </a:tc>
                <a:tc>
                  <a:txBody>
                    <a:bodyPr/>
                    <a:lstStyle/>
                    <a:p>
                      <a:pPr algn="ctr"/>
                      <a:r>
                        <a:rPr lang="fr-FR"/>
                        <a:t>3 ho/2 </a:t>
                      </a:r>
                      <a:r>
                        <a:rPr lang="fr-FR" err="1"/>
                        <a:t>fê</a:t>
                      </a:r>
                      <a:endParaRPr lang="fr-FR"/>
                    </a:p>
                  </a:txBody>
                  <a:tcPr/>
                </a:tc>
                <a:tc>
                  <a:txBody>
                    <a:bodyPr/>
                    <a:lstStyle/>
                    <a:p>
                      <a:pPr algn="ctr"/>
                      <a:r>
                        <a:rPr lang="fr-FR"/>
                        <a:t>2ho/2f</a:t>
                      </a:r>
                    </a:p>
                  </a:txBody>
                  <a:tcPr/>
                </a:tc>
                <a:extLst>
                  <a:ext uri="{0D108BD9-81ED-4DB2-BD59-A6C34878D82A}">
                    <a16:rowId xmlns:a16="http://schemas.microsoft.com/office/drawing/2014/main" val="4102548782"/>
                  </a:ext>
                </a:extLst>
              </a:tr>
              <a:tr h="370840">
                <a:tc>
                  <a:txBody>
                    <a:bodyPr/>
                    <a:lstStyle/>
                    <a:p>
                      <a:pPr algn="ctr"/>
                      <a:endParaRPr lang="fr-FR"/>
                    </a:p>
                  </a:txBody>
                  <a:tcPr/>
                </a:tc>
                <a:tc>
                  <a:txBody>
                    <a:bodyPr/>
                    <a:lstStyle/>
                    <a:p>
                      <a:pPr algn="ctr"/>
                      <a:r>
                        <a:rPr lang="fr-FR" dirty="0"/>
                        <a:t>G2’: n=2</a:t>
                      </a:r>
                    </a:p>
                    <a:p>
                      <a:pPr algn="ctr"/>
                      <a:r>
                        <a:rPr lang="fr-FR" dirty="0"/>
                        <a:t>G2’’: n=2</a:t>
                      </a:r>
                    </a:p>
                  </a:txBody>
                  <a:tcPr/>
                </a:tc>
                <a:tc>
                  <a:txBody>
                    <a:bodyPr/>
                    <a:lstStyle/>
                    <a:p>
                      <a:pPr algn="ctr"/>
                      <a:r>
                        <a:rPr lang="fr-FR" dirty="0"/>
                        <a:t>G2’:=2</a:t>
                      </a:r>
                    </a:p>
                    <a:p>
                      <a:pPr algn="ctr"/>
                      <a:r>
                        <a:rPr lang="fr-FR" dirty="0"/>
                        <a:t>G2’’: n=2</a:t>
                      </a:r>
                    </a:p>
                  </a:txBody>
                  <a:tcPr/>
                </a:tc>
                <a:extLst>
                  <a:ext uri="{0D108BD9-81ED-4DB2-BD59-A6C34878D82A}">
                    <a16:rowId xmlns:a16="http://schemas.microsoft.com/office/drawing/2014/main" val="1336698213"/>
                  </a:ext>
                </a:extLst>
              </a:tr>
            </a:tbl>
          </a:graphicData>
        </a:graphic>
      </p:graphicFrame>
      <p:sp>
        <p:nvSpPr>
          <p:cNvPr id="12" name="ZoneTexte 11">
            <a:extLst>
              <a:ext uri="{FF2B5EF4-FFF2-40B4-BE49-F238E27FC236}">
                <a16:creationId xmlns:a16="http://schemas.microsoft.com/office/drawing/2014/main" id="{18839849-AF85-E39E-0FE0-F35F5661D014}"/>
              </a:ext>
            </a:extLst>
          </p:cNvPr>
          <p:cNvSpPr txBox="1"/>
          <p:nvPr/>
        </p:nvSpPr>
        <p:spPr>
          <a:xfrm>
            <a:off x="1256306" y="5422589"/>
            <a:ext cx="7897750" cy="1015663"/>
          </a:xfrm>
          <a:prstGeom prst="rect">
            <a:avLst/>
          </a:prstGeom>
          <a:noFill/>
        </p:spPr>
        <p:txBody>
          <a:bodyPr wrap="square">
            <a:spAutoFit/>
          </a:bodyPr>
          <a:lstStyle/>
          <a:p>
            <a:r>
              <a:rPr lang="fr-FR" sz="1500" u="sng">
                <a:solidFill>
                  <a:schemeClr val="accent2"/>
                </a:solidFill>
                <a:latin typeface="+mj-lt"/>
              </a:rPr>
              <a:t>Caractéristiques des formateurs</a:t>
            </a:r>
            <a:r>
              <a:rPr lang="fr-FR" sz="1500">
                <a:solidFill>
                  <a:srgbClr val="231F20"/>
                </a:solidFill>
                <a:latin typeface="+mj-lt"/>
              </a:rPr>
              <a:t>:</a:t>
            </a:r>
          </a:p>
          <a:p>
            <a:pPr marL="457200" indent="-457200">
              <a:buFontTx/>
              <a:buChar char="-"/>
            </a:pPr>
            <a:r>
              <a:rPr lang="fr-BE" sz="1500">
                <a:latin typeface="+mj-lt"/>
              </a:rPr>
              <a:t>(1) 1 formateur principal (n=13) :  femme, en fonction depuis 5 ans</a:t>
            </a:r>
          </a:p>
          <a:p>
            <a:pPr marL="457200" indent="-457200">
              <a:buFontTx/>
              <a:buChar char="-"/>
            </a:pPr>
            <a:r>
              <a:rPr lang="fr-BE" sz="1500">
                <a:latin typeface="+mj-lt"/>
              </a:rPr>
              <a:t>(2) 1 formateur secondaire (n=6) :  femme, en fonction depuis 8 ans, PHD</a:t>
            </a:r>
          </a:p>
          <a:p>
            <a:pPr marL="457200" indent="-457200">
              <a:buFontTx/>
              <a:buChar char="-"/>
            </a:pPr>
            <a:r>
              <a:rPr lang="fr-BE" sz="1500">
                <a:latin typeface="+mj-lt"/>
              </a:rPr>
              <a:t>Les formateurs sont répartis équitablement entre les groupes 2 (2’ et 2’’) ainsi que 3 (3’ et 3’’)</a:t>
            </a:r>
          </a:p>
        </p:txBody>
      </p:sp>
      <p:cxnSp>
        <p:nvCxnSpPr>
          <p:cNvPr id="7" name="Connecteur droit 6">
            <a:extLst>
              <a:ext uri="{FF2B5EF4-FFF2-40B4-BE49-F238E27FC236}">
                <a16:creationId xmlns:a16="http://schemas.microsoft.com/office/drawing/2014/main" id="{23E2B4CB-269D-AF09-3369-EE81AD53A288}"/>
              </a:ext>
            </a:extLst>
          </p:cNvPr>
          <p:cNvCxnSpPr/>
          <p:nvPr/>
        </p:nvCxnSpPr>
        <p:spPr>
          <a:xfrm flipH="1">
            <a:off x="1085893" y="2634996"/>
            <a:ext cx="2134979" cy="908734"/>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Connecteur droit 13">
            <a:extLst>
              <a:ext uri="{FF2B5EF4-FFF2-40B4-BE49-F238E27FC236}">
                <a16:creationId xmlns:a16="http://schemas.microsoft.com/office/drawing/2014/main" id="{8492AAC9-E4FB-E949-DD7D-035EE36FC247}"/>
              </a:ext>
            </a:extLst>
          </p:cNvPr>
          <p:cNvCxnSpPr>
            <a:cxnSpLocks/>
          </p:cNvCxnSpPr>
          <p:nvPr/>
        </p:nvCxnSpPr>
        <p:spPr>
          <a:xfrm flipH="1" flipV="1">
            <a:off x="3957851" y="2634996"/>
            <a:ext cx="1965279" cy="908734"/>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ZoneTexte 21">
            <a:extLst>
              <a:ext uri="{FF2B5EF4-FFF2-40B4-BE49-F238E27FC236}">
                <a16:creationId xmlns:a16="http://schemas.microsoft.com/office/drawing/2014/main" id="{B57E2D07-5A8A-EDDA-FBE2-34461BE81A76}"/>
              </a:ext>
            </a:extLst>
          </p:cNvPr>
          <p:cNvSpPr txBox="1"/>
          <p:nvPr/>
        </p:nvSpPr>
        <p:spPr>
          <a:xfrm>
            <a:off x="3433190" y="1508158"/>
            <a:ext cx="5304033" cy="633755"/>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000" b="1" i="0" u="sng" strike="noStrike" kern="1200" cap="none" spc="0" normalizeH="0" baseline="0" noProof="0">
              <a:ln>
                <a:noFill/>
              </a:ln>
              <a:solidFill>
                <a:srgbClr val="8EBF8C"/>
              </a:solidFill>
              <a:effectLst/>
              <a:uLnTx/>
              <a:uFillTx/>
              <a:latin typeface="Calibri" pitchFamily="34" charset="0"/>
              <a:ea typeface="Calibri" pitchFamily="34" charset="0"/>
              <a:cs typeface="Times New Roman" pitchFamily="18" charset="0"/>
            </a:endParaRPr>
          </a:p>
        </p:txBody>
      </p:sp>
      <p:pic>
        <p:nvPicPr>
          <p:cNvPr id="23" name="Graphique 22" descr="Conférencier avec un remplissage uni">
            <a:extLst>
              <a:ext uri="{FF2B5EF4-FFF2-40B4-BE49-F238E27FC236}">
                <a16:creationId xmlns:a16="http://schemas.microsoft.com/office/drawing/2014/main" id="{5FA14D3B-35CB-3359-B004-CE5F93DE96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32" y="5376033"/>
            <a:ext cx="914400" cy="914400"/>
          </a:xfrm>
          <a:prstGeom prst="rect">
            <a:avLst/>
          </a:prstGeom>
        </p:spPr>
      </p:pic>
      <p:sp>
        <p:nvSpPr>
          <p:cNvPr id="26" name="Titre 5">
            <a:extLst>
              <a:ext uri="{FF2B5EF4-FFF2-40B4-BE49-F238E27FC236}">
                <a16:creationId xmlns:a16="http://schemas.microsoft.com/office/drawing/2014/main" id="{A4C467FD-EE33-91B3-DC07-CE80B0BEA474}"/>
              </a:ext>
            </a:extLst>
          </p:cNvPr>
          <p:cNvSpPr txBox="1">
            <a:spLocks/>
          </p:cNvSpPr>
          <p:nvPr/>
        </p:nvSpPr>
        <p:spPr bwMode="auto">
          <a:xfrm>
            <a:off x="457200" y="293397"/>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FR" sz="2700">
                <a:solidFill>
                  <a:srgbClr val="8EBF8C"/>
                </a:solidFill>
                <a:latin typeface="Calibri" pitchFamily="34" charset="0"/>
                <a:ea typeface="Calibri" pitchFamily="34" charset="0"/>
                <a:cs typeface="Times New Roman" pitchFamily="18" charset="0"/>
              </a:rPr>
              <a:t>4. Echantillon</a:t>
            </a:r>
            <a:endParaRPr lang="fr-FR" sz="2700">
              <a:solidFill>
                <a:srgbClr val="8EBF8C"/>
              </a:solidFill>
            </a:endParaRPr>
          </a:p>
        </p:txBody>
      </p:sp>
      <p:sp>
        <p:nvSpPr>
          <p:cNvPr id="27" name="Arrow: Pentagon 8">
            <a:extLst>
              <a:ext uri="{FF2B5EF4-FFF2-40B4-BE49-F238E27FC236}">
                <a16:creationId xmlns:a16="http://schemas.microsoft.com/office/drawing/2014/main" id="{A3117BFB-7B98-8E36-22C9-4C8AB9A33E19}"/>
              </a:ext>
            </a:extLst>
          </p:cNvPr>
          <p:cNvSpPr/>
          <p:nvPr/>
        </p:nvSpPr>
        <p:spPr>
          <a:xfrm>
            <a:off x="457200" y="264979"/>
            <a:ext cx="1598212" cy="1152659"/>
          </a:xfrm>
          <a:prstGeom prst="homePlate">
            <a:avLst/>
          </a:prstGeom>
          <a:solidFill>
            <a:srgbClr val="8EB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8" name="TextBox 27">
            <a:extLst>
              <a:ext uri="{FF2B5EF4-FFF2-40B4-BE49-F238E27FC236}">
                <a16:creationId xmlns:a16="http://schemas.microsoft.com/office/drawing/2014/main" id="{53124BDF-F349-90B0-35C7-6C6135705AA1}"/>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2</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Tree>
    <p:extLst>
      <p:ext uri="{BB962C8B-B14F-4D97-AF65-F5344CB8AC3E}">
        <p14:creationId xmlns:p14="http://schemas.microsoft.com/office/powerpoint/2010/main" val="2540738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A949AFD-D337-2E51-1FAD-B77DA16E8599}"/>
              </a:ext>
            </a:extLst>
          </p:cNvPr>
          <p:cNvSpPr>
            <a:spLocks noGrp="1"/>
          </p:cNvSpPr>
          <p:nvPr>
            <p:ph type="title"/>
          </p:nvPr>
        </p:nvSpPr>
        <p:spPr>
          <a:xfrm>
            <a:off x="2055412" y="274638"/>
            <a:ext cx="6631388" cy="1143000"/>
          </a:xfrm>
        </p:spPr>
        <p:txBody>
          <a:bodyPr/>
          <a:lstStyle/>
          <a:p>
            <a:r>
              <a:rPr lang="fr-FR" sz="2700" dirty="0">
                <a:solidFill>
                  <a:schemeClr val="accent6"/>
                </a:solidFill>
                <a:latin typeface="+mn-lt"/>
              </a:rPr>
              <a:t>1. Processus réflexifs mobilisés chez les futurs enseignants </a:t>
            </a:r>
            <a:r>
              <a:rPr lang="fr-FR" sz="2700" dirty="0">
                <a:solidFill>
                  <a:schemeClr val="accent2"/>
                </a:solidFill>
              </a:rPr>
              <a:t>par niveaux et par groupes</a:t>
            </a:r>
          </a:p>
        </p:txBody>
      </p:sp>
      <p:sp>
        <p:nvSpPr>
          <p:cNvPr id="4" name="Espace réservé du numéro de diapositive 3">
            <a:extLst>
              <a:ext uri="{FF2B5EF4-FFF2-40B4-BE49-F238E27FC236}">
                <a16:creationId xmlns:a16="http://schemas.microsoft.com/office/drawing/2014/main" id="{6C0020C5-79D7-91E6-D652-0E36A73A4F6B}"/>
              </a:ext>
            </a:extLst>
          </p:cNvPr>
          <p:cNvSpPr>
            <a:spLocks noGrp="1"/>
          </p:cNvSpPr>
          <p:nvPr>
            <p:ph type="sldNum" sz="quarter" idx="10"/>
          </p:nvPr>
        </p:nvSpPr>
        <p:spPr/>
        <p:txBody>
          <a:bodyPr/>
          <a:lstStyle/>
          <a:p>
            <a:pPr>
              <a:defRPr/>
            </a:pPr>
            <a:fld id="{E84D0D07-BA6C-4CE2-85E1-215477AE30BF}" type="slidenum">
              <a:rPr lang="en-US" noProof="0" smtClean="0"/>
              <a:pPr>
                <a:defRPr/>
              </a:pPr>
              <a:t>35</a:t>
            </a:fld>
            <a:endParaRPr lang="en-US" noProof="0"/>
          </a:p>
        </p:txBody>
      </p:sp>
      <p:sp>
        <p:nvSpPr>
          <p:cNvPr id="5" name="Espace réservé du pied de page 4">
            <a:extLst>
              <a:ext uri="{FF2B5EF4-FFF2-40B4-BE49-F238E27FC236}">
                <a16:creationId xmlns:a16="http://schemas.microsoft.com/office/drawing/2014/main" id="{1CD4927D-3EDD-EF00-026E-AA756FFDAD45}"/>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514CDD0A-7234-7DE4-17AA-2B9C6BBDEEAE}"/>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093078AE-89AB-1B4A-45F5-8BC42390D0F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 name="Rectangle 1">
            <a:extLst>
              <a:ext uri="{FF2B5EF4-FFF2-40B4-BE49-F238E27FC236}">
                <a16:creationId xmlns:a16="http://schemas.microsoft.com/office/drawing/2014/main" id="{B9458E77-CC41-9C9A-73AE-8E0FE461FFB9}"/>
              </a:ext>
            </a:extLst>
          </p:cNvPr>
          <p:cNvSpPr/>
          <p:nvPr/>
        </p:nvSpPr>
        <p:spPr>
          <a:xfrm>
            <a:off x="4524727" y="1634745"/>
            <a:ext cx="4415883" cy="4783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C49E87B-EBFE-62B4-5A14-5650AF5E8F5A}"/>
              </a:ext>
            </a:extLst>
          </p:cNvPr>
          <p:cNvSpPr txBox="1"/>
          <p:nvPr/>
        </p:nvSpPr>
        <p:spPr>
          <a:xfrm>
            <a:off x="5531005" y="2297151"/>
            <a:ext cx="2274849" cy="278781"/>
          </a:xfrm>
          <a:prstGeom prst="rect">
            <a:avLst/>
          </a:prstGeom>
        </p:spPr>
        <p:txBody>
          <a:bodyPr vert="horz" wrap="square" lIns="91440" tIns="45720" rIns="91440" bIns="45720" rtlCol="0">
            <a:normAutofit fontScale="47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13" name="Graphique 12">
            <a:extLst>
              <a:ext uri="{FF2B5EF4-FFF2-40B4-BE49-F238E27FC236}">
                <a16:creationId xmlns:a16="http://schemas.microsoft.com/office/drawing/2014/main" id="{65DED051-F316-5ED8-D50C-8C76784F4F39}"/>
              </a:ext>
            </a:extLst>
          </p:cNvPr>
          <p:cNvGraphicFramePr>
            <a:graphicFrameLocks/>
          </p:cNvGraphicFramePr>
          <p:nvPr>
            <p:extLst>
              <p:ext uri="{D42A27DB-BD31-4B8C-83A1-F6EECF244321}">
                <p14:modId xmlns:p14="http://schemas.microsoft.com/office/powerpoint/2010/main" val="2653670024"/>
              </p:ext>
            </p:extLst>
          </p:nvPr>
        </p:nvGraphicFramePr>
        <p:xfrm>
          <a:off x="533446" y="1735138"/>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252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A949AFD-D337-2E51-1FAD-B77DA16E8599}"/>
              </a:ext>
            </a:extLst>
          </p:cNvPr>
          <p:cNvSpPr>
            <a:spLocks noGrp="1"/>
          </p:cNvSpPr>
          <p:nvPr>
            <p:ph type="title"/>
          </p:nvPr>
        </p:nvSpPr>
        <p:spPr>
          <a:xfrm>
            <a:off x="2055412" y="274638"/>
            <a:ext cx="6631388" cy="1143000"/>
          </a:xfrm>
        </p:spPr>
        <p:txBody>
          <a:bodyPr/>
          <a:lstStyle/>
          <a:p>
            <a:r>
              <a:rPr lang="fr-FR" sz="2700" dirty="0">
                <a:solidFill>
                  <a:schemeClr val="accent6"/>
                </a:solidFill>
                <a:latin typeface="+mn-lt"/>
              </a:rPr>
              <a:t>1. Processus réflexifs mobilisés chez les futurs enseignants </a:t>
            </a:r>
            <a:r>
              <a:rPr lang="fr-FR" sz="2700" dirty="0">
                <a:solidFill>
                  <a:schemeClr val="accent6"/>
                </a:solidFill>
              </a:rPr>
              <a:t>par niveaux et par groupes</a:t>
            </a:r>
            <a:endParaRPr lang="fr-FR" sz="2700" b="0" dirty="0">
              <a:solidFill>
                <a:schemeClr val="accent6"/>
              </a:solidFill>
            </a:endParaRPr>
          </a:p>
        </p:txBody>
      </p:sp>
      <p:sp>
        <p:nvSpPr>
          <p:cNvPr id="4" name="Espace réservé du numéro de diapositive 3">
            <a:extLst>
              <a:ext uri="{FF2B5EF4-FFF2-40B4-BE49-F238E27FC236}">
                <a16:creationId xmlns:a16="http://schemas.microsoft.com/office/drawing/2014/main" id="{6C0020C5-79D7-91E6-D652-0E36A73A4F6B}"/>
              </a:ext>
            </a:extLst>
          </p:cNvPr>
          <p:cNvSpPr>
            <a:spLocks noGrp="1"/>
          </p:cNvSpPr>
          <p:nvPr>
            <p:ph type="sldNum" sz="quarter" idx="10"/>
          </p:nvPr>
        </p:nvSpPr>
        <p:spPr/>
        <p:txBody>
          <a:bodyPr/>
          <a:lstStyle/>
          <a:p>
            <a:pPr>
              <a:defRPr/>
            </a:pPr>
            <a:fld id="{E84D0D07-BA6C-4CE2-85E1-215477AE30BF}" type="slidenum">
              <a:rPr lang="en-US" noProof="0" smtClean="0"/>
              <a:pPr>
                <a:defRPr/>
              </a:pPr>
              <a:t>36</a:t>
            </a:fld>
            <a:endParaRPr lang="en-US" noProof="0"/>
          </a:p>
        </p:txBody>
      </p:sp>
      <p:sp>
        <p:nvSpPr>
          <p:cNvPr id="5" name="Espace réservé du pied de page 4">
            <a:extLst>
              <a:ext uri="{FF2B5EF4-FFF2-40B4-BE49-F238E27FC236}">
                <a16:creationId xmlns:a16="http://schemas.microsoft.com/office/drawing/2014/main" id="{1CD4927D-3EDD-EF00-026E-AA756FFDAD45}"/>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514CDD0A-7234-7DE4-17AA-2B9C6BBDEEAE}"/>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093078AE-89AB-1B4A-45F5-8BC42390D0F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graphicFrame>
        <p:nvGraphicFramePr>
          <p:cNvPr id="12" name="Tableau 12">
            <a:extLst>
              <a:ext uri="{FF2B5EF4-FFF2-40B4-BE49-F238E27FC236}">
                <a16:creationId xmlns:a16="http://schemas.microsoft.com/office/drawing/2014/main" id="{903F8BBB-6D7C-890C-C9EC-AC116C2F74C9}"/>
              </a:ext>
            </a:extLst>
          </p:cNvPr>
          <p:cNvGraphicFramePr>
            <a:graphicFrameLocks noGrp="1"/>
          </p:cNvGraphicFramePr>
          <p:nvPr>
            <p:ph sz="quarter" idx="12"/>
            <p:extLst>
              <p:ext uri="{D42A27DB-BD31-4B8C-83A1-F6EECF244321}">
                <p14:modId xmlns:p14="http://schemas.microsoft.com/office/powerpoint/2010/main" val="2201261246"/>
              </p:ext>
            </p:extLst>
          </p:nvPr>
        </p:nvGraphicFramePr>
        <p:xfrm>
          <a:off x="533446" y="1885950"/>
          <a:ext cx="7907840" cy="4281464"/>
        </p:xfrm>
        <a:graphic>
          <a:graphicData uri="http://schemas.openxmlformats.org/drawingml/2006/table">
            <a:tbl>
              <a:tblPr firstRow="1" bandRow="1">
                <a:tableStyleId>{85BE263C-DBD7-4A20-BB59-AAB30ACAA65A}</a:tableStyleId>
              </a:tblPr>
              <a:tblGrid>
                <a:gridCol w="1730066">
                  <a:extLst>
                    <a:ext uri="{9D8B030D-6E8A-4147-A177-3AD203B41FA5}">
                      <a16:colId xmlns:a16="http://schemas.microsoft.com/office/drawing/2014/main" val="4100933615"/>
                    </a:ext>
                  </a:extLst>
                </a:gridCol>
                <a:gridCol w="2223854">
                  <a:extLst>
                    <a:ext uri="{9D8B030D-6E8A-4147-A177-3AD203B41FA5}">
                      <a16:colId xmlns:a16="http://schemas.microsoft.com/office/drawing/2014/main" val="4240638874"/>
                    </a:ext>
                  </a:extLst>
                </a:gridCol>
                <a:gridCol w="1976960">
                  <a:extLst>
                    <a:ext uri="{9D8B030D-6E8A-4147-A177-3AD203B41FA5}">
                      <a16:colId xmlns:a16="http://schemas.microsoft.com/office/drawing/2014/main" val="263984797"/>
                    </a:ext>
                  </a:extLst>
                </a:gridCol>
                <a:gridCol w="1976960">
                  <a:extLst>
                    <a:ext uri="{9D8B030D-6E8A-4147-A177-3AD203B41FA5}">
                      <a16:colId xmlns:a16="http://schemas.microsoft.com/office/drawing/2014/main" val="2517559022"/>
                    </a:ext>
                  </a:extLst>
                </a:gridCol>
              </a:tblGrid>
              <a:tr h="486704">
                <a:tc>
                  <a:txBody>
                    <a:bodyPr/>
                    <a:lstStyle/>
                    <a:p>
                      <a:pPr algn="ct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extLst>
                  <a:ext uri="{0D108BD9-81ED-4DB2-BD59-A6C34878D82A}">
                    <a16:rowId xmlns:a16="http://schemas.microsoft.com/office/drawing/2014/main" val="3790739007"/>
                  </a:ext>
                </a:extLst>
              </a:tr>
              <a:tr h="836970">
                <a:tc>
                  <a:txBody>
                    <a:bodyPr/>
                    <a:lstStyle/>
                    <a:p>
                      <a:r>
                        <a:rPr lang="fr-FR" sz="1500"/>
                        <a:t>G1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objectif » de 3 minutes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285750" indent="-285750">
                        <a:buFont typeface="Wingdings" pitchFamily="2" charset="2"/>
                        <a:buChar char="ü"/>
                      </a:pPr>
                      <a:r>
                        <a:rPr lang="fr-FR" sz="1500"/>
                        <a:t>Tend vers</a:t>
                      </a:r>
                    </a:p>
                    <a:p>
                      <a:pPr marL="285750" indent="-285750">
                        <a:buFont typeface="Wingdings" pitchFamily="2" charset="2"/>
                        <a:buChar char="§"/>
                      </a:pPr>
                      <a:r>
                        <a:rPr lang="fr-FR" sz="1500"/>
                        <a:t>Questionner</a:t>
                      </a:r>
                    </a:p>
                    <a:p>
                      <a:pPr marL="285750" indent="-285750">
                        <a:buFont typeface="Wingdings" pitchFamily="2" charset="2"/>
                        <a:buChar char="§"/>
                      </a:pPr>
                      <a:r>
                        <a:rPr lang="fr-FR" sz="1500"/>
                        <a:t>Narrer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Diagnostiquer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Théoriser (unique)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168589"/>
                  </a:ext>
                </a:extLst>
              </a:tr>
              <a:tr h="1409633">
                <a:tc>
                  <a:txBody>
                    <a:bodyPr/>
                    <a:lstStyle/>
                    <a:p>
                      <a:r>
                        <a:rPr lang="fr-FR" sz="1500"/>
                        <a:t>G2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objectif » de 3 minutes puis le même extrait en vision « subjective ».</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a:buFont typeface="Wingdings" pitchFamily="2" charset="2"/>
                        <a:buChar char="ü"/>
                      </a:pPr>
                      <a:r>
                        <a:rPr lang="fr-FR" sz="1500"/>
                        <a:t>Tend vers</a:t>
                      </a:r>
                    </a:p>
                    <a:p>
                      <a:pPr marL="342900" indent="-342900">
                        <a:buFont typeface="Wingdings" pitchFamily="2" charset="2"/>
                        <a:buChar char="§"/>
                      </a:pPr>
                      <a:r>
                        <a:rPr lang="fr-FR" sz="1500"/>
                        <a:t>Prendre conscience </a:t>
                      </a:r>
                    </a:p>
                    <a:p>
                      <a:pPr marL="342900" indent="-342900">
                        <a:buFont typeface="Wingdings" pitchFamily="2" charset="2"/>
                        <a:buChar char="§"/>
                      </a:pPr>
                      <a:r>
                        <a:rPr lang="fr-FR" sz="1500"/>
                        <a:t>Pointer le problème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Légitimer (préférence, contexte, pédagogique)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85750" indent="-285750">
                        <a:buFont typeface="Wingdings" pitchFamily="2" charset="2"/>
                        <a:buChar char="ü"/>
                      </a:pPr>
                      <a:r>
                        <a:rPr lang="fr-FR" sz="1500"/>
                        <a:t>Scores identiques pour « proposer une alternative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342972"/>
                  </a:ext>
                </a:extLst>
              </a:tr>
              <a:tr h="1409633">
                <a:tc>
                  <a:txBody>
                    <a:bodyPr/>
                    <a:lstStyle/>
                    <a:p>
                      <a:r>
                        <a:rPr lang="fr-FR" sz="1500"/>
                        <a:t>G3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subjectif » de 3 minutes puis le même extrait en vision « objective ».</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Wingdings" pitchFamily="2" charset="2"/>
                        <a:buChar char="ü"/>
                      </a:pPr>
                      <a:r>
                        <a:rPr lang="fr-FR" sz="1500"/>
                        <a:t>Tend vers</a:t>
                      </a:r>
                    </a:p>
                    <a:p>
                      <a:pPr marL="285750" indent="-285750">
                        <a:buFont typeface="Wingdings" pitchFamily="2" charset="2"/>
                        <a:buChar char="§"/>
                      </a:pPr>
                      <a:r>
                        <a:rPr lang="fr-FR" sz="1500"/>
                        <a:t>questionner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Evaluer sa pratique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Wingdings" pitchFamily="2" charset="2"/>
                        <a:buChar char="ü"/>
                      </a:pPr>
                      <a:endParaRPr lang="fr-FR" sz="15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56868142"/>
                  </a:ext>
                </a:extLst>
              </a:tr>
            </a:tbl>
          </a:graphicData>
        </a:graphic>
      </p:graphicFrame>
      <p:sp>
        <p:nvSpPr>
          <p:cNvPr id="2" name="Rectangle 1">
            <a:extLst>
              <a:ext uri="{FF2B5EF4-FFF2-40B4-BE49-F238E27FC236}">
                <a16:creationId xmlns:a16="http://schemas.microsoft.com/office/drawing/2014/main" id="{B9458E77-CC41-9C9A-73AE-8E0FE461FFB9}"/>
              </a:ext>
            </a:extLst>
          </p:cNvPr>
          <p:cNvSpPr/>
          <p:nvPr/>
        </p:nvSpPr>
        <p:spPr>
          <a:xfrm>
            <a:off x="4524727" y="1634745"/>
            <a:ext cx="4415883" cy="4783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9" name="Graphique 8">
            <a:extLst>
              <a:ext uri="{FF2B5EF4-FFF2-40B4-BE49-F238E27FC236}">
                <a16:creationId xmlns:a16="http://schemas.microsoft.com/office/drawing/2014/main" id="{47ED96F9-27C2-DC2F-BFA4-726374CFE228}"/>
              </a:ext>
            </a:extLst>
          </p:cNvPr>
          <p:cNvGraphicFramePr>
            <a:graphicFrameLocks/>
          </p:cNvGraphicFramePr>
          <p:nvPr/>
        </p:nvGraphicFramePr>
        <p:xfrm>
          <a:off x="4572000" y="1885950"/>
          <a:ext cx="4695520" cy="4281464"/>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AC49E87B-EBFE-62B4-5A14-5650AF5E8F5A}"/>
              </a:ext>
            </a:extLst>
          </p:cNvPr>
          <p:cNvSpPr txBox="1"/>
          <p:nvPr/>
        </p:nvSpPr>
        <p:spPr>
          <a:xfrm>
            <a:off x="5531005" y="2297151"/>
            <a:ext cx="2274849" cy="278781"/>
          </a:xfrm>
          <a:prstGeom prst="rect">
            <a:avLst/>
          </a:prstGeom>
        </p:spPr>
        <p:txBody>
          <a:bodyPr vert="horz" wrap="square" lIns="91440" tIns="45720" rIns="91440" bIns="45720" rtlCol="0">
            <a:normAutofit fontScale="47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330837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A949AFD-D337-2E51-1FAD-B77DA16E8599}"/>
              </a:ext>
            </a:extLst>
          </p:cNvPr>
          <p:cNvSpPr>
            <a:spLocks noGrp="1"/>
          </p:cNvSpPr>
          <p:nvPr>
            <p:ph type="title"/>
          </p:nvPr>
        </p:nvSpPr>
        <p:spPr>
          <a:xfrm>
            <a:off x="2055412" y="274638"/>
            <a:ext cx="6631388" cy="1143000"/>
          </a:xfrm>
        </p:spPr>
        <p:txBody>
          <a:bodyPr/>
          <a:lstStyle/>
          <a:p>
            <a:r>
              <a:rPr lang="fr-FR" sz="2700" dirty="0">
                <a:solidFill>
                  <a:schemeClr val="accent6"/>
                </a:solidFill>
                <a:latin typeface="+mn-lt"/>
              </a:rPr>
              <a:t>1. Processus réflexifs mobilisés chez les futurs enseignants </a:t>
            </a:r>
            <a:r>
              <a:rPr lang="fr-FR" sz="2700" dirty="0">
                <a:solidFill>
                  <a:schemeClr val="accent6"/>
                </a:solidFill>
              </a:rPr>
              <a:t>par niveaux et par groupes</a:t>
            </a:r>
            <a:endParaRPr lang="fr-FR" sz="2700" b="0" dirty="0">
              <a:solidFill>
                <a:schemeClr val="accent6"/>
              </a:solidFill>
            </a:endParaRPr>
          </a:p>
        </p:txBody>
      </p:sp>
      <p:sp>
        <p:nvSpPr>
          <p:cNvPr id="4" name="Espace réservé du numéro de diapositive 3">
            <a:extLst>
              <a:ext uri="{FF2B5EF4-FFF2-40B4-BE49-F238E27FC236}">
                <a16:creationId xmlns:a16="http://schemas.microsoft.com/office/drawing/2014/main" id="{6C0020C5-79D7-91E6-D652-0E36A73A4F6B}"/>
              </a:ext>
            </a:extLst>
          </p:cNvPr>
          <p:cNvSpPr>
            <a:spLocks noGrp="1"/>
          </p:cNvSpPr>
          <p:nvPr>
            <p:ph type="sldNum" sz="quarter" idx="10"/>
          </p:nvPr>
        </p:nvSpPr>
        <p:spPr/>
        <p:txBody>
          <a:bodyPr/>
          <a:lstStyle/>
          <a:p>
            <a:pPr>
              <a:defRPr/>
            </a:pPr>
            <a:fld id="{E84D0D07-BA6C-4CE2-85E1-215477AE30BF}" type="slidenum">
              <a:rPr lang="en-US" noProof="0" smtClean="0"/>
              <a:pPr>
                <a:defRPr/>
              </a:pPr>
              <a:t>37</a:t>
            </a:fld>
            <a:endParaRPr lang="en-US" noProof="0"/>
          </a:p>
        </p:txBody>
      </p:sp>
      <p:sp>
        <p:nvSpPr>
          <p:cNvPr id="5" name="Espace réservé du pied de page 4">
            <a:extLst>
              <a:ext uri="{FF2B5EF4-FFF2-40B4-BE49-F238E27FC236}">
                <a16:creationId xmlns:a16="http://schemas.microsoft.com/office/drawing/2014/main" id="{1CD4927D-3EDD-EF00-026E-AA756FFDAD45}"/>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514CDD0A-7234-7DE4-17AA-2B9C6BBDEEAE}"/>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093078AE-89AB-1B4A-45F5-8BC42390D0F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graphicFrame>
        <p:nvGraphicFramePr>
          <p:cNvPr id="12" name="Tableau 12">
            <a:extLst>
              <a:ext uri="{FF2B5EF4-FFF2-40B4-BE49-F238E27FC236}">
                <a16:creationId xmlns:a16="http://schemas.microsoft.com/office/drawing/2014/main" id="{903F8BBB-6D7C-890C-C9EC-AC116C2F74C9}"/>
              </a:ext>
            </a:extLst>
          </p:cNvPr>
          <p:cNvGraphicFramePr>
            <a:graphicFrameLocks noGrp="1"/>
          </p:cNvGraphicFramePr>
          <p:nvPr>
            <p:ph sz="quarter" idx="12"/>
            <p:extLst>
              <p:ext uri="{D42A27DB-BD31-4B8C-83A1-F6EECF244321}">
                <p14:modId xmlns:p14="http://schemas.microsoft.com/office/powerpoint/2010/main" val="267515657"/>
              </p:ext>
            </p:extLst>
          </p:nvPr>
        </p:nvGraphicFramePr>
        <p:xfrm>
          <a:off x="533446" y="1885950"/>
          <a:ext cx="7749324" cy="4228057"/>
        </p:xfrm>
        <a:graphic>
          <a:graphicData uri="http://schemas.openxmlformats.org/drawingml/2006/table">
            <a:tbl>
              <a:tblPr firstRow="1" bandRow="1">
                <a:tableStyleId>{85BE263C-DBD7-4A20-BB59-AAB30ACAA65A}</a:tableStyleId>
              </a:tblPr>
              <a:tblGrid>
                <a:gridCol w="1730066">
                  <a:extLst>
                    <a:ext uri="{9D8B030D-6E8A-4147-A177-3AD203B41FA5}">
                      <a16:colId xmlns:a16="http://schemas.microsoft.com/office/drawing/2014/main" val="4100933615"/>
                    </a:ext>
                  </a:extLst>
                </a:gridCol>
                <a:gridCol w="1483298">
                  <a:extLst>
                    <a:ext uri="{9D8B030D-6E8A-4147-A177-3AD203B41FA5}">
                      <a16:colId xmlns:a16="http://schemas.microsoft.com/office/drawing/2014/main" val="4240638874"/>
                    </a:ext>
                  </a:extLst>
                </a:gridCol>
                <a:gridCol w="1594624">
                  <a:extLst>
                    <a:ext uri="{9D8B030D-6E8A-4147-A177-3AD203B41FA5}">
                      <a16:colId xmlns:a16="http://schemas.microsoft.com/office/drawing/2014/main" val="263984797"/>
                    </a:ext>
                  </a:extLst>
                </a:gridCol>
                <a:gridCol w="2941336">
                  <a:extLst>
                    <a:ext uri="{9D8B030D-6E8A-4147-A177-3AD203B41FA5}">
                      <a16:colId xmlns:a16="http://schemas.microsoft.com/office/drawing/2014/main" val="2517559022"/>
                    </a:ext>
                  </a:extLst>
                </a:gridCol>
              </a:tblGrid>
              <a:tr h="486704">
                <a:tc>
                  <a:txBody>
                    <a:bodyPr/>
                    <a:lstStyle/>
                    <a:p>
                      <a:pPr algn="ct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extLst>
                  <a:ext uri="{0D108BD9-81ED-4DB2-BD59-A6C34878D82A}">
                    <a16:rowId xmlns:a16="http://schemas.microsoft.com/office/drawing/2014/main" val="3790739007"/>
                  </a:ext>
                </a:extLst>
              </a:tr>
              <a:tr h="836970">
                <a:tc>
                  <a:txBody>
                    <a:bodyPr/>
                    <a:lstStyle/>
                    <a:p>
                      <a:r>
                        <a:rPr lang="fr-FR" sz="1500"/>
                        <a:t>G1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objectif » de 3 minutes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285750" indent="-285750">
                        <a:buFont typeface="Wingdings" pitchFamily="2" charset="2"/>
                        <a:buChar char="ü"/>
                      </a:pPr>
                      <a:r>
                        <a:rPr lang="fr-FR" sz="1500"/>
                        <a:t>Tend vers</a:t>
                      </a:r>
                    </a:p>
                    <a:p>
                      <a:pPr marL="285750" indent="-285750">
                        <a:buFont typeface="Wingdings" pitchFamily="2" charset="2"/>
                        <a:buChar char="§"/>
                      </a:pPr>
                      <a:r>
                        <a:rPr lang="fr-FR" sz="1500"/>
                        <a:t>Questionner</a:t>
                      </a:r>
                    </a:p>
                    <a:p>
                      <a:pPr marL="285750" indent="-285750">
                        <a:buFont typeface="Wingdings" pitchFamily="2" charset="2"/>
                        <a:buChar char="§"/>
                      </a:pPr>
                      <a:r>
                        <a:rPr lang="fr-FR" sz="1500"/>
                        <a:t>Narrer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Tend vers</a:t>
                      </a:r>
                    </a:p>
                    <a:p>
                      <a:pPr marL="285750" indent="-285750">
                        <a:buFont typeface="Wingdings" pitchFamily="2" charset="2"/>
                        <a:buChar char="§"/>
                      </a:pPr>
                      <a:r>
                        <a:rPr lang="fr-FR" sz="1500"/>
                        <a:t>Diagnostiquer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Théoriser (unique)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168589"/>
                  </a:ext>
                </a:extLst>
              </a:tr>
              <a:tr h="1409633">
                <a:tc>
                  <a:txBody>
                    <a:bodyPr/>
                    <a:lstStyle/>
                    <a:p>
                      <a:r>
                        <a:rPr lang="fr-FR" sz="1500"/>
                        <a:t>G2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objectif » de 3 minutes puis le même extrait en vision « subjective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a:buFont typeface="Wingdings" pitchFamily="2" charset="2"/>
                        <a:buChar char="ü"/>
                      </a:pPr>
                      <a:r>
                        <a:rPr lang="fr-FR" sz="1500"/>
                        <a:t>Tend vers</a:t>
                      </a:r>
                    </a:p>
                    <a:p>
                      <a:pPr marL="342900" indent="-342900">
                        <a:buFont typeface="Wingdings" pitchFamily="2" charset="2"/>
                        <a:buChar char="§"/>
                      </a:pPr>
                      <a:r>
                        <a:rPr lang="fr-FR" sz="1500"/>
                        <a:t>Prendre conscience </a:t>
                      </a:r>
                    </a:p>
                    <a:p>
                      <a:pPr marL="342900" indent="-342900">
                        <a:buFont typeface="Wingdings" pitchFamily="2" charset="2"/>
                        <a:buChar char="§"/>
                      </a:pPr>
                      <a:r>
                        <a:rPr lang="fr-FR" sz="1500"/>
                        <a:t>Pointer le problème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500"/>
                        <a:t>Tend vers</a:t>
                      </a:r>
                    </a:p>
                    <a:p>
                      <a:pPr marL="285750" indent="-285750">
                        <a:buFont typeface="Wingdings" pitchFamily="2" charset="2"/>
                        <a:buChar char="§"/>
                      </a:pPr>
                      <a:r>
                        <a:rPr lang="fr-FR" sz="1500"/>
                        <a:t>Légitimer (préférence, contexte, pédagogique/éthique)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85750" indent="-285750">
                        <a:buFont typeface="Wingdings" pitchFamily="2" charset="2"/>
                        <a:buChar char="ü"/>
                      </a:pPr>
                      <a:r>
                        <a:rPr lang="fr-FR" sz="1500"/>
                        <a:t>Scores identiques pour « proposer une alternative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342972"/>
                  </a:ext>
                </a:extLst>
              </a:tr>
              <a:tr h="1409633">
                <a:tc>
                  <a:txBody>
                    <a:bodyPr/>
                    <a:lstStyle/>
                    <a:p>
                      <a:r>
                        <a:rPr lang="fr-FR" sz="1500"/>
                        <a:t>G3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subjectif » de 3 minutes puis le même extrait en vision « objective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Wingdings" pitchFamily="2" charset="2"/>
                        <a:buChar char="ü"/>
                      </a:pPr>
                      <a:r>
                        <a:rPr lang="fr-FR" sz="1500"/>
                        <a:t>Tend vers</a:t>
                      </a:r>
                    </a:p>
                    <a:p>
                      <a:pPr marL="285750" indent="-285750">
                        <a:buFont typeface="Wingdings" pitchFamily="2" charset="2"/>
                        <a:buChar char="§"/>
                      </a:pPr>
                      <a:r>
                        <a:rPr lang="fr-FR" sz="1500"/>
                        <a:t>questionner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500"/>
                        <a:t>Tend vers</a:t>
                      </a:r>
                    </a:p>
                    <a:p>
                      <a:pPr marL="285750" indent="-285750">
                        <a:buFont typeface="Wingdings" pitchFamily="2" charset="2"/>
                        <a:buChar char="§"/>
                      </a:pPr>
                      <a:r>
                        <a:rPr lang="fr-FR" sz="1500"/>
                        <a:t>Evaluer sa pratique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Wingdings" pitchFamily="2" charset="2"/>
                        <a:buChar char="ü"/>
                      </a:pPr>
                      <a:endParaRPr lang="fr-FR" sz="15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56868142"/>
                  </a:ext>
                </a:extLst>
              </a:tr>
            </a:tbl>
          </a:graphicData>
        </a:graphic>
      </p:graphicFrame>
      <p:sp>
        <p:nvSpPr>
          <p:cNvPr id="13" name="Rectangle 12">
            <a:extLst>
              <a:ext uri="{FF2B5EF4-FFF2-40B4-BE49-F238E27FC236}">
                <a16:creationId xmlns:a16="http://schemas.microsoft.com/office/drawing/2014/main" id="{D006F9AE-E677-13E7-3F4E-D9EA315B7DC6}"/>
              </a:ext>
            </a:extLst>
          </p:cNvPr>
          <p:cNvSpPr/>
          <p:nvPr/>
        </p:nvSpPr>
        <p:spPr>
          <a:xfrm>
            <a:off x="5371106" y="1819437"/>
            <a:ext cx="3683684" cy="441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Graphique 18">
            <a:extLst>
              <a:ext uri="{FF2B5EF4-FFF2-40B4-BE49-F238E27FC236}">
                <a16:creationId xmlns:a16="http://schemas.microsoft.com/office/drawing/2014/main" id="{63C1C9E8-BCDF-3C9D-1C7B-79241DE4504E}"/>
              </a:ext>
            </a:extLst>
          </p:cNvPr>
          <p:cNvGraphicFramePr>
            <a:graphicFrameLocks/>
          </p:cNvGraphicFramePr>
          <p:nvPr>
            <p:extLst>
              <p:ext uri="{D42A27DB-BD31-4B8C-83A1-F6EECF244321}">
                <p14:modId xmlns:p14="http://schemas.microsoft.com/office/powerpoint/2010/main" val="3063026797"/>
              </p:ext>
            </p:extLst>
          </p:nvPr>
        </p:nvGraphicFramePr>
        <p:xfrm>
          <a:off x="5371106" y="1831999"/>
          <a:ext cx="3683684" cy="4347976"/>
        </p:xfrm>
        <a:graphic>
          <a:graphicData uri="http://schemas.openxmlformats.org/drawingml/2006/chart">
            <c:chart xmlns:c="http://schemas.openxmlformats.org/drawingml/2006/chart" xmlns:r="http://schemas.openxmlformats.org/officeDocument/2006/relationships" r:id="rId3"/>
          </a:graphicData>
        </a:graphic>
      </p:graphicFrame>
      <p:pic>
        <p:nvPicPr>
          <p:cNvPr id="20" name="Image 19">
            <a:extLst>
              <a:ext uri="{FF2B5EF4-FFF2-40B4-BE49-F238E27FC236}">
                <a16:creationId xmlns:a16="http://schemas.microsoft.com/office/drawing/2014/main" id="{8E70A2CA-7851-0558-9297-7AAA064AB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454" y="2144132"/>
            <a:ext cx="2578100" cy="406400"/>
          </a:xfrm>
          <a:prstGeom prst="rect">
            <a:avLst/>
          </a:prstGeom>
        </p:spPr>
      </p:pic>
      <p:pic>
        <p:nvPicPr>
          <p:cNvPr id="22" name="Graphique 21" descr="Début avec un remplissage uni">
            <a:extLst>
              <a:ext uri="{FF2B5EF4-FFF2-40B4-BE49-F238E27FC236}">
                <a16:creationId xmlns:a16="http://schemas.microsoft.com/office/drawing/2014/main" id="{3B4F8086-1E3E-D04D-97B1-16A87EEA0D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4467" y="5373477"/>
            <a:ext cx="914400" cy="914400"/>
          </a:xfrm>
          <a:prstGeom prst="rect">
            <a:avLst/>
          </a:prstGeom>
        </p:spPr>
      </p:pic>
      <p:sp>
        <p:nvSpPr>
          <p:cNvPr id="23" name="Rectangle 22">
            <a:extLst>
              <a:ext uri="{FF2B5EF4-FFF2-40B4-BE49-F238E27FC236}">
                <a16:creationId xmlns:a16="http://schemas.microsoft.com/office/drawing/2014/main" id="{605C0060-C789-DDF9-937B-D28A99302883}"/>
              </a:ext>
            </a:extLst>
          </p:cNvPr>
          <p:cNvSpPr/>
          <p:nvPr/>
        </p:nvSpPr>
        <p:spPr>
          <a:xfrm>
            <a:off x="6394694" y="5434473"/>
            <a:ext cx="1853619" cy="799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a:solidFill>
                  <a:schemeClr val="tx1"/>
                </a:solidFill>
              </a:rPr>
              <a:t>Ligne de base 2012 de </a:t>
            </a:r>
            <a:r>
              <a:rPr lang="fr-FR" sz="1200" err="1">
                <a:solidFill>
                  <a:schemeClr val="tx1"/>
                </a:solidFill>
              </a:rPr>
              <a:t>Derobertmasure</a:t>
            </a:r>
            <a:r>
              <a:rPr lang="fr-FR" sz="1200">
                <a:solidFill>
                  <a:schemeClr val="tx1"/>
                </a:solidFill>
              </a:rPr>
              <a:t> (2012)</a:t>
            </a:r>
          </a:p>
        </p:txBody>
      </p:sp>
    </p:spTree>
    <p:extLst>
      <p:ext uri="{BB962C8B-B14F-4D97-AF65-F5344CB8AC3E}">
        <p14:creationId xmlns:p14="http://schemas.microsoft.com/office/powerpoint/2010/main" val="288227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A949AFD-D337-2E51-1FAD-B77DA16E8599}"/>
              </a:ext>
            </a:extLst>
          </p:cNvPr>
          <p:cNvSpPr>
            <a:spLocks noGrp="1"/>
          </p:cNvSpPr>
          <p:nvPr>
            <p:ph type="title"/>
          </p:nvPr>
        </p:nvSpPr>
        <p:spPr>
          <a:xfrm>
            <a:off x="2055412" y="274638"/>
            <a:ext cx="6631388" cy="1143000"/>
          </a:xfrm>
        </p:spPr>
        <p:txBody>
          <a:bodyPr/>
          <a:lstStyle/>
          <a:p>
            <a:r>
              <a:rPr lang="fr-FR" sz="2700" dirty="0">
                <a:solidFill>
                  <a:schemeClr val="accent6"/>
                </a:solidFill>
                <a:latin typeface="+mn-lt"/>
              </a:rPr>
              <a:t>1. Processus réflexifs mobilisés chez les futurs enseignants </a:t>
            </a:r>
            <a:r>
              <a:rPr lang="fr-FR" sz="2700" dirty="0">
                <a:solidFill>
                  <a:schemeClr val="accent6"/>
                </a:solidFill>
              </a:rPr>
              <a:t>par niveaux et par groupes</a:t>
            </a:r>
            <a:endParaRPr lang="fr-FR" sz="2700" b="0" dirty="0">
              <a:solidFill>
                <a:schemeClr val="accent2"/>
              </a:solidFill>
            </a:endParaRPr>
          </a:p>
        </p:txBody>
      </p:sp>
      <p:sp>
        <p:nvSpPr>
          <p:cNvPr id="4" name="Espace réservé du numéro de diapositive 3">
            <a:extLst>
              <a:ext uri="{FF2B5EF4-FFF2-40B4-BE49-F238E27FC236}">
                <a16:creationId xmlns:a16="http://schemas.microsoft.com/office/drawing/2014/main" id="{6C0020C5-79D7-91E6-D652-0E36A73A4F6B}"/>
              </a:ext>
            </a:extLst>
          </p:cNvPr>
          <p:cNvSpPr>
            <a:spLocks noGrp="1"/>
          </p:cNvSpPr>
          <p:nvPr>
            <p:ph type="sldNum" sz="quarter" idx="10"/>
          </p:nvPr>
        </p:nvSpPr>
        <p:spPr/>
        <p:txBody>
          <a:bodyPr/>
          <a:lstStyle/>
          <a:p>
            <a:pPr>
              <a:defRPr/>
            </a:pPr>
            <a:fld id="{E84D0D07-BA6C-4CE2-85E1-215477AE30BF}" type="slidenum">
              <a:rPr lang="en-US" noProof="0" smtClean="0"/>
              <a:pPr>
                <a:defRPr/>
              </a:pPr>
              <a:t>38</a:t>
            </a:fld>
            <a:endParaRPr lang="en-US" noProof="0"/>
          </a:p>
        </p:txBody>
      </p:sp>
      <p:sp>
        <p:nvSpPr>
          <p:cNvPr id="5" name="Espace réservé du pied de page 4">
            <a:extLst>
              <a:ext uri="{FF2B5EF4-FFF2-40B4-BE49-F238E27FC236}">
                <a16:creationId xmlns:a16="http://schemas.microsoft.com/office/drawing/2014/main" id="{1CD4927D-3EDD-EF00-026E-AA756FFDAD45}"/>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514CDD0A-7234-7DE4-17AA-2B9C6BBDEEAE}"/>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093078AE-89AB-1B4A-45F5-8BC42390D0F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graphicFrame>
        <p:nvGraphicFramePr>
          <p:cNvPr id="12" name="Tableau 12">
            <a:extLst>
              <a:ext uri="{FF2B5EF4-FFF2-40B4-BE49-F238E27FC236}">
                <a16:creationId xmlns:a16="http://schemas.microsoft.com/office/drawing/2014/main" id="{903F8BBB-6D7C-890C-C9EC-AC116C2F74C9}"/>
              </a:ext>
            </a:extLst>
          </p:cNvPr>
          <p:cNvGraphicFramePr>
            <a:graphicFrameLocks noGrp="1"/>
          </p:cNvGraphicFramePr>
          <p:nvPr>
            <p:ph sz="quarter" idx="12"/>
            <p:extLst>
              <p:ext uri="{D42A27DB-BD31-4B8C-83A1-F6EECF244321}">
                <p14:modId xmlns:p14="http://schemas.microsoft.com/office/powerpoint/2010/main" val="1722983465"/>
              </p:ext>
            </p:extLst>
          </p:nvPr>
        </p:nvGraphicFramePr>
        <p:xfrm>
          <a:off x="533446" y="1885950"/>
          <a:ext cx="7907840" cy="4281464"/>
        </p:xfrm>
        <a:graphic>
          <a:graphicData uri="http://schemas.openxmlformats.org/drawingml/2006/table">
            <a:tbl>
              <a:tblPr firstRow="1" bandRow="1">
                <a:tableStyleId>{85BE263C-DBD7-4A20-BB59-AAB30ACAA65A}</a:tableStyleId>
              </a:tblPr>
              <a:tblGrid>
                <a:gridCol w="1730066">
                  <a:extLst>
                    <a:ext uri="{9D8B030D-6E8A-4147-A177-3AD203B41FA5}">
                      <a16:colId xmlns:a16="http://schemas.microsoft.com/office/drawing/2014/main" val="4100933615"/>
                    </a:ext>
                  </a:extLst>
                </a:gridCol>
                <a:gridCol w="1516751">
                  <a:extLst>
                    <a:ext uri="{9D8B030D-6E8A-4147-A177-3AD203B41FA5}">
                      <a16:colId xmlns:a16="http://schemas.microsoft.com/office/drawing/2014/main" val="4240638874"/>
                    </a:ext>
                  </a:extLst>
                </a:gridCol>
                <a:gridCol w="2286000">
                  <a:extLst>
                    <a:ext uri="{9D8B030D-6E8A-4147-A177-3AD203B41FA5}">
                      <a16:colId xmlns:a16="http://schemas.microsoft.com/office/drawing/2014/main" val="263984797"/>
                    </a:ext>
                  </a:extLst>
                </a:gridCol>
                <a:gridCol w="2375023">
                  <a:extLst>
                    <a:ext uri="{9D8B030D-6E8A-4147-A177-3AD203B41FA5}">
                      <a16:colId xmlns:a16="http://schemas.microsoft.com/office/drawing/2014/main" val="2517559022"/>
                    </a:ext>
                  </a:extLst>
                </a:gridCol>
              </a:tblGrid>
              <a:tr h="486704">
                <a:tc>
                  <a:txBody>
                    <a:bodyPr/>
                    <a:lstStyle/>
                    <a:p>
                      <a:pPr algn="ct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extLst>
                  <a:ext uri="{0D108BD9-81ED-4DB2-BD59-A6C34878D82A}">
                    <a16:rowId xmlns:a16="http://schemas.microsoft.com/office/drawing/2014/main" val="3790739007"/>
                  </a:ext>
                </a:extLst>
              </a:tr>
              <a:tr h="836970">
                <a:tc>
                  <a:txBody>
                    <a:bodyPr/>
                    <a:lstStyle/>
                    <a:p>
                      <a:r>
                        <a:rPr lang="fr-FR" sz="1500"/>
                        <a:t>G1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objectif » de 3 minutes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285750" indent="-285750">
                        <a:buFont typeface="Wingdings" pitchFamily="2" charset="2"/>
                        <a:buChar char="ü"/>
                      </a:pPr>
                      <a:r>
                        <a:rPr lang="fr-FR" sz="1500"/>
                        <a:t>Questionner</a:t>
                      </a:r>
                    </a:p>
                    <a:p>
                      <a:pPr marL="285750" indent="-285750">
                        <a:buFont typeface="Wingdings" pitchFamily="2" charset="2"/>
                        <a:buChar char="ü"/>
                      </a:pPr>
                      <a:r>
                        <a:rPr lang="fr-FR" sz="1500"/>
                        <a:t>Narrer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Diagnostiquer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Tend, de manière unique,  vers</a:t>
                      </a:r>
                    </a:p>
                    <a:p>
                      <a:pPr marL="285750" indent="-285750">
                        <a:buFont typeface="Wingdings" pitchFamily="2" charset="2"/>
                        <a:buChar char="§"/>
                      </a:pPr>
                      <a:r>
                        <a:rPr lang="fr-FR" sz="1500"/>
                        <a:t>Théoriser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168589"/>
                  </a:ext>
                </a:extLst>
              </a:tr>
              <a:tr h="1409633">
                <a:tc>
                  <a:txBody>
                    <a:bodyPr/>
                    <a:lstStyle/>
                    <a:p>
                      <a:r>
                        <a:rPr lang="fr-FR" sz="1500"/>
                        <a:t>G2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objectif » de 3 minutes puis le même extrait en vision « subjective ».</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a:buFont typeface="Wingdings" pitchFamily="2" charset="2"/>
                        <a:buChar char="ü"/>
                      </a:pPr>
                      <a:r>
                        <a:rPr lang="fr-FR" sz="1500"/>
                        <a:t>Prendre conscience </a:t>
                      </a:r>
                    </a:p>
                    <a:p>
                      <a:pPr marL="285750" indent="-285750">
                        <a:buFont typeface="Wingdings" pitchFamily="2" charset="2"/>
                        <a:buChar char="ü"/>
                      </a:pPr>
                      <a:r>
                        <a:rPr lang="fr-FR" sz="1500"/>
                        <a:t>Pointer le problème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Légitimer (préférence, contexte, pédagogique)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85750" indent="-285750">
                        <a:buFont typeface="Wingdings" pitchFamily="2" charset="2"/>
                        <a:buChar char="ü"/>
                      </a:pPr>
                      <a:r>
                        <a:rPr lang="fr-FR" sz="1500"/>
                        <a:t>Scores identiques pour « proposer une alternative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342972"/>
                  </a:ext>
                </a:extLst>
              </a:tr>
              <a:tr h="1409633">
                <a:tc>
                  <a:txBody>
                    <a:bodyPr/>
                    <a:lstStyle/>
                    <a:p>
                      <a:r>
                        <a:rPr lang="fr-FR" sz="1500"/>
                        <a:t>G3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subjectif » de 3 minutes puis le même extrait en vision « objective ».</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Wingdings" pitchFamily="2" charset="2"/>
                        <a:buChar char="ü"/>
                      </a:pPr>
                      <a:r>
                        <a:rPr lang="fr-FR" sz="1500"/>
                        <a:t>Questionner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Evaluer sa pratique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Wingdings" pitchFamily="2" charset="2"/>
                        <a:buChar char="ü"/>
                      </a:pPr>
                      <a:endParaRPr lang="fr-FR" sz="15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56868142"/>
                  </a:ext>
                </a:extLst>
              </a:tr>
            </a:tbl>
          </a:graphicData>
        </a:graphic>
      </p:graphicFrame>
      <p:sp>
        <p:nvSpPr>
          <p:cNvPr id="2" name="Rectangle 1">
            <a:extLst>
              <a:ext uri="{FF2B5EF4-FFF2-40B4-BE49-F238E27FC236}">
                <a16:creationId xmlns:a16="http://schemas.microsoft.com/office/drawing/2014/main" id="{F7FA4C4F-A6D5-6497-92C3-0E37ECFC31DA}"/>
              </a:ext>
            </a:extLst>
          </p:cNvPr>
          <p:cNvSpPr/>
          <p:nvPr/>
        </p:nvSpPr>
        <p:spPr>
          <a:xfrm>
            <a:off x="2319454" y="1616927"/>
            <a:ext cx="3713356" cy="4550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Graphique 10">
            <a:extLst>
              <a:ext uri="{FF2B5EF4-FFF2-40B4-BE49-F238E27FC236}">
                <a16:creationId xmlns:a16="http://schemas.microsoft.com/office/drawing/2014/main" id="{236B618D-2767-D669-0900-CC09B9E20CE9}"/>
              </a:ext>
            </a:extLst>
          </p:cNvPr>
          <p:cNvGraphicFramePr>
            <a:graphicFrameLocks/>
          </p:cNvGraphicFramePr>
          <p:nvPr>
            <p:extLst>
              <p:ext uri="{D42A27DB-BD31-4B8C-83A1-F6EECF244321}">
                <p14:modId xmlns:p14="http://schemas.microsoft.com/office/powerpoint/2010/main" val="2238459030"/>
              </p:ext>
            </p:extLst>
          </p:nvPr>
        </p:nvGraphicFramePr>
        <p:xfrm>
          <a:off x="2891754" y="2113996"/>
          <a:ext cx="2795369" cy="3825371"/>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E9173E91-DAB7-DCF8-8211-46A3E3574228}"/>
              </a:ext>
            </a:extLst>
          </p:cNvPr>
          <p:cNvSpPr/>
          <p:nvPr/>
        </p:nvSpPr>
        <p:spPr>
          <a:xfrm>
            <a:off x="4966447" y="3056965"/>
            <a:ext cx="197224" cy="24473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3725682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A949AFD-D337-2E51-1FAD-B77DA16E8599}"/>
              </a:ext>
            </a:extLst>
          </p:cNvPr>
          <p:cNvSpPr>
            <a:spLocks noGrp="1"/>
          </p:cNvSpPr>
          <p:nvPr>
            <p:ph type="title"/>
          </p:nvPr>
        </p:nvSpPr>
        <p:spPr>
          <a:xfrm>
            <a:off x="2055412" y="274638"/>
            <a:ext cx="6631388" cy="1143000"/>
          </a:xfrm>
        </p:spPr>
        <p:txBody>
          <a:bodyPr/>
          <a:lstStyle/>
          <a:p>
            <a:r>
              <a:rPr lang="fr-FR" sz="2700" dirty="0">
                <a:solidFill>
                  <a:schemeClr val="accent6"/>
                </a:solidFill>
              </a:rPr>
              <a:t>Intérêt ?</a:t>
            </a:r>
          </a:p>
        </p:txBody>
      </p:sp>
      <p:sp>
        <p:nvSpPr>
          <p:cNvPr id="4" name="Espace réservé du numéro de diapositive 3">
            <a:extLst>
              <a:ext uri="{FF2B5EF4-FFF2-40B4-BE49-F238E27FC236}">
                <a16:creationId xmlns:a16="http://schemas.microsoft.com/office/drawing/2014/main" id="{6C0020C5-79D7-91E6-D652-0E36A73A4F6B}"/>
              </a:ext>
            </a:extLst>
          </p:cNvPr>
          <p:cNvSpPr>
            <a:spLocks noGrp="1"/>
          </p:cNvSpPr>
          <p:nvPr>
            <p:ph type="sldNum" sz="quarter" idx="10"/>
          </p:nvPr>
        </p:nvSpPr>
        <p:spPr/>
        <p:txBody>
          <a:bodyPr/>
          <a:lstStyle/>
          <a:p>
            <a:pPr>
              <a:defRPr/>
            </a:pPr>
            <a:fld id="{E84D0D07-BA6C-4CE2-85E1-215477AE30BF}" type="slidenum">
              <a:rPr lang="en-US" noProof="0" smtClean="0"/>
              <a:pPr>
                <a:defRPr/>
              </a:pPr>
              <a:t>39</a:t>
            </a:fld>
            <a:endParaRPr lang="en-US" noProof="0"/>
          </a:p>
        </p:txBody>
      </p:sp>
      <p:sp>
        <p:nvSpPr>
          <p:cNvPr id="5" name="Espace réservé du pied de page 4">
            <a:extLst>
              <a:ext uri="{FF2B5EF4-FFF2-40B4-BE49-F238E27FC236}">
                <a16:creationId xmlns:a16="http://schemas.microsoft.com/office/drawing/2014/main" id="{1CD4927D-3EDD-EF00-026E-AA756FFDAD45}"/>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514CDD0A-7234-7DE4-17AA-2B9C6BBDEEAE}"/>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093078AE-89AB-1B4A-45F5-8BC42390D0F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graphicFrame>
        <p:nvGraphicFramePr>
          <p:cNvPr id="12" name="Tableau 12">
            <a:extLst>
              <a:ext uri="{FF2B5EF4-FFF2-40B4-BE49-F238E27FC236}">
                <a16:creationId xmlns:a16="http://schemas.microsoft.com/office/drawing/2014/main" id="{903F8BBB-6D7C-890C-C9EC-AC116C2F74C9}"/>
              </a:ext>
            </a:extLst>
          </p:cNvPr>
          <p:cNvGraphicFramePr>
            <a:graphicFrameLocks noGrp="1"/>
          </p:cNvGraphicFramePr>
          <p:nvPr>
            <p:ph sz="quarter" idx="12"/>
            <p:extLst>
              <p:ext uri="{D42A27DB-BD31-4B8C-83A1-F6EECF244321}">
                <p14:modId xmlns:p14="http://schemas.microsoft.com/office/powerpoint/2010/main" val="1878197624"/>
              </p:ext>
            </p:extLst>
          </p:nvPr>
        </p:nvGraphicFramePr>
        <p:xfrm>
          <a:off x="533446" y="1716967"/>
          <a:ext cx="8153354" cy="4631938"/>
        </p:xfrm>
        <a:graphic>
          <a:graphicData uri="http://schemas.openxmlformats.org/drawingml/2006/table">
            <a:tbl>
              <a:tblPr firstRow="1" bandRow="1">
                <a:tableStyleId>{85BE263C-DBD7-4A20-BB59-AAB30ACAA65A}</a:tableStyleId>
              </a:tblPr>
              <a:tblGrid>
                <a:gridCol w="2457058">
                  <a:extLst>
                    <a:ext uri="{9D8B030D-6E8A-4147-A177-3AD203B41FA5}">
                      <a16:colId xmlns:a16="http://schemas.microsoft.com/office/drawing/2014/main" val="4100933615"/>
                    </a:ext>
                  </a:extLst>
                </a:gridCol>
                <a:gridCol w="5696296">
                  <a:extLst>
                    <a:ext uri="{9D8B030D-6E8A-4147-A177-3AD203B41FA5}">
                      <a16:colId xmlns:a16="http://schemas.microsoft.com/office/drawing/2014/main" val="4240638874"/>
                    </a:ext>
                  </a:extLst>
                </a:gridCol>
              </a:tblGrid>
              <a:tr h="486704">
                <a:tc>
                  <a:txBody>
                    <a:bodyPr/>
                    <a:lstStyle/>
                    <a:p>
                      <a:pPr algn="ctr"/>
                      <a:r>
                        <a:rPr lang="fr-FR" sz="1500"/>
                        <a:t>Groupes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Premières conclusions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extLst>
                  <a:ext uri="{0D108BD9-81ED-4DB2-BD59-A6C34878D82A}">
                    <a16:rowId xmlns:a16="http://schemas.microsoft.com/office/drawing/2014/main" val="3790739007"/>
                  </a:ext>
                </a:extLst>
              </a:tr>
              <a:tr h="599259">
                <a:tc>
                  <a:txBody>
                    <a:bodyPr/>
                    <a:lstStyle/>
                    <a:p>
                      <a:r>
                        <a:rPr lang="fr-FR" sz="1500"/>
                        <a:t>G1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objectif » de 3 minutes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
                      </a:pPr>
                      <a:r>
                        <a:rPr lang="fr-FR" sz="1500"/>
                        <a:t>Possible intérêt lorsque l’on cherche à développer les 3 niveaux de réflexivité et plus particulièrement le niveau 3 (théoriser) sur les pratiques des futurs enseignants.</a:t>
                      </a:r>
                    </a:p>
                    <a:p>
                      <a:pPr marL="285750" indent="-285750">
                        <a:buFont typeface="Wingdings" pitchFamily="2" charset="2"/>
                        <a:buChar char="§"/>
                      </a:pPr>
                      <a:endParaRPr lang="fr-FR" sz="1500"/>
                    </a:p>
                    <a:p>
                      <a:pPr marL="285750" indent="-285750">
                        <a:buFont typeface="Wingdings" pitchFamily="2" charset="2"/>
                        <a:buChar char="§"/>
                      </a:pPr>
                      <a:endParaRPr lang="fr-FR" sz="1500"/>
                    </a:p>
                    <a:p>
                      <a:pPr marL="285750" indent="-285750">
                        <a:buFont typeface="Wingdings" pitchFamily="2" charset="2"/>
                        <a:buChar char="§"/>
                      </a:pP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168589"/>
                  </a:ext>
                </a:extLst>
              </a:tr>
              <a:tr h="1081994">
                <a:tc>
                  <a:txBody>
                    <a:bodyPr/>
                    <a:lstStyle/>
                    <a:p>
                      <a:r>
                        <a:rPr lang="fr-FR" sz="1500"/>
                        <a:t>G2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objectif » de 3 minutes puis le même extrait en vision « subjective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
                      </a:pPr>
                      <a:r>
                        <a:rPr lang="fr-FR" sz="1500"/>
                        <a:t>Possible intérêt lorsque l’on cherche à développer les processus réflexifs de légitimation du niveau 2 des pratiques des futurs enseignants.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342972"/>
                  </a:ext>
                </a:extLst>
              </a:tr>
              <a:tr h="1409633">
                <a:tc>
                  <a:txBody>
                    <a:bodyPr/>
                    <a:lstStyle/>
                    <a:p>
                      <a:r>
                        <a:rPr lang="fr-FR" sz="1500"/>
                        <a:t>G3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Dyades visionnent  un extrait « subjectif » de 3 minutes puis le même extrait en vision « objective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base" latinLnBrk="0" hangingPunct="1">
                        <a:lnSpc>
                          <a:spcPct val="100000"/>
                        </a:lnSpc>
                        <a:spcBef>
                          <a:spcPct val="30000"/>
                        </a:spcBef>
                        <a:spcAft>
                          <a:spcPct val="0"/>
                        </a:spcAft>
                        <a:buClrTx/>
                        <a:buSzTx/>
                        <a:buFont typeface="Wingdings" pitchFamily="2" charset="2"/>
                        <a:buChar char="§"/>
                        <a:tabLst/>
                        <a:defRPr/>
                      </a:pPr>
                      <a:r>
                        <a:rPr kumimoji="0" lang="fr-FR" sz="1500" b="0" i="0" u="none" strike="noStrike" kern="1200" cap="none" spc="0" normalizeH="0" baseline="0" noProof="0">
                          <a:ln>
                            <a:noFill/>
                          </a:ln>
                          <a:solidFill>
                            <a:prstClr val="black"/>
                          </a:solidFill>
                          <a:effectLst/>
                          <a:uLnTx/>
                          <a:uFillTx/>
                          <a:latin typeface="Calibri"/>
                          <a:ea typeface="+mn-ea"/>
                          <a:cs typeface="+mn-cs"/>
                        </a:rPr>
                        <a:t>Possible </a:t>
                      </a:r>
                      <a:r>
                        <a:rPr kumimoji="0" lang="fr-FR" sz="1500" b="0" i="0" u="none" strike="noStrike" kern="1200" cap="none" spc="0" normalizeH="0" baseline="0" noProof="0">
                          <a:ln>
                            <a:noFill/>
                          </a:ln>
                          <a:solidFill>
                            <a:prstClr val="black"/>
                          </a:solidFill>
                          <a:effectLst/>
                          <a:uLnTx/>
                          <a:uFillTx/>
                          <a:latin typeface="+mn-lt"/>
                          <a:ea typeface="+mn-ea"/>
                          <a:cs typeface="+mn-cs"/>
                        </a:rPr>
                        <a:t>intérêt : être moins dans la narration mais plus dans l’évaluation </a:t>
                      </a:r>
                      <a:r>
                        <a:rPr lang="fr-FR" sz="1500"/>
                        <a:t>des pratiques des futurs enseignants</a:t>
                      </a:r>
                    </a:p>
                    <a:p>
                      <a:pPr marL="171450" marR="0" lvl="0" indent="-171450" algn="l" defTabSz="914400" rtl="0" eaLnBrk="1" fontAlgn="base" latinLnBrk="0" hangingPunct="1">
                        <a:lnSpc>
                          <a:spcPct val="100000"/>
                        </a:lnSpc>
                        <a:spcBef>
                          <a:spcPct val="30000"/>
                        </a:spcBef>
                        <a:spcAft>
                          <a:spcPct val="0"/>
                        </a:spcAft>
                        <a:buClrTx/>
                        <a:buSzTx/>
                        <a:buFont typeface="Wingdings" pitchFamily="2" charset="2"/>
                        <a:buChar char="§"/>
                        <a:tabLst/>
                        <a:defRPr/>
                      </a:pPr>
                      <a:r>
                        <a:rPr kumimoji="0" lang="fr-FR" sz="1500" b="0" i="0" u="none" strike="noStrike" kern="1200" cap="none" spc="0" normalizeH="0" baseline="0" noProof="0">
                          <a:ln>
                            <a:noFill/>
                          </a:ln>
                          <a:solidFill>
                            <a:prstClr val="black"/>
                          </a:solidFill>
                          <a:effectLst/>
                          <a:uLnTx/>
                          <a:uFillTx/>
                          <a:latin typeface="Calibri"/>
                          <a:ea typeface="+mn-ea"/>
                          <a:cs typeface="+mn-cs"/>
                        </a:rPr>
                        <a:t>Possible intérêt lorsque l’on cherche à développer l’évaluation de la pratique par l’apprenant </a:t>
                      </a:r>
                      <a:r>
                        <a:rPr lang="fr-FR" sz="1500"/>
                        <a:t>des pratiques des futurs enseignants.</a:t>
                      </a:r>
                      <a:endParaRPr kumimoji="0" lang="fr-FR" sz="1500" b="0" i="0" u="none" strike="noStrike" kern="1200" cap="none" spc="0" normalizeH="0" baseline="0" noProof="0">
                        <a:ln>
                          <a:noFill/>
                        </a:ln>
                        <a:solidFill>
                          <a:prstClr val="black"/>
                        </a:solidFill>
                        <a:effectLst/>
                        <a:uLnTx/>
                        <a:uFillTx/>
                        <a:latin typeface="Calibri"/>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Wingdings" pitchFamily="2" charset="2"/>
                        <a:buChar char="§"/>
                        <a:tabLst/>
                        <a:defRPr/>
                      </a:pPr>
                      <a:r>
                        <a:rPr kumimoji="0" lang="fr-FR" sz="1500" b="0" i="0" u="none" strike="noStrike" kern="1200" cap="none" spc="0" normalizeH="0" baseline="0" noProof="0">
                          <a:ln>
                            <a:noFill/>
                          </a:ln>
                          <a:solidFill>
                            <a:prstClr val="black"/>
                          </a:solidFill>
                          <a:effectLst/>
                          <a:uLnTx/>
                          <a:uFillTx/>
                          <a:latin typeface="Calibri"/>
                          <a:ea typeface="+mn-ea"/>
                          <a:cs typeface="+mn-cs"/>
                        </a:rPr>
                        <a:t>Possible intérêt pour développer les processus réflexifs les plus élevés des niveaux 1 et 2 </a:t>
                      </a:r>
                      <a:r>
                        <a:rPr lang="fr-FR" sz="1500"/>
                        <a:t>des pratiques des futurs enseignants.</a:t>
                      </a:r>
                      <a:endParaRPr kumimoji="0" lang="fr-FR" sz="1500" b="0" i="0" u="none" strike="noStrike" kern="1200" cap="none" spc="0" normalizeH="0" baseline="0" noProof="0">
                        <a:ln>
                          <a:noFill/>
                        </a:ln>
                        <a:solidFill>
                          <a:prstClr val="black"/>
                        </a:solidFill>
                        <a:effectLst/>
                        <a:uLnTx/>
                        <a:uFillTx/>
                        <a:latin typeface="Calibri"/>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868142"/>
                  </a:ext>
                </a:extLst>
              </a:tr>
            </a:tbl>
          </a:graphicData>
        </a:graphic>
      </p:graphicFrame>
      <p:graphicFrame>
        <p:nvGraphicFramePr>
          <p:cNvPr id="9" name="Tableau 5">
            <a:extLst>
              <a:ext uri="{FF2B5EF4-FFF2-40B4-BE49-F238E27FC236}">
                <a16:creationId xmlns:a16="http://schemas.microsoft.com/office/drawing/2014/main" id="{50A57B54-F252-6EB5-37B7-2BC9223A7559}"/>
              </a:ext>
            </a:extLst>
          </p:cNvPr>
          <p:cNvGraphicFramePr>
            <a:graphicFrameLocks noGrp="1"/>
          </p:cNvGraphicFramePr>
          <p:nvPr>
            <p:extLst>
              <p:ext uri="{D42A27DB-BD31-4B8C-83A1-F6EECF244321}">
                <p14:modId xmlns:p14="http://schemas.microsoft.com/office/powerpoint/2010/main" val="3376436379"/>
              </p:ext>
            </p:extLst>
          </p:nvPr>
        </p:nvGraphicFramePr>
        <p:xfrm>
          <a:off x="5564724" y="2946647"/>
          <a:ext cx="3045830" cy="621742"/>
        </p:xfrm>
        <a:graphic>
          <a:graphicData uri="http://schemas.openxmlformats.org/drawingml/2006/table">
            <a:tbl>
              <a:tblPr firstRow="1" bandRow="1">
                <a:tableStyleId>{F5AB1C69-6EDB-4FF4-983F-18BD219EF322}</a:tableStyleId>
              </a:tblPr>
              <a:tblGrid>
                <a:gridCol w="915580">
                  <a:extLst>
                    <a:ext uri="{9D8B030D-6E8A-4147-A177-3AD203B41FA5}">
                      <a16:colId xmlns:a16="http://schemas.microsoft.com/office/drawing/2014/main" val="3082314894"/>
                    </a:ext>
                  </a:extLst>
                </a:gridCol>
                <a:gridCol w="1065125">
                  <a:extLst>
                    <a:ext uri="{9D8B030D-6E8A-4147-A177-3AD203B41FA5}">
                      <a16:colId xmlns:a16="http://schemas.microsoft.com/office/drawing/2014/main" val="1761614242"/>
                    </a:ext>
                  </a:extLst>
                </a:gridCol>
                <a:gridCol w="1065125">
                  <a:extLst>
                    <a:ext uri="{9D8B030D-6E8A-4147-A177-3AD203B41FA5}">
                      <a16:colId xmlns:a16="http://schemas.microsoft.com/office/drawing/2014/main" val="1864541046"/>
                    </a:ext>
                  </a:extLst>
                </a:gridCol>
              </a:tblGrid>
              <a:tr h="310871">
                <a:tc>
                  <a:txBody>
                    <a:bodyPr/>
                    <a:lstStyle/>
                    <a:p>
                      <a:pPr algn="ctr"/>
                      <a:r>
                        <a:rPr lang="fr-FR" sz="1200"/>
                        <a:t>G1</a:t>
                      </a:r>
                    </a:p>
                  </a:txBody>
                  <a:tcPr/>
                </a:tc>
                <a:tc>
                  <a:txBody>
                    <a:bodyPr/>
                    <a:lstStyle/>
                    <a:p>
                      <a:pPr algn="ctr"/>
                      <a:r>
                        <a:rPr lang="fr-FR" sz="1200"/>
                        <a:t>G2</a:t>
                      </a:r>
                    </a:p>
                  </a:txBody>
                  <a:tcPr/>
                </a:tc>
                <a:tc>
                  <a:txBody>
                    <a:bodyPr/>
                    <a:lstStyle/>
                    <a:p>
                      <a:pPr algn="ctr"/>
                      <a:r>
                        <a:rPr lang="fr-FR" sz="1200"/>
                        <a:t>G3</a:t>
                      </a:r>
                    </a:p>
                  </a:txBody>
                  <a:tcPr/>
                </a:tc>
                <a:extLst>
                  <a:ext uri="{0D108BD9-81ED-4DB2-BD59-A6C34878D82A}">
                    <a16:rowId xmlns:a16="http://schemas.microsoft.com/office/drawing/2014/main" val="558321313"/>
                  </a:ext>
                </a:extLst>
              </a:tr>
              <a:tr h="310871">
                <a:tc>
                  <a:txBody>
                    <a:bodyPr/>
                    <a:lstStyle/>
                    <a:p>
                      <a:pPr algn="ctr"/>
                      <a:r>
                        <a:rPr lang="fr-FR" sz="1200"/>
                        <a:t>23</a:t>
                      </a:r>
                    </a:p>
                  </a:txBody>
                  <a:tcPr/>
                </a:tc>
                <a:tc>
                  <a:txBody>
                    <a:bodyPr/>
                    <a:lstStyle/>
                    <a:p>
                      <a:pPr algn="ctr"/>
                      <a:r>
                        <a:rPr lang="fr-FR" sz="1200"/>
                        <a:t>17,5</a:t>
                      </a:r>
                    </a:p>
                  </a:txBody>
                  <a:tcPr/>
                </a:tc>
                <a:tc>
                  <a:txBody>
                    <a:bodyPr/>
                    <a:lstStyle/>
                    <a:p>
                      <a:pPr algn="ctr"/>
                      <a:r>
                        <a:rPr lang="fr-FR" sz="1200"/>
                        <a:t>16,5</a:t>
                      </a:r>
                    </a:p>
                  </a:txBody>
                  <a:tcPr/>
                </a:tc>
                <a:extLst>
                  <a:ext uri="{0D108BD9-81ED-4DB2-BD59-A6C34878D82A}">
                    <a16:rowId xmlns:a16="http://schemas.microsoft.com/office/drawing/2014/main" val="3783781842"/>
                  </a:ext>
                </a:extLst>
              </a:tr>
            </a:tbl>
          </a:graphicData>
        </a:graphic>
      </p:graphicFrame>
    </p:spTree>
    <p:extLst>
      <p:ext uri="{BB962C8B-B14F-4D97-AF65-F5344CB8AC3E}">
        <p14:creationId xmlns:p14="http://schemas.microsoft.com/office/powerpoint/2010/main" val="95441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4</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4" name="Rectangle : coins arrondis 13">
            <a:extLst>
              <a:ext uri="{FF2B5EF4-FFF2-40B4-BE49-F238E27FC236}">
                <a16:creationId xmlns:a16="http://schemas.microsoft.com/office/drawing/2014/main" id="{D62CCAA9-B550-5FBC-D34B-A2E0201CC623}"/>
              </a:ext>
            </a:extLst>
          </p:cNvPr>
          <p:cNvSpPr/>
          <p:nvPr/>
        </p:nvSpPr>
        <p:spPr>
          <a:xfrm>
            <a:off x="2311301" y="3054659"/>
            <a:ext cx="6261904" cy="3067291"/>
          </a:xfrm>
          <a:prstGeom prst="roundRect">
            <a:avLst/>
          </a:prstGeom>
          <a:ln>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49154" name="Picture 2" descr="Entre légitimation et intentionnalisation de l'ac… – Mesure et évaluation  en éducation – Érudit">
            <a:extLst>
              <a:ext uri="{FF2B5EF4-FFF2-40B4-BE49-F238E27FC236}">
                <a16:creationId xmlns:a16="http://schemas.microsoft.com/office/drawing/2014/main" id="{B343822A-FCAC-F34B-174E-BD4556507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363" y="3265759"/>
            <a:ext cx="4521773" cy="2645089"/>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8B6CE99-B755-0F7B-E8AA-4AA90737964E}"/>
              </a:ext>
            </a:extLst>
          </p:cNvPr>
          <p:cNvSpPr txBox="1"/>
          <p:nvPr/>
        </p:nvSpPr>
        <p:spPr>
          <a:xfrm>
            <a:off x="1709486" y="6177489"/>
            <a:ext cx="7177339" cy="386367"/>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rPr>
              <a:t>Modèle de </a:t>
            </a:r>
            <a:r>
              <a:rPr kumimoji="0" lang="fr-FR" b="0" i="0" u="none" strike="noStrike" kern="1200" cap="none" spc="0" normalizeH="0" baseline="0" noProof="0" dirty="0" err="1">
                <a:ln>
                  <a:noFill/>
                </a:ln>
                <a:solidFill>
                  <a:srgbClr val="00ABCC"/>
                </a:solidFill>
                <a:effectLst/>
                <a:uLnTx/>
                <a:uFillTx/>
                <a:latin typeface="Calibri" pitchFamily="34" charset="0"/>
                <a:ea typeface="Calibri" pitchFamily="34" charset="0"/>
                <a:cs typeface="Times New Roman" pitchFamily="18" charset="0"/>
              </a:rPr>
              <a:t>Derobertmasure</a:t>
            </a:r>
            <a:r>
              <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rPr>
              <a:t> (2012)</a:t>
            </a:r>
          </a:p>
        </p:txBody>
      </p:sp>
      <p:sp>
        <p:nvSpPr>
          <p:cNvPr id="16" name="TextBox 27">
            <a:extLst>
              <a:ext uri="{FF2B5EF4-FFF2-40B4-BE49-F238E27FC236}">
                <a16:creationId xmlns:a16="http://schemas.microsoft.com/office/drawing/2014/main" id="{A3106C8F-1274-E265-C019-8809872DC499}"/>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ZoneTexte 19">
            <a:extLst>
              <a:ext uri="{FF2B5EF4-FFF2-40B4-BE49-F238E27FC236}">
                <a16:creationId xmlns:a16="http://schemas.microsoft.com/office/drawing/2014/main" id="{D6C37211-A77D-2A30-503A-75171CE84C6F}"/>
              </a:ext>
            </a:extLst>
          </p:cNvPr>
          <p:cNvSpPr txBox="1"/>
          <p:nvPr/>
        </p:nvSpPr>
        <p:spPr>
          <a:xfrm>
            <a:off x="2064379" y="500325"/>
            <a:ext cx="6457856" cy="861774"/>
          </a:xfrm>
          <a:prstGeom prst="rect">
            <a:avLst/>
          </a:prstGeom>
          <a:noFill/>
        </p:spPr>
        <p:txBody>
          <a:bodyPr wrap="square">
            <a:spAutoFit/>
          </a:bodyPr>
          <a:lstStyle/>
          <a:p>
            <a:pPr algn="ctr"/>
            <a:r>
              <a:rPr lang="fr-FR" sz="2500" b="1">
                <a:solidFill>
                  <a:schemeClr val="accent3"/>
                </a:solidFill>
                <a:latin typeface="+mj-lt"/>
              </a:rPr>
              <a:t>1. La réflexivité: définition, enjeux et modèle de </a:t>
            </a:r>
            <a:r>
              <a:rPr lang="fr-FR" sz="2500" b="1" err="1">
                <a:solidFill>
                  <a:schemeClr val="accent3"/>
                </a:solidFill>
                <a:latin typeface="+mj-lt"/>
              </a:rPr>
              <a:t>Derobertmasure</a:t>
            </a:r>
            <a:r>
              <a:rPr lang="fr-FR" sz="2500" b="1">
                <a:solidFill>
                  <a:schemeClr val="accent3"/>
                </a:solidFill>
                <a:latin typeface="+mj-lt"/>
              </a:rPr>
              <a:t> (2012)</a:t>
            </a:r>
          </a:p>
        </p:txBody>
      </p:sp>
      <p:pic>
        <p:nvPicPr>
          <p:cNvPr id="21" name="Image 20">
            <a:extLst>
              <a:ext uri="{FF2B5EF4-FFF2-40B4-BE49-F238E27FC236}">
                <a16:creationId xmlns:a16="http://schemas.microsoft.com/office/drawing/2014/main" id="{2BDF63EB-0457-422D-B835-8F180B8B8250}"/>
              </a:ext>
            </a:extLst>
          </p:cNvPr>
          <p:cNvPicPr>
            <a:picLocks noChangeAspect="1"/>
          </p:cNvPicPr>
          <p:nvPr/>
        </p:nvPicPr>
        <p:blipFill rotWithShape="1">
          <a:blip r:embed="rId4">
            <a:extLst>
              <a:ext uri="{28A0092B-C50C-407E-A947-70E740481C1C}">
                <a14:useLocalDpi xmlns:a14="http://schemas.microsoft.com/office/drawing/2010/main" val="0"/>
              </a:ext>
            </a:extLst>
          </a:blip>
          <a:srcRect l="11468" r="12169"/>
          <a:stretch/>
        </p:blipFill>
        <p:spPr>
          <a:xfrm rot="16200000">
            <a:off x="-1102799" y="2866085"/>
            <a:ext cx="4780099" cy="1883199"/>
          </a:xfrm>
          <a:prstGeom prst="rect">
            <a:avLst/>
          </a:prstGeom>
        </p:spPr>
      </p:pic>
      <p:sp>
        <p:nvSpPr>
          <p:cNvPr id="3" name="ZoneTexte 2">
            <a:extLst>
              <a:ext uri="{FF2B5EF4-FFF2-40B4-BE49-F238E27FC236}">
                <a16:creationId xmlns:a16="http://schemas.microsoft.com/office/drawing/2014/main" id="{E65CA461-06B1-1BD5-0BFD-CDF08CF55156}"/>
              </a:ext>
            </a:extLst>
          </p:cNvPr>
          <p:cNvSpPr txBox="1"/>
          <p:nvPr/>
        </p:nvSpPr>
        <p:spPr>
          <a:xfrm>
            <a:off x="2228850" y="1649579"/>
            <a:ext cx="6134806" cy="372533"/>
          </a:xfrm>
          <a:prstGeom prst="rect">
            <a:avLst/>
          </a:prstGeom>
        </p:spPr>
        <p:txBody>
          <a:bodyPr vert="horz" wrap="square" lIns="91440" tIns="45720" rIns="91440" bIns="45720" rtlCol="0">
            <a:normAutofit fontScale="25000" lnSpcReduction="20000"/>
          </a:bodyPr>
          <a:lstStyle/>
          <a:p>
            <a:pPr marL="400050" indent="-342900" algn="just">
              <a:buFont typeface="Wingdings" pitchFamily="2" charset="2"/>
              <a:buChar char="§"/>
            </a:pPr>
            <a:r>
              <a:rPr lang="fr-BE" sz="6400" dirty="0">
                <a:latin typeface="+mj-lt"/>
              </a:rPr>
              <a:t>Sur la base de différents modèles de réflexivité (</a:t>
            </a:r>
            <a:r>
              <a:rPr lang="fr-BE" sz="6400" dirty="0" err="1">
                <a:latin typeface="+mj-lt"/>
              </a:rPr>
              <a:t>Fenstermacher</a:t>
            </a:r>
            <a:r>
              <a:rPr lang="fr-BE" sz="6400" dirty="0">
                <a:latin typeface="+mj-lt"/>
              </a:rPr>
              <a:t>, 1996; Hatton &amp; Smith,1995; </a:t>
            </a:r>
            <a:r>
              <a:rPr lang="fr-BE" sz="6400" dirty="0" err="1">
                <a:latin typeface="+mj-lt"/>
              </a:rPr>
              <a:t>Hensler</a:t>
            </a:r>
            <a:r>
              <a:rPr lang="fr-BE" sz="6400" dirty="0">
                <a:latin typeface="+mj-lt"/>
              </a:rPr>
              <a:t>, Garant &amp; Dumoulin, 2001; Jorro, 2005; Kolb, 1984; </a:t>
            </a:r>
            <a:r>
              <a:rPr lang="fr-BE" sz="6400" dirty="0" err="1">
                <a:latin typeface="+mj-lt"/>
              </a:rPr>
              <a:t>Schön</a:t>
            </a:r>
            <a:r>
              <a:rPr lang="fr-BE" sz="6400" dirty="0">
                <a:latin typeface="+mj-lt"/>
              </a:rPr>
              <a:t>, 1994;Sparks-Langer, Simmons, Pasch, </a:t>
            </a:r>
            <a:r>
              <a:rPr lang="fr-BE" sz="6400" dirty="0" err="1">
                <a:latin typeface="+mj-lt"/>
              </a:rPr>
              <a:t>Colton</a:t>
            </a:r>
            <a:r>
              <a:rPr lang="fr-BE" sz="6400" dirty="0">
                <a:latin typeface="+mj-lt"/>
              </a:rPr>
              <a:t> &amp; </a:t>
            </a:r>
            <a:r>
              <a:rPr lang="fr-BE" sz="6400" dirty="0" err="1">
                <a:latin typeface="+mj-lt"/>
              </a:rPr>
              <a:t>Starko</a:t>
            </a:r>
            <a:r>
              <a:rPr lang="fr-BE" sz="6400" dirty="0">
                <a:latin typeface="+mj-lt"/>
              </a:rPr>
              <a:t>, 1990; Van </a:t>
            </a:r>
            <a:r>
              <a:rPr lang="fr-BE" sz="6400" dirty="0" err="1">
                <a:latin typeface="+mj-lt"/>
              </a:rPr>
              <a:t>Manen</a:t>
            </a:r>
            <a:r>
              <a:rPr lang="fr-BE" sz="6400" dirty="0">
                <a:latin typeface="+mj-lt"/>
              </a:rPr>
              <a:t>, 1977), </a:t>
            </a:r>
            <a:r>
              <a:rPr lang="fr-BE" sz="6400" dirty="0" err="1">
                <a:latin typeface="+mj-lt"/>
              </a:rPr>
              <a:t>Derobertmasure</a:t>
            </a:r>
            <a:r>
              <a:rPr lang="fr-BE" sz="6400" dirty="0">
                <a:latin typeface="+mj-lt"/>
              </a:rPr>
              <a:t> (2012) développe un modèle d’analyse des traces de réflexivité en </a:t>
            </a:r>
            <a:r>
              <a:rPr lang="fr-BE" sz="6400" b="1" u="sng" dirty="0">
                <a:solidFill>
                  <a:schemeClr val="accent2"/>
                </a:solidFill>
                <a:latin typeface="+mj-lt"/>
              </a:rPr>
              <a:t>trois niveaux.</a:t>
            </a:r>
          </a:p>
          <a:p>
            <a:endParaRPr lang="fr-BE" sz="6000" dirty="0">
              <a:effectLst/>
              <a:latin typeface="+mj-lt"/>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668611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A949AFD-D337-2E51-1FAD-B77DA16E8599}"/>
              </a:ext>
            </a:extLst>
          </p:cNvPr>
          <p:cNvSpPr>
            <a:spLocks noGrp="1"/>
          </p:cNvSpPr>
          <p:nvPr>
            <p:ph type="title"/>
          </p:nvPr>
        </p:nvSpPr>
        <p:spPr>
          <a:xfrm>
            <a:off x="2055412" y="274638"/>
            <a:ext cx="6631388" cy="1143000"/>
          </a:xfrm>
        </p:spPr>
        <p:txBody>
          <a:bodyPr/>
          <a:lstStyle/>
          <a:p>
            <a:pPr algn="ctr" rtl="0">
              <a:defRPr sz="1800" b="1" i="0" u="none" strike="noStrike" kern="1200" cap="all" spc="150" baseline="0">
                <a:solidFill>
                  <a:prstClr val="black">
                    <a:lumMod val="50000"/>
                    <a:lumOff val="50000"/>
                  </a:prstClr>
                </a:solidFill>
                <a:latin typeface="+mn-lt"/>
                <a:ea typeface="+mn-ea"/>
                <a:cs typeface="+mn-cs"/>
              </a:defRPr>
            </a:pPr>
            <a:r>
              <a:rPr lang="fr-FR" sz="2400" i="0" u="none" strike="noStrike" cap="none" spc="0" baseline="0" dirty="0">
                <a:solidFill>
                  <a:schemeClr val="accent6"/>
                </a:solidFill>
                <a:effectLst/>
              </a:rPr>
              <a:t>2. Comparaison des résultats par niveau de processus engagé par les apprenants en fonction de la </a:t>
            </a:r>
            <a:r>
              <a:rPr lang="fr-FR" sz="2400" i="0" u="none" strike="noStrike" cap="none" spc="0" baseline="0" dirty="0">
                <a:solidFill>
                  <a:schemeClr val="accent2"/>
                </a:solidFill>
                <a:effectLst/>
              </a:rPr>
              <a:t>présence ou de l'absence de cible</a:t>
            </a:r>
            <a:endParaRPr lang="fr-FR" sz="1050" cap="none" dirty="0">
              <a:solidFill>
                <a:schemeClr val="accent2"/>
              </a:solidFill>
              <a:latin typeface="+mj-lt"/>
            </a:endParaRPr>
          </a:p>
        </p:txBody>
      </p:sp>
      <p:sp>
        <p:nvSpPr>
          <p:cNvPr id="4" name="Espace réservé du numéro de diapositive 3">
            <a:extLst>
              <a:ext uri="{FF2B5EF4-FFF2-40B4-BE49-F238E27FC236}">
                <a16:creationId xmlns:a16="http://schemas.microsoft.com/office/drawing/2014/main" id="{6C0020C5-79D7-91E6-D652-0E36A73A4F6B}"/>
              </a:ext>
            </a:extLst>
          </p:cNvPr>
          <p:cNvSpPr>
            <a:spLocks noGrp="1"/>
          </p:cNvSpPr>
          <p:nvPr>
            <p:ph type="sldNum" sz="quarter" idx="10"/>
          </p:nvPr>
        </p:nvSpPr>
        <p:spPr/>
        <p:txBody>
          <a:bodyPr/>
          <a:lstStyle/>
          <a:p>
            <a:pPr>
              <a:defRPr/>
            </a:pPr>
            <a:fld id="{E84D0D07-BA6C-4CE2-85E1-215477AE30BF}" type="slidenum">
              <a:rPr lang="en-US" noProof="0" smtClean="0"/>
              <a:pPr>
                <a:defRPr/>
              </a:pPr>
              <a:t>40</a:t>
            </a:fld>
            <a:endParaRPr lang="en-US" noProof="0"/>
          </a:p>
        </p:txBody>
      </p:sp>
      <p:sp>
        <p:nvSpPr>
          <p:cNvPr id="5" name="Espace réservé du pied de page 4">
            <a:extLst>
              <a:ext uri="{FF2B5EF4-FFF2-40B4-BE49-F238E27FC236}">
                <a16:creationId xmlns:a16="http://schemas.microsoft.com/office/drawing/2014/main" id="{1CD4927D-3EDD-EF00-026E-AA756FFDAD45}"/>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514CDD0A-7234-7DE4-17AA-2B9C6BBDEEAE}"/>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093078AE-89AB-1B4A-45F5-8BC42390D0F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graphicFrame>
        <p:nvGraphicFramePr>
          <p:cNvPr id="12" name="Tableau 12">
            <a:extLst>
              <a:ext uri="{FF2B5EF4-FFF2-40B4-BE49-F238E27FC236}">
                <a16:creationId xmlns:a16="http://schemas.microsoft.com/office/drawing/2014/main" id="{903F8BBB-6D7C-890C-C9EC-AC116C2F74C9}"/>
              </a:ext>
            </a:extLst>
          </p:cNvPr>
          <p:cNvGraphicFramePr>
            <a:graphicFrameLocks noGrp="1"/>
          </p:cNvGraphicFramePr>
          <p:nvPr>
            <p:ph sz="quarter" idx="12"/>
            <p:extLst>
              <p:ext uri="{D42A27DB-BD31-4B8C-83A1-F6EECF244321}">
                <p14:modId xmlns:p14="http://schemas.microsoft.com/office/powerpoint/2010/main" val="1846324268"/>
              </p:ext>
            </p:extLst>
          </p:nvPr>
        </p:nvGraphicFramePr>
        <p:xfrm>
          <a:off x="533446" y="1681133"/>
          <a:ext cx="7907840" cy="4472885"/>
        </p:xfrm>
        <a:graphic>
          <a:graphicData uri="http://schemas.openxmlformats.org/drawingml/2006/table">
            <a:tbl>
              <a:tblPr firstRow="1" bandRow="1">
                <a:tableStyleId>{85BE263C-DBD7-4A20-BB59-AAB30ACAA65A}</a:tableStyleId>
              </a:tblPr>
              <a:tblGrid>
                <a:gridCol w="1340178">
                  <a:extLst>
                    <a:ext uri="{9D8B030D-6E8A-4147-A177-3AD203B41FA5}">
                      <a16:colId xmlns:a16="http://schemas.microsoft.com/office/drawing/2014/main" val="4100933615"/>
                    </a:ext>
                  </a:extLst>
                </a:gridCol>
                <a:gridCol w="2613742">
                  <a:extLst>
                    <a:ext uri="{9D8B030D-6E8A-4147-A177-3AD203B41FA5}">
                      <a16:colId xmlns:a16="http://schemas.microsoft.com/office/drawing/2014/main" val="4240638874"/>
                    </a:ext>
                  </a:extLst>
                </a:gridCol>
                <a:gridCol w="1976960">
                  <a:extLst>
                    <a:ext uri="{9D8B030D-6E8A-4147-A177-3AD203B41FA5}">
                      <a16:colId xmlns:a16="http://schemas.microsoft.com/office/drawing/2014/main" val="263984797"/>
                    </a:ext>
                  </a:extLst>
                </a:gridCol>
                <a:gridCol w="1976960">
                  <a:extLst>
                    <a:ext uri="{9D8B030D-6E8A-4147-A177-3AD203B41FA5}">
                      <a16:colId xmlns:a16="http://schemas.microsoft.com/office/drawing/2014/main" val="2517559022"/>
                    </a:ext>
                  </a:extLst>
                </a:gridCol>
              </a:tblGrid>
              <a:tr h="401391">
                <a:tc>
                  <a:txBody>
                    <a:bodyPr/>
                    <a:lstStyle/>
                    <a:p>
                      <a:pPr algn="ct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extLst>
                  <a:ext uri="{0D108BD9-81ED-4DB2-BD59-A6C34878D82A}">
                    <a16:rowId xmlns:a16="http://schemas.microsoft.com/office/drawing/2014/main" val="3790739007"/>
                  </a:ext>
                </a:extLst>
              </a:tr>
              <a:tr h="1360764">
                <a:tc>
                  <a:txBody>
                    <a:bodyPr/>
                    <a:lstStyle/>
                    <a:p>
                      <a:r>
                        <a:rPr lang="fr-FR" sz="1500"/>
                        <a:t>G2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285750" indent="-285750">
                        <a:buFont typeface="Wingdings" pitchFamily="2" charset="2"/>
                        <a:buChar char="ü"/>
                      </a:pPr>
                      <a:r>
                        <a:rPr lang="fr-FR" sz="1500"/>
                        <a:t>Tend vers </a:t>
                      </a:r>
                    </a:p>
                    <a:p>
                      <a:pPr marL="285750" indent="-285750" algn="l" defTabSz="914400" rtl="0" eaLnBrk="1" latinLnBrk="0" hangingPunct="1">
                        <a:buFont typeface="Wingdings" pitchFamily="2" charset="2"/>
                        <a:buChar char="§"/>
                      </a:pPr>
                      <a:r>
                        <a:rPr lang="fr-FR" sz="1500" kern="1200">
                          <a:solidFill>
                            <a:schemeClr val="dk1"/>
                          </a:solidFill>
                          <a:latin typeface="+mn-lt"/>
                          <a:ea typeface="+mn-ea"/>
                          <a:cs typeface="+mn-cs"/>
                        </a:rPr>
                        <a:t>la narration </a:t>
                      </a:r>
                    </a:p>
                    <a:p>
                      <a:pPr marL="285750" indent="-285750">
                        <a:buFont typeface="Wingdings" pitchFamily="2" charset="2"/>
                        <a:buChar char="§"/>
                      </a:pPr>
                      <a:r>
                        <a:rPr lang="fr-FR" sz="1500"/>
                        <a:t>le pointage de problème</a:t>
                      </a:r>
                    </a:p>
                    <a:p>
                      <a:pPr marL="285750" indent="-285750">
                        <a:buFont typeface="Wingdings" pitchFamily="2" charset="2"/>
                        <a:buChar char="§"/>
                      </a:pPr>
                      <a:r>
                        <a:rPr lang="fr-FR" sz="1500"/>
                        <a:t>Scores les moins homogènes du 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Diagnostiquer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Théoriser (unique)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168589"/>
                  </a:ext>
                </a:extLst>
              </a:tr>
              <a:tr h="0">
                <a:tc>
                  <a:txBody>
                    <a:bodyPr/>
                    <a:lstStyle/>
                    <a:p>
                      <a:r>
                        <a:rPr lang="fr-FR" sz="1500"/>
                        <a:t>G2 sans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a:buFont typeface="Wingdings" pitchFamily="2" charset="2"/>
                        <a:buChar char="ü"/>
                      </a:pPr>
                      <a:r>
                        <a:rPr lang="fr-FR" sz="1500"/>
                        <a:t>Scores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Légitimer (préférence, contexte, pédagogique)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285750" indent="-285750">
                        <a:buFont typeface="Wingdings" pitchFamily="2" charset="2"/>
                        <a:buChar char="ü"/>
                      </a:pPr>
                      <a:r>
                        <a:rPr lang="fr-FR" sz="1500"/>
                        <a:t>Scores identiques pour « proposer une alternative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342972"/>
                  </a:ext>
                </a:extLst>
              </a:tr>
              <a:tr h="542347">
                <a:tc>
                  <a:txBody>
                    <a:bodyPr/>
                    <a:lstStyle/>
                    <a:p>
                      <a:r>
                        <a:rPr lang="fr-FR" sz="1500"/>
                        <a:t>G3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Wingdings" pitchFamily="2" charset="2"/>
                        <a:buChar char="ü"/>
                      </a:pPr>
                      <a:r>
                        <a:rPr lang="fr-FR" sz="1500"/>
                        <a:t>Scores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extLst>
                  <a:ext uri="{0D108BD9-81ED-4DB2-BD59-A6C34878D82A}">
                    <a16:rowId xmlns:a16="http://schemas.microsoft.com/office/drawing/2014/main" val="1590278982"/>
                  </a:ext>
                </a:extLst>
              </a:tr>
              <a:tr h="1162543">
                <a:tc>
                  <a:txBody>
                    <a:bodyPr/>
                    <a:lstStyle/>
                    <a:p>
                      <a:r>
                        <a:rPr lang="fr-FR" sz="1500"/>
                        <a:t>G2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500"/>
                        <a:t>Tend vers </a:t>
                      </a:r>
                    </a:p>
                    <a:p>
                      <a:pPr marL="285750" indent="-285750">
                        <a:buFont typeface="Wingdings" pitchFamily="2" charset="2"/>
                        <a:buChar char="§"/>
                      </a:pPr>
                      <a:r>
                        <a:rPr lang="fr-FR" sz="1500"/>
                        <a:t>Activation du questionnement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Evaluer sa pratique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Wingdings" pitchFamily="2" charset="2"/>
                        <a:buChar char="ü"/>
                      </a:pPr>
                      <a:endParaRPr lang="fr-FR" sz="15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56868142"/>
                  </a:ext>
                </a:extLst>
              </a:tr>
            </a:tbl>
          </a:graphicData>
        </a:graphic>
      </p:graphicFrame>
      <p:sp>
        <p:nvSpPr>
          <p:cNvPr id="2" name="Rectangle 1">
            <a:extLst>
              <a:ext uri="{FF2B5EF4-FFF2-40B4-BE49-F238E27FC236}">
                <a16:creationId xmlns:a16="http://schemas.microsoft.com/office/drawing/2014/main" id="{B9458E77-CC41-9C9A-73AE-8E0FE461FFB9}"/>
              </a:ext>
            </a:extLst>
          </p:cNvPr>
          <p:cNvSpPr/>
          <p:nvPr/>
        </p:nvSpPr>
        <p:spPr>
          <a:xfrm>
            <a:off x="4524727" y="1634745"/>
            <a:ext cx="4415883" cy="4783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C49E87B-EBFE-62B4-5A14-5650AF5E8F5A}"/>
              </a:ext>
            </a:extLst>
          </p:cNvPr>
          <p:cNvSpPr txBox="1"/>
          <p:nvPr/>
        </p:nvSpPr>
        <p:spPr>
          <a:xfrm>
            <a:off x="5531005" y="2297151"/>
            <a:ext cx="2274849" cy="278781"/>
          </a:xfrm>
          <a:prstGeom prst="rect">
            <a:avLst/>
          </a:prstGeom>
        </p:spPr>
        <p:txBody>
          <a:bodyPr vert="horz" wrap="square" lIns="91440" tIns="45720" rIns="91440" bIns="45720" rtlCol="0">
            <a:normAutofit fontScale="47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11" name="Graphique 10">
            <a:extLst>
              <a:ext uri="{FF2B5EF4-FFF2-40B4-BE49-F238E27FC236}">
                <a16:creationId xmlns:a16="http://schemas.microsoft.com/office/drawing/2014/main" id="{7AE63596-18AD-3C3C-7D85-F8CF240CDC2E}"/>
              </a:ext>
            </a:extLst>
          </p:cNvPr>
          <p:cNvGraphicFramePr>
            <a:graphicFrameLocks/>
          </p:cNvGraphicFramePr>
          <p:nvPr>
            <p:extLst>
              <p:ext uri="{D42A27DB-BD31-4B8C-83A1-F6EECF244321}">
                <p14:modId xmlns:p14="http://schemas.microsoft.com/office/powerpoint/2010/main" val="12431283"/>
              </p:ext>
            </p:extLst>
          </p:nvPr>
        </p:nvGraphicFramePr>
        <p:xfrm>
          <a:off x="4572000" y="1562177"/>
          <a:ext cx="4656634" cy="5133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119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A949AFD-D337-2E51-1FAD-B77DA16E8599}"/>
              </a:ext>
            </a:extLst>
          </p:cNvPr>
          <p:cNvSpPr>
            <a:spLocks noGrp="1"/>
          </p:cNvSpPr>
          <p:nvPr>
            <p:ph type="title"/>
          </p:nvPr>
        </p:nvSpPr>
        <p:spPr>
          <a:xfrm>
            <a:off x="2055412" y="351519"/>
            <a:ext cx="6631388" cy="1143000"/>
          </a:xfrm>
        </p:spPr>
        <p:txBody>
          <a:bodyPr/>
          <a:lstStyle/>
          <a:p>
            <a:pPr algn="ctr" rtl="0">
              <a:defRPr sz="1800" b="1" i="0" u="none" strike="noStrike" kern="1200" cap="all" spc="150" baseline="0">
                <a:solidFill>
                  <a:prstClr val="black">
                    <a:lumMod val="50000"/>
                    <a:lumOff val="50000"/>
                  </a:prstClr>
                </a:solidFill>
                <a:latin typeface="+mn-lt"/>
                <a:ea typeface="+mn-ea"/>
                <a:cs typeface="+mn-cs"/>
              </a:defRPr>
            </a:pPr>
            <a:r>
              <a:rPr lang="fr-FR" sz="2400" i="0" u="none" strike="noStrike" cap="none" spc="0" baseline="0" dirty="0">
                <a:solidFill>
                  <a:schemeClr val="accent6"/>
                </a:solidFill>
                <a:effectLst/>
              </a:rPr>
              <a:t>2. Comparaison des résultats par niveau de processus engagé par les apprenants en fonction de la </a:t>
            </a:r>
            <a:r>
              <a:rPr lang="fr-FR" sz="2400" i="0" u="none" strike="noStrike" cap="none" spc="0" baseline="0" dirty="0">
                <a:solidFill>
                  <a:schemeClr val="accent2"/>
                </a:solidFill>
                <a:effectLst/>
              </a:rPr>
              <a:t>présence ou de l'absence de cible</a:t>
            </a:r>
            <a:endParaRPr lang="fr-FR" sz="1050" cap="none" dirty="0">
              <a:solidFill>
                <a:schemeClr val="accent2"/>
              </a:solidFill>
              <a:latin typeface="+mj-lt"/>
            </a:endParaRPr>
          </a:p>
        </p:txBody>
      </p:sp>
      <p:sp>
        <p:nvSpPr>
          <p:cNvPr id="4" name="Espace réservé du numéro de diapositive 3">
            <a:extLst>
              <a:ext uri="{FF2B5EF4-FFF2-40B4-BE49-F238E27FC236}">
                <a16:creationId xmlns:a16="http://schemas.microsoft.com/office/drawing/2014/main" id="{6C0020C5-79D7-91E6-D652-0E36A73A4F6B}"/>
              </a:ext>
            </a:extLst>
          </p:cNvPr>
          <p:cNvSpPr>
            <a:spLocks noGrp="1"/>
          </p:cNvSpPr>
          <p:nvPr>
            <p:ph type="sldNum" sz="quarter" idx="10"/>
          </p:nvPr>
        </p:nvSpPr>
        <p:spPr/>
        <p:txBody>
          <a:bodyPr/>
          <a:lstStyle/>
          <a:p>
            <a:pPr>
              <a:defRPr/>
            </a:pPr>
            <a:fld id="{E84D0D07-BA6C-4CE2-85E1-215477AE30BF}" type="slidenum">
              <a:rPr lang="en-US" noProof="0" smtClean="0"/>
              <a:pPr>
                <a:defRPr/>
              </a:pPr>
              <a:t>41</a:t>
            </a:fld>
            <a:endParaRPr lang="en-US" noProof="0"/>
          </a:p>
        </p:txBody>
      </p:sp>
      <p:sp>
        <p:nvSpPr>
          <p:cNvPr id="5" name="Espace réservé du pied de page 4">
            <a:extLst>
              <a:ext uri="{FF2B5EF4-FFF2-40B4-BE49-F238E27FC236}">
                <a16:creationId xmlns:a16="http://schemas.microsoft.com/office/drawing/2014/main" id="{1CD4927D-3EDD-EF00-026E-AA756FFDAD45}"/>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514CDD0A-7234-7DE4-17AA-2B9C6BBDEEAE}"/>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093078AE-89AB-1B4A-45F5-8BC42390D0FC}"/>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graphicFrame>
        <p:nvGraphicFramePr>
          <p:cNvPr id="12" name="Tableau 12">
            <a:extLst>
              <a:ext uri="{FF2B5EF4-FFF2-40B4-BE49-F238E27FC236}">
                <a16:creationId xmlns:a16="http://schemas.microsoft.com/office/drawing/2014/main" id="{903F8BBB-6D7C-890C-C9EC-AC116C2F74C9}"/>
              </a:ext>
            </a:extLst>
          </p:cNvPr>
          <p:cNvGraphicFramePr>
            <a:graphicFrameLocks noGrp="1"/>
          </p:cNvGraphicFramePr>
          <p:nvPr>
            <p:ph sz="quarter" idx="12"/>
            <p:extLst>
              <p:ext uri="{D42A27DB-BD31-4B8C-83A1-F6EECF244321}">
                <p14:modId xmlns:p14="http://schemas.microsoft.com/office/powerpoint/2010/main" val="1852844733"/>
              </p:ext>
            </p:extLst>
          </p:nvPr>
        </p:nvGraphicFramePr>
        <p:xfrm>
          <a:off x="533446" y="1581059"/>
          <a:ext cx="7907840" cy="4708069"/>
        </p:xfrm>
        <a:graphic>
          <a:graphicData uri="http://schemas.openxmlformats.org/drawingml/2006/table">
            <a:tbl>
              <a:tblPr firstRow="1" bandRow="1">
                <a:tableStyleId>{85BE263C-DBD7-4A20-BB59-AAB30ACAA65A}</a:tableStyleId>
              </a:tblPr>
              <a:tblGrid>
                <a:gridCol w="1206144">
                  <a:extLst>
                    <a:ext uri="{9D8B030D-6E8A-4147-A177-3AD203B41FA5}">
                      <a16:colId xmlns:a16="http://schemas.microsoft.com/office/drawing/2014/main" val="4100933615"/>
                    </a:ext>
                  </a:extLst>
                </a:gridCol>
                <a:gridCol w="1661532">
                  <a:extLst>
                    <a:ext uri="{9D8B030D-6E8A-4147-A177-3AD203B41FA5}">
                      <a16:colId xmlns:a16="http://schemas.microsoft.com/office/drawing/2014/main" val="4240638874"/>
                    </a:ext>
                  </a:extLst>
                </a:gridCol>
                <a:gridCol w="1895707">
                  <a:extLst>
                    <a:ext uri="{9D8B030D-6E8A-4147-A177-3AD203B41FA5}">
                      <a16:colId xmlns:a16="http://schemas.microsoft.com/office/drawing/2014/main" val="263984797"/>
                    </a:ext>
                  </a:extLst>
                </a:gridCol>
                <a:gridCol w="3144457">
                  <a:extLst>
                    <a:ext uri="{9D8B030D-6E8A-4147-A177-3AD203B41FA5}">
                      <a16:colId xmlns:a16="http://schemas.microsoft.com/office/drawing/2014/main" val="2517559022"/>
                    </a:ext>
                  </a:extLst>
                </a:gridCol>
              </a:tblGrid>
              <a:tr h="486704">
                <a:tc>
                  <a:txBody>
                    <a:bodyPr/>
                    <a:lstStyle/>
                    <a:p>
                      <a:pPr algn="ct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extLst>
                  <a:ext uri="{0D108BD9-81ED-4DB2-BD59-A6C34878D82A}">
                    <a16:rowId xmlns:a16="http://schemas.microsoft.com/office/drawing/2014/main" val="3790739007"/>
                  </a:ext>
                </a:extLst>
              </a:tr>
              <a:tr h="836970">
                <a:tc>
                  <a:txBody>
                    <a:bodyPr/>
                    <a:lstStyle/>
                    <a:p>
                      <a:r>
                        <a:rPr lang="fr-FR" sz="1500"/>
                        <a:t>G2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indent="-285750">
                        <a:buFont typeface="Wingdings" pitchFamily="2" charset="2"/>
                        <a:buChar char="ü"/>
                      </a:pPr>
                      <a:r>
                        <a:rPr lang="fr-FR" sz="1200"/>
                        <a:t>Tend vers </a:t>
                      </a:r>
                    </a:p>
                    <a:p>
                      <a:pPr marL="285750" indent="-285750" algn="l" defTabSz="914400" rtl="0" eaLnBrk="1" latinLnBrk="0" hangingPunct="1">
                        <a:buFont typeface="Wingdings" pitchFamily="2" charset="2"/>
                        <a:buChar char="§"/>
                      </a:pPr>
                      <a:r>
                        <a:rPr lang="fr-FR" sz="1200" kern="1200">
                          <a:solidFill>
                            <a:schemeClr val="dk1"/>
                          </a:solidFill>
                          <a:latin typeface="+mn-lt"/>
                          <a:ea typeface="+mn-ea"/>
                          <a:cs typeface="+mn-cs"/>
                        </a:rPr>
                        <a:t>la narration </a:t>
                      </a:r>
                    </a:p>
                    <a:p>
                      <a:pPr marL="285750" indent="-285750">
                        <a:buFont typeface="Wingdings" pitchFamily="2" charset="2"/>
                        <a:buChar char="§"/>
                      </a:pPr>
                      <a:r>
                        <a:rPr lang="fr-FR" sz="1200"/>
                        <a:t>le pointage de problème</a:t>
                      </a:r>
                    </a:p>
                    <a:p>
                      <a:pPr marL="285750" indent="-285750">
                        <a:buFont typeface="Wingdings" pitchFamily="2" charset="2"/>
                        <a:buChar char="§"/>
                      </a:pPr>
                      <a:r>
                        <a:rPr lang="fr-FR" sz="1200"/>
                        <a:t>Scores les moins homogènes du 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200"/>
                        <a:t>Sous activation des processus du 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Théoriser (unique)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168589"/>
                  </a:ext>
                </a:extLst>
              </a:tr>
              <a:tr h="782513">
                <a:tc>
                  <a:txBody>
                    <a:bodyPr/>
                    <a:lstStyle/>
                    <a:p>
                      <a:r>
                        <a:rPr lang="fr-FR" sz="1500"/>
                        <a:t>G2 sans cible</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a:buFont typeface="Wingdings" pitchFamily="2" charset="2"/>
                        <a:buChar char="ü"/>
                      </a:pPr>
                      <a:r>
                        <a:rPr lang="fr-FR" sz="1200"/>
                        <a:t>Scores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200"/>
                        <a:t>Scores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285750" indent="-285750">
                        <a:buFont typeface="Wingdings" pitchFamily="2" charset="2"/>
                        <a:buChar char="ü"/>
                      </a:pPr>
                      <a:r>
                        <a:rPr lang="fr-FR" sz="1500"/>
                        <a:t>Scores identiques pour « proposer une alternative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342972"/>
                  </a:ext>
                </a:extLst>
              </a:tr>
              <a:tr h="657619">
                <a:tc>
                  <a:txBody>
                    <a:bodyPr/>
                    <a:lstStyle/>
                    <a:p>
                      <a:r>
                        <a:rPr lang="fr-FR" sz="1500"/>
                        <a:t>G3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285750" indent="-285750">
                        <a:buFont typeface="Wingdings" pitchFamily="2" charset="2"/>
                        <a:buChar char="ü"/>
                      </a:pPr>
                      <a:r>
                        <a:rPr lang="fr-FR" sz="1200"/>
                        <a:t>Scores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200"/>
                        <a:t>Activation de la légitimation de la pratique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a:p>
                  </a:txBody>
                  <a:tcPr/>
                </a:tc>
                <a:extLst>
                  <a:ext uri="{0D108BD9-81ED-4DB2-BD59-A6C34878D82A}">
                    <a16:rowId xmlns:a16="http://schemas.microsoft.com/office/drawing/2014/main" val="1590278982"/>
                  </a:ext>
                </a:extLst>
              </a:tr>
              <a:tr h="1409633">
                <a:tc>
                  <a:txBody>
                    <a:bodyPr/>
                    <a:lstStyle/>
                    <a:p>
                      <a:r>
                        <a:rPr lang="fr-FR" sz="1500"/>
                        <a:t>G3 sans cible</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BF8C"/>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t>Tend vers </a:t>
                      </a:r>
                    </a:p>
                    <a:p>
                      <a:pPr marL="285750" indent="-285750">
                        <a:buFont typeface="Wingdings" pitchFamily="2" charset="2"/>
                        <a:buChar char="§"/>
                      </a:pPr>
                      <a:r>
                        <a:rPr lang="fr-FR" sz="1200"/>
                        <a:t>Le questionnement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200"/>
                        <a:t>Tend vers</a:t>
                      </a:r>
                    </a:p>
                    <a:p>
                      <a:pPr marL="285750" indent="-285750">
                        <a:buFont typeface="Wingdings" pitchFamily="2" charset="2"/>
                        <a:buChar char="ü"/>
                      </a:pPr>
                      <a:r>
                        <a:rPr lang="fr-FR" sz="1200"/>
                        <a:t>Le questionnement</a:t>
                      </a:r>
                    </a:p>
                    <a:p>
                      <a:pPr marL="285750" indent="-285750">
                        <a:buFont typeface="Wingdings" pitchFamily="2" charset="2"/>
                        <a:buChar char="ü"/>
                      </a:pPr>
                      <a:r>
                        <a:rPr lang="fr-FR" sz="1200"/>
                        <a:t>l’</a:t>
                      </a:r>
                      <a:r>
                        <a:rPr lang="fr-FR" sz="1200" err="1"/>
                        <a:t>intentionnalisation</a:t>
                      </a:r>
                      <a:endParaRPr lang="fr-FR"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Wingdings" pitchFamily="2" charset="2"/>
                        <a:buChar char="ü"/>
                      </a:pPr>
                      <a:endParaRPr lang="fr-FR" sz="15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56868142"/>
                  </a:ext>
                </a:extLst>
              </a:tr>
            </a:tbl>
          </a:graphicData>
        </a:graphic>
      </p:graphicFrame>
      <p:sp>
        <p:nvSpPr>
          <p:cNvPr id="2" name="Rectangle 1">
            <a:extLst>
              <a:ext uri="{FF2B5EF4-FFF2-40B4-BE49-F238E27FC236}">
                <a16:creationId xmlns:a16="http://schemas.microsoft.com/office/drawing/2014/main" id="{B9458E77-CC41-9C9A-73AE-8E0FE461FFB9}"/>
              </a:ext>
            </a:extLst>
          </p:cNvPr>
          <p:cNvSpPr/>
          <p:nvPr/>
        </p:nvSpPr>
        <p:spPr>
          <a:xfrm>
            <a:off x="5371106" y="1581059"/>
            <a:ext cx="4415883" cy="492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AC49E87B-EBFE-62B4-5A14-5650AF5E8F5A}"/>
              </a:ext>
            </a:extLst>
          </p:cNvPr>
          <p:cNvSpPr txBox="1"/>
          <p:nvPr/>
        </p:nvSpPr>
        <p:spPr>
          <a:xfrm>
            <a:off x="5531005" y="2297151"/>
            <a:ext cx="2274849" cy="278781"/>
          </a:xfrm>
          <a:prstGeom prst="rect">
            <a:avLst/>
          </a:prstGeom>
        </p:spPr>
        <p:txBody>
          <a:bodyPr vert="horz" wrap="square" lIns="91440" tIns="45720" rIns="91440" bIns="45720" rtlCol="0">
            <a:normAutofit fontScale="475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graphicFrame>
        <p:nvGraphicFramePr>
          <p:cNvPr id="13" name="Graphique 12">
            <a:extLst>
              <a:ext uri="{FF2B5EF4-FFF2-40B4-BE49-F238E27FC236}">
                <a16:creationId xmlns:a16="http://schemas.microsoft.com/office/drawing/2014/main" id="{40AC00B3-FCE1-5095-A282-30C82DDBDA29}"/>
              </a:ext>
            </a:extLst>
          </p:cNvPr>
          <p:cNvGraphicFramePr>
            <a:graphicFrameLocks/>
          </p:cNvGraphicFramePr>
          <p:nvPr>
            <p:extLst>
              <p:ext uri="{D42A27DB-BD31-4B8C-83A1-F6EECF244321}">
                <p14:modId xmlns:p14="http://schemas.microsoft.com/office/powerpoint/2010/main" val="1913474173"/>
              </p:ext>
            </p:extLst>
          </p:nvPr>
        </p:nvGraphicFramePr>
        <p:xfrm>
          <a:off x="5371106" y="1494519"/>
          <a:ext cx="3772894" cy="5776076"/>
        </p:xfrm>
        <a:graphic>
          <a:graphicData uri="http://schemas.openxmlformats.org/drawingml/2006/chart">
            <c:chart xmlns:c="http://schemas.openxmlformats.org/drawingml/2006/chart" xmlns:r="http://schemas.openxmlformats.org/officeDocument/2006/relationships" r:id="rId3"/>
          </a:graphicData>
        </a:graphic>
      </p:graphicFrame>
      <p:pic>
        <p:nvPicPr>
          <p:cNvPr id="9" name="Image 8">
            <a:extLst>
              <a:ext uri="{FF2B5EF4-FFF2-40B4-BE49-F238E27FC236}">
                <a16:creationId xmlns:a16="http://schemas.microsoft.com/office/drawing/2014/main" id="{14397E26-B376-8FB3-69E8-6D1328285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005" y="2472156"/>
            <a:ext cx="3412273" cy="337672"/>
          </a:xfrm>
          <a:prstGeom prst="rect">
            <a:avLst/>
          </a:prstGeom>
        </p:spPr>
      </p:pic>
      <p:sp>
        <p:nvSpPr>
          <p:cNvPr id="15" name="ZoneTexte 14">
            <a:extLst>
              <a:ext uri="{FF2B5EF4-FFF2-40B4-BE49-F238E27FC236}">
                <a16:creationId xmlns:a16="http://schemas.microsoft.com/office/drawing/2014/main" id="{D5DE19AF-C0C9-FA2A-4125-AB1C0177814E}"/>
              </a:ext>
            </a:extLst>
          </p:cNvPr>
          <p:cNvSpPr txBox="1"/>
          <p:nvPr/>
        </p:nvSpPr>
        <p:spPr>
          <a:xfrm>
            <a:off x="4572000" y="2030676"/>
            <a:ext cx="490096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fr-FR" b="1">
                <a:solidFill>
                  <a:schemeClr val="accent2"/>
                </a:solidFill>
              </a:rPr>
              <a:t>Niveau 2 avec et sans cible</a:t>
            </a:r>
          </a:p>
        </p:txBody>
      </p:sp>
      <p:sp>
        <p:nvSpPr>
          <p:cNvPr id="16" name="Rectangle 15">
            <a:extLst>
              <a:ext uri="{FF2B5EF4-FFF2-40B4-BE49-F238E27FC236}">
                <a16:creationId xmlns:a16="http://schemas.microsoft.com/office/drawing/2014/main" id="{0336299E-B67F-412B-8DBB-FFBE8360C353}"/>
              </a:ext>
            </a:extLst>
          </p:cNvPr>
          <p:cNvSpPr/>
          <p:nvPr/>
        </p:nvSpPr>
        <p:spPr>
          <a:xfrm>
            <a:off x="5371106" y="1506408"/>
            <a:ext cx="3315694" cy="254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6651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0F86B43-7D1B-3490-4D67-49A0EEC61879}"/>
              </a:ext>
            </a:extLst>
          </p:cNvPr>
          <p:cNvSpPr>
            <a:spLocks noGrp="1"/>
          </p:cNvSpPr>
          <p:nvPr>
            <p:ph type="sldNum" sz="quarter" idx="10"/>
          </p:nvPr>
        </p:nvSpPr>
        <p:spPr/>
        <p:txBody>
          <a:bodyPr/>
          <a:lstStyle/>
          <a:p>
            <a:pPr>
              <a:defRPr/>
            </a:pPr>
            <a:fld id="{E84D0D07-BA6C-4CE2-85E1-215477AE30BF}" type="slidenum">
              <a:rPr lang="en-US" noProof="0" smtClean="0"/>
              <a:pPr>
                <a:defRPr/>
              </a:pPr>
              <a:t>42</a:t>
            </a:fld>
            <a:endParaRPr lang="en-US" noProof="0"/>
          </a:p>
        </p:txBody>
      </p:sp>
      <p:sp>
        <p:nvSpPr>
          <p:cNvPr id="4" name="Espace réservé du pied de page 3">
            <a:extLst>
              <a:ext uri="{FF2B5EF4-FFF2-40B4-BE49-F238E27FC236}">
                <a16:creationId xmlns:a16="http://schemas.microsoft.com/office/drawing/2014/main" id="{F841B443-26FD-8AC5-A3D6-B29796FE5CEE}"/>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0A6F9751-6D8E-A217-7236-DD6ABE462F60}"/>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9" name="TextBox 27">
            <a:extLst>
              <a:ext uri="{FF2B5EF4-FFF2-40B4-BE49-F238E27FC236}">
                <a16:creationId xmlns:a16="http://schemas.microsoft.com/office/drawing/2014/main" id="{299A77EA-087D-B5B6-B975-ABA8FC7EB5AB}"/>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graphicFrame>
        <p:nvGraphicFramePr>
          <p:cNvPr id="15" name="Tableau 12">
            <a:extLst>
              <a:ext uri="{FF2B5EF4-FFF2-40B4-BE49-F238E27FC236}">
                <a16:creationId xmlns:a16="http://schemas.microsoft.com/office/drawing/2014/main" id="{56B1296C-7CCF-630B-7E7F-212F8C1C8B31}"/>
              </a:ext>
            </a:extLst>
          </p:cNvPr>
          <p:cNvGraphicFramePr>
            <a:graphicFrameLocks/>
          </p:cNvGraphicFramePr>
          <p:nvPr>
            <p:extLst>
              <p:ext uri="{D42A27DB-BD31-4B8C-83A1-F6EECF244321}">
                <p14:modId xmlns:p14="http://schemas.microsoft.com/office/powerpoint/2010/main" val="313986028"/>
              </p:ext>
            </p:extLst>
          </p:nvPr>
        </p:nvGraphicFramePr>
        <p:xfrm>
          <a:off x="457200" y="1716967"/>
          <a:ext cx="7907840" cy="4818379"/>
        </p:xfrm>
        <a:graphic>
          <a:graphicData uri="http://schemas.openxmlformats.org/drawingml/2006/table">
            <a:tbl>
              <a:tblPr firstRow="1" bandRow="1">
                <a:tableStyleId>{85BE263C-DBD7-4A20-BB59-AAB30ACAA65A}</a:tableStyleId>
              </a:tblPr>
              <a:tblGrid>
                <a:gridCol w="1228447">
                  <a:extLst>
                    <a:ext uri="{9D8B030D-6E8A-4147-A177-3AD203B41FA5}">
                      <a16:colId xmlns:a16="http://schemas.microsoft.com/office/drawing/2014/main" val="4100933615"/>
                    </a:ext>
                  </a:extLst>
                </a:gridCol>
                <a:gridCol w="1916197">
                  <a:extLst>
                    <a:ext uri="{9D8B030D-6E8A-4147-A177-3AD203B41FA5}">
                      <a16:colId xmlns:a16="http://schemas.microsoft.com/office/drawing/2014/main" val="4240638874"/>
                    </a:ext>
                  </a:extLst>
                </a:gridCol>
                <a:gridCol w="1817649">
                  <a:extLst>
                    <a:ext uri="{9D8B030D-6E8A-4147-A177-3AD203B41FA5}">
                      <a16:colId xmlns:a16="http://schemas.microsoft.com/office/drawing/2014/main" val="263984797"/>
                    </a:ext>
                  </a:extLst>
                </a:gridCol>
                <a:gridCol w="2945547">
                  <a:extLst>
                    <a:ext uri="{9D8B030D-6E8A-4147-A177-3AD203B41FA5}">
                      <a16:colId xmlns:a16="http://schemas.microsoft.com/office/drawing/2014/main" val="2517559022"/>
                    </a:ext>
                  </a:extLst>
                </a:gridCol>
              </a:tblGrid>
              <a:tr h="486704">
                <a:tc>
                  <a:txBody>
                    <a:bodyPr/>
                    <a:lstStyle/>
                    <a:p>
                      <a:pPr algn="ct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extLst>
                  <a:ext uri="{0D108BD9-81ED-4DB2-BD59-A6C34878D82A}">
                    <a16:rowId xmlns:a16="http://schemas.microsoft.com/office/drawing/2014/main" val="3790739007"/>
                  </a:ext>
                </a:extLst>
              </a:tr>
              <a:tr h="836970">
                <a:tc>
                  <a:txBody>
                    <a:bodyPr/>
                    <a:lstStyle/>
                    <a:p>
                      <a:r>
                        <a:rPr lang="fr-FR" sz="1500"/>
                        <a:t>G2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285750" indent="-285750">
                        <a:buFont typeface="Wingdings" pitchFamily="2" charset="2"/>
                        <a:buChar char="ü"/>
                      </a:pPr>
                      <a:r>
                        <a:rPr lang="fr-FR" sz="1500"/>
                        <a:t>Activation de la narration et du pointage de problème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Sous activation des processus du 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5168589"/>
                  </a:ext>
                </a:extLst>
              </a:tr>
              <a:tr h="782513">
                <a:tc>
                  <a:txBody>
                    <a:bodyPr/>
                    <a:lstStyle/>
                    <a:p>
                      <a:r>
                        <a:rPr lang="fr-FR" sz="1500"/>
                        <a:t>G2 sans cible</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285750" indent="-285750">
                        <a:buFont typeface="Wingdings" pitchFamily="2" charset="2"/>
                        <a:buChar char="ü"/>
                      </a:pPr>
                      <a:r>
                        <a:rPr lang="fr-FR" sz="1500"/>
                        <a:t>Scores plus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ü"/>
                      </a:pPr>
                      <a:r>
                        <a:rPr lang="fr-FR" sz="1500"/>
                        <a:t>Scores plus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85750" indent="-285750">
                        <a:buFont typeface="Wingdings" pitchFamily="2" charset="2"/>
                        <a:buChar char="ü"/>
                      </a:pPr>
                      <a:r>
                        <a:rPr lang="fr-FR" sz="1500"/>
                        <a:t>Suractivation des processus liés aux alternatives comparativement aux 2 autres sous-groupes.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3342972"/>
                  </a:ext>
                </a:extLst>
              </a:tr>
              <a:tr h="225085">
                <a:tc rowSpan="2">
                  <a:txBody>
                    <a:bodyPr/>
                    <a:lstStyle/>
                    <a:p>
                      <a:r>
                        <a:rPr lang="fr-FR" sz="1500"/>
                        <a:t>G3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rowSpan="2">
                  <a:txBody>
                    <a:bodyPr/>
                    <a:lstStyle/>
                    <a:p>
                      <a:pPr marL="285750" indent="-285750">
                        <a:buFont typeface="Wingdings" pitchFamily="2" charset="2"/>
                        <a:buChar char="ü"/>
                      </a:pPr>
                      <a:r>
                        <a:rPr lang="fr-FR" sz="1500"/>
                        <a:t>Scores plus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85750" indent="-285750">
                        <a:buFont typeface="Wingdings" pitchFamily="2" charset="2"/>
                        <a:buChar char="ü"/>
                      </a:pPr>
                      <a:r>
                        <a:rPr lang="fr-FR" sz="1500"/>
                        <a:t>Activation de la légitimation de la pratique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dirty="0"/>
                    </a:p>
                  </a:txBody>
                  <a:tcPr/>
                </a:tc>
                <a:extLst>
                  <a:ext uri="{0D108BD9-81ED-4DB2-BD59-A6C34878D82A}">
                    <a16:rowId xmlns:a16="http://schemas.microsoft.com/office/drawing/2014/main" val="1590278982"/>
                  </a:ext>
                </a:extLst>
              </a:tr>
              <a:tr h="552155">
                <a:tc vMerge="1">
                  <a:txBody>
                    <a:bodyPr/>
                    <a:lstStyle/>
                    <a:p>
                      <a:endParaRPr lang="fr-FR"/>
                    </a:p>
                  </a:txBody>
                  <a:tcPr/>
                </a:tc>
                <a:tc vMerge="1">
                  <a:txBody>
                    <a:bodyPr/>
                    <a:lstStyle/>
                    <a:p>
                      <a:endParaRPr lang="fr-FR"/>
                    </a:p>
                  </a:txBody>
                  <a:tcPr/>
                </a:tc>
                <a:tc vMerge="1">
                  <a:txBody>
                    <a:bodyPr/>
                    <a:lstStyle/>
                    <a:p>
                      <a:endParaRPr lang="fr-FR"/>
                    </a:p>
                  </a:txBody>
                  <a:tcPr/>
                </a:tc>
                <a:tc rowSpan="2">
                  <a:txBody>
                    <a:bodyPr/>
                    <a:lstStyle/>
                    <a:p>
                      <a:pPr marL="285750" indent="-285750">
                        <a:buFont typeface="Wingdings" pitchFamily="2" charset="2"/>
                        <a:buChar char="ü"/>
                      </a:pP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6147990"/>
                  </a:ext>
                </a:extLst>
              </a:tr>
              <a:tr h="455442">
                <a:tc rowSpan="2">
                  <a:txBody>
                    <a:bodyPr/>
                    <a:lstStyle/>
                    <a:p>
                      <a:r>
                        <a:rPr lang="fr-FR" sz="1500"/>
                        <a:t>G3 sans cible</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marL="285750" indent="-285750">
                        <a:buFont typeface="Wingdings" pitchFamily="2" charset="2"/>
                        <a:buChar char="ü"/>
                      </a:pPr>
                      <a:r>
                        <a:rPr lang="fr-FR" sz="1500"/>
                        <a:t>Activation du questionnement lorsque la vidéo est placée en début de débriefing 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285750" indent="-285750">
                        <a:buFont typeface="Wingdings" pitchFamily="2" charset="2"/>
                        <a:buChar char="ü"/>
                      </a:pPr>
                      <a:r>
                        <a:rPr lang="fr-FR" sz="1500"/>
                        <a:t>Activation du questionnement et de l’</a:t>
                      </a:r>
                      <a:r>
                        <a:rPr lang="fr-FR" sz="1500" err="1"/>
                        <a:t>intentionnalisation</a:t>
                      </a: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Wingdings" pitchFamily="2" charset="2"/>
                        <a:buChar char="ü"/>
                      </a:pPr>
                      <a:endParaRPr lang="fr-FR" sz="15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556868142"/>
                  </a:ext>
                </a:extLst>
              </a:tr>
              <a:tr h="1007598">
                <a:tc vMerge="1">
                  <a:txBody>
                    <a:bodyPr/>
                    <a:lstStyle/>
                    <a:p>
                      <a:endParaRPr lang="fr-FR" dirty="0"/>
                    </a:p>
                  </a:txBody>
                  <a:tcPr/>
                </a:tc>
                <a:tc vMerge="1">
                  <a:txBody>
                    <a:bodyPr/>
                    <a:lstStyle/>
                    <a:p>
                      <a:endParaRPr lang="fr-FR"/>
                    </a:p>
                  </a:txBody>
                  <a:tcPr/>
                </a:tc>
                <a:tc vMerge="1">
                  <a:txBody>
                    <a:bodyPr/>
                    <a:lstStyle/>
                    <a:p>
                      <a:endParaRPr lang="fr-F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600"/>
                        <a:t>Deux fois plus de processus liés aux alternatives comparativement à G2 avec cible.</a:t>
                      </a:r>
                    </a:p>
                    <a:p>
                      <a:pPr marL="285750" indent="-285750">
                        <a:buFont typeface="Wingdings" pitchFamily="2" charset="2"/>
                        <a:buChar char="ü"/>
                      </a:pPr>
                      <a:endParaRPr lang="fr-FR"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2206040"/>
                  </a:ext>
                </a:extLst>
              </a:tr>
            </a:tbl>
          </a:graphicData>
        </a:graphic>
      </p:graphicFrame>
      <p:sp>
        <p:nvSpPr>
          <p:cNvPr id="16" name="ZoneTexte 15">
            <a:extLst>
              <a:ext uri="{FF2B5EF4-FFF2-40B4-BE49-F238E27FC236}">
                <a16:creationId xmlns:a16="http://schemas.microsoft.com/office/drawing/2014/main" id="{8DD70E28-01B7-052E-C839-8580897D346D}"/>
              </a:ext>
            </a:extLst>
          </p:cNvPr>
          <p:cNvSpPr txBox="1"/>
          <p:nvPr/>
        </p:nvSpPr>
        <p:spPr>
          <a:xfrm>
            <a:off x="2209754" y="458633"/>
            <a:ext cx="6400800" cy="959005"/>
          </a:xfrm>
          <a:prstGeom prst="rect">
            <a:avLst/>
          </a:prstGeom>
        </p:spPr>
        <p:txBody>
          <a:bodyPr vert="horz" wrap="square" lIns="91440" tIns="45720" rIns="91440" bIns="45720" rtlCol="0">
            <a:normAutofit fontScale="62500" lnSpcReduction="20000"/>
          </a:bodyPr>
          <a:lstStyle/>
          <a:p>
            <a:pPr marL="342900" indent="-342900" eaLnBrk="0" hangingPunct="0"/>
            <a:r>
              <a:rPr lang="fr-FR" sz="3600" b="0" i="0" u="none" strike="noStrike" cap="none" spc="0" baseline="0" dirty="0">
                <a:solidFill>
                  <a:schemeClr val="accent6"/>
                </a:solidFill>
                <a:effectLst/>
                <a:latin typeface="+mj-lt"/>
              </a:rPr>
              <a:t>2. </a:t>
            </a:r>
            <a:r>
              <a:rPr lang="fr-FR" sz="3600" b="1" i="0" u="none" strike="noStrike" cap="none" spc="0" baseline="0" dirty="0">
                <a:solidFill>
                  <a:schemeClr val="accent6"/>
                </a:solidFill>
                <a:effectLst/>
                <a:latin typeface="+mj-lt"/>
              </a:rPr>
              <a:t>Comparaison des résultats par niveau de processus engagé par les apprenants en fonction de la </a:t>
            </a:r>
            <a:r>
              <a:rPr lang="fr-FR" sz="3600" b="1" i="0" u="none" strike="noStrike" cap="none" spc="0" baseline="0" dirty="0">
                <a:solidFill>
                  <a:schemeClr val="accent2"/>
                </a:solidFill>
                <a:effectLst/>
                <a:latin typeface="+mj-lt"/>
              </a:rPr>
              <a:t>présence ou de l'absence de cible</a:t>
            </a:r>
            <a:endParaRPr lang="fr-FR" sz="2800" b="1" cap="none" dirty="0">
              <a:solidFill>
                <a:srgbClr val="263E65"/>
              </a:solidFill>
              <a:latin typeface="+mj-lt"/>
            </a:endParaRPr>
          </a:p>
        </p:txBody>
      </p:sp>
      <p:sp>
        <p:nvSpPr>
          <p:cNvPr id="17" name="Rectangle 16">
            <a:extLst>
              <a:ext uri="{FF2B5EF4-FFF2-40B4-BE49-F238E27FC236}">
                <a16:creationId xmlns:a16="http://schemas.microsoft.com/office/drawing/2014/main" id="{E7B03FDD-837F-A741-A872-00DF00E3C28E}"/>
              </a:ext>
            </a:extLst>
          </p:cNvPr>
          <p:cNvSpPr/>
          <p:nvPr/>
        </p:nvSpPr>
        <p:spPr>
          <a:xfrm>
            <a:off x="1706136" y="1656620"/>
            <a:ext cx="3680252" cy="4750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mc:AlternateContent xmlns:mc="http://schemas.openxmlformats.org/markup-compatibility/2006" xmlns:cx2="http://schemas.microsoft.com/office/drawing/2015/10/21/chartex">
        <mc:Choice Requires="cx2">
          <p:graphicFrame>
            <p:nvGraphicFramePr>
              <p:cNvPr id="18" name="Graphique 17">
                <a:extLst>
                  <a:ext uri="{FF2B5EF4-FFF2-40B4-BE49-F238E27FC236}">
                    <a16:creationId xmlns:a16="http://schemas.microsoft.com/office/drawing/2014/main" id="{E4CF073A-81DC-D2E7-2D8B-CB0C3ECA25DC}"/>
                  </a:ext>
                </a:extLst>
              </p:cNvPr>
              <p:cNvGraphicFramePr/>
              <p:nvPr>
                <p:extLst>
                  <p:ext uri="{D42A27DB-BD31-4B8C-83A1-F6EECF244321}">
                    <p14:modId xmlns:p14="http://schemas.microsoft.com/office/powerpoint/2010/main" val="3292336563"/>
                  </p:ext>
                </p:extLst>
              </p:nvPr>
            </p:nvGraphicFramePr>
            <p:xfrm>
              <a:off x="1828799" y="1696119"/>
              <a:ext cx="3328989" cy="4392447"/>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8" name="Graphique 17">
                <a:extLst>
                  <a:ext uri="{FF2B5EF4-FFF2-40B4-BE49-F238E27FC236}">
                    <a16:creationId xmlns:a16="http://schemas.microsoft.com/office/drawing/2014/main" id="{E4CF073A-81DC-D2E7-2D8B-CB0C3ECA25DC}"/>
                  </a:ext>
                </a:extLst>
              </p:cNvPr>
              <p:cNvPicPr>
                <a:picLocks noGrp="1" noRot="1" noChangeAspect="1" noMove="1" noResize="1" noEditPoints="1" noAdjustHandles="1" noChangeArrowheads="1" noChangeShapeType="1"/>
              </p:cNvPicPr>
              <p:nvPr/>
            </p:nvPicPr>
            <p:blipFill>
              <a:blip r:embed="rId4"/>
              <a:stretch>
                <a:fillRect/>
              </a:stretch>
            </p:blipFill>
            <p:spPr>
              <a:xfrm>
                <a:off x="1828799" y="1696119"/>
                <a:ext cx="3328989" cy="4392447"/>
              </a:xfrm>
              <a:prstGeom prst="rect">
                <a:avLst/>
              </a:prstGeom>
            </p:spPr>
          </p:pic>
        </mc:Fallback>
      </mc:AlternateContent>
      <p:sp>
        <p:nvSpPr>
          <p:cNvPr id="19" name="ZoneTexte 18">
            <a:extLst>
              <a:ext uri="{FF2B5EF4-FFF2-40B4-BE49-F238E27FC236}">
                <a16:creationId xmlns:a16="http://schemas.microsoft.com/office/drawing/2014/main" id="{C5B288C2-000E-AEC4-D7A9-A62D6E905DF6}"/>
              </a:ext>
            </a:extLst>
          </p:cNvPr>
          <p:cNvSpPr txBox="1"/>
          <p:nvPr/>
        </p:nvSpPr>
        <p:spPr>
          <a:xfrm>
            <a:off x="1078019" y="1542231"/>
            <a:ext cx="490096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fr-FR" b="1">
                <a:solidFill>
                  <a:schemeClr val="accent2"/>
                </a:solidFill>
              </a:rPr>
              <a:t>Niveau 3 avec et sans cible</a:t>
            </a:r>
          </a:p>
        </p:txBody>
      </p:sp>
      <p:sp>
        <p:nvSpPr>
          <p:cNvPr id="20" name="Rectangle 19">
            <a:extLst>
              <a:ext uri="{FF2B5EF4-FFF2-40B4-BE49-F238E27FC236}">
                <a16:creationId xmlns:a16="http://schemas.microsoft.com/office/drawing/2014/main" id="{7671FA8F-968E-01B8-26EF-FC711194B1D5}"/>
              </a:ext>
            </a:extLst>
          </p:cNvPr>
          <p:cNvSpPr/>
          <p:nvPr/>
        </p:nvSpPr>
        <p:spPr>
          <a:xfrm>
            <a:off x="2412251" y="6134305"/>
            <a:ext cx="2553629" cy="310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chemeClr val="tx1"/>
                </a:solidFill>
              </a:rPr>
              <a:t>Processus liés aux alternatives</a:t>
            </a:r>
          </a:p>
        </p:txBody>
      </p:sp>
    </p:spTree>
    <p:extLst>
      <p:ext uri="{BB962C8B-B14F-4D97-AF65-F5344CB8AC3E}">
        <p14:creationId xmlns:p14="http://schemas.microsoft.com/office/powerpoint/2010/main" val="373627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0F86B43-7D1B-3490-4D67-49A0EEC61879}"/>
              </a:ext>
            </a:extLst>
          </p:cNvPr>
          <p:cNvSpPr>
            <a:spLocks noGrp="1"/>
          </p:cNvSpPr>
          <p:nvPr>
            <p:ph type="sldNum" sz="quarter" idx="10"/>
          </p:nvPr>
        </p:nvSpPr>
        <p:spPr/>
        <p:txBody>
          <a:bodyPr/>
          <a:lstStyle/>
          <a:p>
            <a:pPr>
              <a:defRPr/>
            </a:pPr>
            <a:fld id="{E84D0D07-BA6C-4CE2-85E1-215477AE30BF}" type="slidenum">
              <a:rPr lang="en-US" noProof="0" smtClean="0"/>
              <a:pPr>
                <a:defRPr/>
              </a:pPr>
              <a:t>43</a:t>
            </a:fld>
            <a:endParaRPr lang="en-US" noProof="0"/>
          </a:p>
        </p:txBody>
      </p:sp>
      <p:sp>
        <p:nvSpPr>
          <p:cNvPr id="4" name="Espace réservé du pied de page 3">
            <a:extLst>
              <a:ext uri="{FF2B5EF4-FFF2-40B4-BE49-F238E27FC236}">
                <a16:creationId xmlns:a16="http://schemas.microsoft.com/office/drawing/2014/main" id="{F841B443-26FD-8AC5-A3D6-B29796FE5CEE}"/>
              </a:ext>
            </a:extLst>
          </p:cNvPr>
          <p:cNvSpPr>
            <a:spLocks noGrp="1"/>
          </p:cNvSpPr>
          <p:nvPr>
            <p:ph type="ftr" sz="quarter" idx="11"/>
          </p:nvPr>
        </p:nvSpPr>
        <p:spPr/>
        <p:txBody>
          <a:bodyPr/>
          <a:lstStyle/>
          <a:p>
            <a:pPr>
              <a:defRPr/>
            </a:pPr>
            <a:r>
              <a:rPr lang="en-US" noProof="0" dirty="0"/>
              <a:t>Duvivier, Derobertmasure, Demeuse    |   INAS</a:t>
            </a:r>
          </a:p>
        </p:txBody>
      </p:sp>
      <p:sp>
        <p:nvSpPr>
          <p:cNvPr id="8" name="Arrow: Pentagon 8">
            <a:extLst>
              <a:ext uri="{FF2B5EF4-FFF2-40B4-BE49-F238E27FC236}">
                <a16:creationId xmlns:a16="http://schemas.microsoft.com/office/drawing/2014/main" id="{0A6F9751-6D8E-A217-7236-DD6ABE462F60}"/>
              </a:ext>
            </a:extLst>
          </p:cNvPr>
          <p:cNvSpPr/>
          <p:nvPr/>
        </p:nvSpPr>
        <p:spPr>
          <a:xfrm>
            <a:off x="457200" y="264979"/>
            <a:ext cx="1598212" cy="1152659"/>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9" name="TextBox 27">
            <a:extLst>
              <a:ext uri="{FF2B5EF4-FFF2-40B4-BE49-F238E27FC236}">
                <a16:creationId xmlns:a16="http://schemas.microsoft.com/office/drawing/2014/main" id="{299A77EA-087D-B5B6-B975-ABA8FC7EB5AB}"/>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3</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graphicFrame>
        <p:nvGraphicFramePr>
          <p:cNvPr id="15" name="Tableau 12">
            <a:extLst>
              <a:ext uri="{FF2B5EF4-FFF2-40B4-BE49-F238E27FC236}">
                <a16:creationId xmlns:a16="http://schemas.microsoft.com/office/drawing/2014/main" id="{56B1296C-7CCF-630B-7E7F-212F8C1C8B31}"/>
              </a:ext>
            </a:extLst>
          </p:cNvPr>
          <p:cNvGraphicFramePr>
            <a:graphicFrameLocks/>
          </p:cNvGraphicFramePr>
          <p:nvPr>
            <p:extLst>
              <p:ext uri="{D42A27DB-BD31-4B8C-83A1-F6EECF244321}">
                <p14:modId xmlns:p14="http://schemas.microsoft.com/office/powerpoint/2010/main" val="457987900"/>
              </p:ext>
            </p:extLst>
          </p:nvPr>
        </p:nvGraphicFramePr>
        <p:xfrm>
          <a:off x="457200" y="1716967"/>
          <a:ext cx="7907840" cy="4649509"/>
        </p:xfrm>
        <a:graphic>
          <a:graphicData uri="http://schemas.openxmlformats.org/drawingml/2006/table">
            <a:tbl>
              <a:tblPr firstRow="1" bandRow="1">
                <a:tableStyleId>{85BE263C-DBD7-4A20-BB59-AAB30ACAA65A}</a:tableStyleId>
              </a:tblPr>
              <a:tblGrid>
                <a:gridCol w="1228447">
                  <a:extLst>
                    <a:ext uri="{9D8B030D-6E8A-4147-A177-3AD203B41FA5}">
                      <a16:colId xmlns:a16="http://schemas.microsoft.com/office/drawing/2014/main" val="4100933615"/>
                    </a:ext>
                  </a:extLst>
                </a:gridCol>
                <a:gridCol w="1916197">
                  <a:extLst>
                    <a:ext uri="{9D8B030D-6E8A-4147-A177-3AD203B41FA5}">
                      <a16:colId xmlns:a16="http://schemas.microsoft.com/office/drawing/2014/main" val="4240638874"/>
                    </a:ext>
                  </a:extLst>
                </a:gridCol>
                <a:gridCol w="2687444">
                  <a:extLst>
                    <a:ext uri="{9D8B030D-6E8A-4147-A177-3AD203B41FA5}">
                      <a16:colId xmlns:a16="http://schemas.microsoft.com/office/drawing/2014/main" val="263984797"/>
                    </a:ext>
                  </a:extLst>
                </a:gridCol>
                <a:gridCol w="2075752">
                  <a:extLst>
                    <a:ext uri="{9D8B030D-6E8A-4147-A177-3AD203B41FA5}">
                      <a16:colId xmlns:a16="http://schemas.microsoft.com/office/drawing/2014/main" val="2517559022"/>
                    </a:ext>
                  </a:extLst>
                </a:gridCol>
              </a:tblGrid>
              <a:tr h="486704">
                <a:tc>
                  <a:txBody>
                    <a:bodyPr/>
                    <a:lstStyle/>
                    <a:p>
                      <a:pPr algn="ctr"/>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tc>
                  <a:txBody>
                    <a:bodyPr/>
                    <a:lstStyle/>
                    <a:p>
                      <a:pPr algn="ctr"/>
                      <a:r>
                        <a:rPr lang="fr-FR" sz="1500"/>
                        <a:t>Niveau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63E65"/>
                    </a:solidFill>
                  </a:tcPr>
                </a:tc>
                <a:extLst>
                  <a:ext uri="{0D108BD9-81ED-4DB2-BD59-A6C34878D82A}">
                    <a16:rowId xmlns:a16="http://schemas.microsoft.com/office/drawing/2014/main" val="3790739007"/>
                  </a:ext>
                </a:extLst>
              </a:tr>
              <a:tr h="836970">
                <a:tc>
                  <a:txBody>
                    <a:bodyPr/>
                    <a:lstStyle/>
                    <a:p>
                      <a:r>
                        <a:rPr lang="fr-FR" sz="1500"/>
                        <a:t>G2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500"/>
                        <a:t>Potentiel intérêt si l’on cherche à développer spécifiquement la narration et le pointage de problème des pratiques des futurs enseignants.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marL="285750" indent="-285750">
                        <a:buFont typeface="Wingdings" pitchFamily="2" charset="2"/>
                        <a:buChar char="ü"/>
                      </a:pPr>
                      <a:r>
                        <a:rPr lang="fr-FR" sz="1500" dirty="0"/>
                        <a:t>Sous activation des processus du niveau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285750" indent="-285750">
                        <a:buFont typeface="Wingdings" pitchFamily="2" charset="2"/>
                        <a:buChar char="ü"/>
                      </a:pPr>
                      <a:endParaRPr lang="fr-FR" sz="1400" u="sng"/>
                    </a:p>
                    <a:p>
                      <a:pPr marL="285750" indent="-285750">
                        <a:buFont typeface="Wingdings" pitchFamily="2" charset="2"/>
                        <a:buChar char="ü"/>
                      </a:pPr>
                      <a:endParaRPr lang="fr-FR" sz="1400" u="sng"/>
                    </a:p>
                    <a:p>
                      <a:pPr marL="285750" indent="-285750">
                        <a:buFont typeface="Wingdings" pitchFamily="2" charset="2"/>
                        <a:buChar char="ü"/>
                      </a:pPr>
                      <a:endParaRPr lang="fr-FR" sz="1400" u="sng"/>
                    </a:p>
                    <a:p>
                      <a:pPr marL="285750" indent="-285750">
                        <a:buFont typeface="Wingdings" pitchFamily="2" charset="2"/>
                        <a:buChar char="ü"/>
                      </a:pPr>
                      <a:endParaRPr lang="fr-FR" sz="1400" u="sng"/>
                    </a:p>
                    <a:p>
                      <a:pPr marL="285750" indent="-285750">
                        <a:buFont typeface="Wingdings" pitchFamily="2" charset="2"/>
                        <a:buChar char="ü"/>
                      </a:pPr>
                      <a:endParaRPr lang="fr-FR" sz="1400" u="sng"/>
                    </a:p>
                    <a:p>
                      <a:pPr marL="285750" indent="-285750">
                        <a:buFont typeface="Wingdings" pitchFamily="2" charset="2"/>
                        <a:buChar char="ü"/>
                      </a:pPr>
                      <a:endParaRPr lang="fr-FR" sz="1400" u="sng"/>
                    </a:p>
                    <a:p>
                      <a:pPr marL="285750" indent="-285750">
                        <a:buFont typeface="Wingdings" pitchFamily="2" charset="2"/>
                        <a:buChar char="ü"/>
                      </a:pPr>
                      <a:r>
                        <a:rPr lang="fr-FR" sz="1400" u="none"/>
                        <a:t>Processus liés aux alternatives est plus souvent sollicités lorsqu’il n’y a </a:t>
                      </a:r>
                      <a:r>
                        <a:rPr lang="fr-FR" sz="1400" b="1" u="none">
                          <a:solidFill>
                            <a:schemeClr val="accent2"/>
                          </a:solidFill>
                        </a:rPr>
                        <a:t>pas de cible </a:t>
                      </a:r>
                      <a:r>
                        <a:rPr lang="fr-FR" sz="1400" u="none"/>
                        <a:t>que lorsqu’il y a une cible et davantage encore si l’extrait subjectif est </a:t>
                      </a:r>
                      <a:r>
                        <a:rPr lang="fr-FR" sz="1400" b="1" u="none">
                          <a:solidFill>
                            <a:schemeClr val="accent2"/>
                          </a:solidFill>
                        </a:rPr>
                        <a:t>après</a:t>
                      </a:r>
                      <a:r>
                        <a:rPr lang="fr-FR" sz="1400" u="none"/>
                        <a:t> l’extrait objectif.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85168589"/>
                  </a:ext>
                </a:extLst>
              </a:tr>
              <a:tr h="782513">
                <a:tc>
                  <a:txBody>
                    <a:bodyPr/>
                    <a:lstStyle/>
                    <a:p>
                      <a:r>
                        <a:rPr lang="fr-FR" sz="1500" b="0">
                          <a:solidFill>
                            <a:schemeClr val="tx1"/>
                          </a:solidFill>
                        </a:rPr>
                        <a:t>G2 sans cible</a:t>
                      </a:r>
                    </a:p>
                    <a:p>
                      <a:endParaRPr lang="fr-FR" sz="1500"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285750" indent="-285750">
                        <a:buFont typeface="Wingdings" pitchFamily="2" charset="2"/>
                        <a:buChar char="ü"/>
                      </a:pPr>
                      <a:r>
                        <a:rPr lang="fr-FR" sz="1500" b="0" u="none">
                          <a:solidFill>
                            <a:schemeClr val="tx1"/>
                          </a:solidFill>
                        </a:rPr>
                        <a:t>Potentiel intérêt si l’on souhaite développer de manière homogène les processus réflexifs de niveau 1 et 2 </a:t>
                      </a:r>
                      <a:r>
                        <a:rPr lang="fr-FR" sz="1500"/>
                        <a:t>des pratiques des futurs enseignants.</a:t>
                      </a:r>
                      <a:endParaRPr lang="fr-FR" sz="1500" b="0" u="none">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285750" indent="-285750">
                        <a:buFont typeface="Wingdings" pitchFamily="2" charset="2"/>
                        <a:buChar char="ü"/>
                      </a:pPr>
                      <a:r>
                        <a:rPr lang="fr-FR" sz="1500" b="1" u="sng" dirty="0">
                          <a:solidFill>
                            <a:schemeClr val="accent2"/>
                          </a:solidFill>
                        </a:rPr>
                        <a:t>Scores plus homogènes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Wingdings" pitchFamily="2" charset="2"/>
                        <a:buChar char="ü"/>
                      </a:pPr>
                      <a:r>
                        <a:rPr lang="fr-FR" sz="1400" dirty="0"/>
                        <a:t>Processus liés aux alternatives est plus souvent sollicités lorsqu’il n’y a pas de cible que lorsqu’il y a une cible et davantage si l’extrait est placé à la suite de l’extrait </a:t>
                      </a:r>
                      <a:r>
                        <a:rPr lang="fr-FR" sz="1400" dirty="0" err="1"/>
                        <a:t>objetcif</a:t>
                      </a:r>
                      <a:endParaRPr lang="fr-FR"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53342972"/>
                  </a:ext>
                </a:extLst>
              </a:tr>
              <a:tr h="777240">
                <a:tc>
                  <a:txBody>
                    <a:bodyPr/>
                    <a:lstStyle/>
                    <a:p>
                      <a:r>
                        <a:rPr lang="fr-FR" sz="1500"/>
                        <a:t>G3 avec cible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buFont typeface="Wingdings" pitchFamily="2" charset="2"/>
                        <a:buChar char="ü"/>
                      </a:pPr>
                      <a:r>
                        <a:rPr lang="fr-FR" sz="1500"/>
                        <a:t>Potentiel intérêt si l’on cherche à développer la légitimation des pratiques des futurs enseignants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hMerge="1">
                  <a:txBody>
                    <a:bodyPr/>
                    <a:lstStyle/>
                    <a:p>
                      <a:pPr marL="285750" indent="-285750">
                        <a:buFont typeface="Wingdings" pitchFamily="2" charset="2"/>
                        <a:buChar char="ü"/>
                      </a:pPr>
                      <a:r>
                        <a:rPr lang="fr-FR" sz="1500" dirty="0"/>
                        <a:t>Activation de la légitimation de la pratique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0278982"/>
                  </a:ext>
                </a:extLst>
              </a:tr>
              <a:tr h="1766082">
                <a:tc>
                  <a:txBody>
                    <a:bodyPr/>
                    <a:lstStyle/>
                    <a:p>
                      <a:r>
                        <a:rPr lang="fr-FR" sz="1500"/>
                        <a:t>G3 sans cible</a:t>
                      </a:r>
                    </a:p>
                    <a:p>
                      <a:endParaRPr lang="fr-FR" sz="15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285750" indent="-285750">
                        <a:buFont typeface="Wingdings" pitchFamily="2" charset="2"/>
                        <a:buChar char="ü"/>
                      </a:pPr>
                      <a:r>
                        <a:rPr lang="fr-FR" sz="1500"/>
                        <a:t>Potentiel intérêt si l’on cherche à développer le questionnement des pratiques des futurs enseignants.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500"/>
                        <a:t>Potentiel intérêt si l’on cherche à développer l’intention des pratiques des futurs enseignants.</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500"/>
                        <a:t>Potentiel intérêt si l’on cherche à développer le diagnostic des pratiques des des futurs enseignants.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D78"/>
                    </a:solidFill>
                  </a:tcPr>
                </a:tc>
                <a:tc hMerge="1">
                  <a:txBody>
                    <a:bodyPr/>
                    <a:lstStyle/>
                    <a:p>
                      <a:pPr marL="285750" indent="-285750">
                        <a:buFont typeface="Wingdings" pitchFamily="2" charset="2"/>
                        <a:buChar char="ü"/>
                      </a:pPr>
                      <a:r>
                        <a:rPr lang="fr-FR" sz="1500" dirty="0"/>
                        <a:t>Activation du questionnement et de l’</a:t>
                      </a:r>
                      <a:r>
                        <a:rPr lang="fr-FR" sz="1500" dirty="0" err="1"/>
                        <a:t>intentionnalisation</a:t>
                      </a:r>
                      <a:endParaRPr lang="fr-FR"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285750" indent="-285750">
                        <a:buFont typeface="Wingdings" pitchFamily="2" charset="2"/>
                        <a:buChar char="ü"/>
                      </a:pPr>
                      <a:endParaRPr lang="fr-FR"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6868142"/>
                  </a:ext>
                </a:extLst>
              </a:tr>
            </a:tbl>
          </a:graphicData>
        </a:graphic>
      </p:graphicFrame>
      <p:sp>
        <p:nvSpPr>
          <p:cNvPr id="16" name="ZoneTexte 15">
            <a:extLst>
              <a:ext uri="{FF2B5EF4-FFF2-40B4-BE49-F238E27FC236}">
                <a16:creationId xmlns:a16="http://schemas.microsoft.com/office/drawing/2014/main" id="{8DD70E28-01B7-052E-C839-8580897D346D}"/>
              </a:ext>
            </a:extLst>
          </p:cNvPr>
          <p:cNvSpPr txBox="1"/>
          <p:nvPr/>
        </p:nvSpPr>
        <p:spPr>
          <a:xfrm>
            <a:off x="2209754" y="458633"/>
            <a:ext cx="6400800" cy="959005"/>
          </a:xfrm>
          <a:prstGeom prst="rect">
            <a:avLst/>
          </a:prstGeom>
        </p:spPr>
        <p:txBody>
          <a:bodyPr vert="horz" wrap="square" lIns="91440" tIns="45720" rIns="91440" bIns="45720" rtlCol="0">
            <a:normAutofit/>
          </a:bodyPr>
          <a:lstStyle/>
          <a:p>
            <a:pPr marL="9525" indent="-9525" algn="ctr" eaLnBrk="0" hangingPunct="0"/>
            <a:r>
              <a:rPr lang="fr-FR" sz="2700" b="1" dirty="0">
                <a:solidFill>
                  <a:schemeClr val="accent6"/>
                </a:solidFill>
                <a:latin typeface="+mj-lt"/>
                <a:cs typeface="+mn-cs"/>
              </a:rPr>
              <a:t>Intérêts </a:t>
            </a:r>
            <a:r>
              <a:rPr lang="fr-FR" sz="2700" b="1" dirty="0">
                <a:solidFill>
                  <a:schemeClr val="accent6"/>
                </a:solidFill>
                <a:latin typeface="+mj-lt"/>
              </a:rPr>
              <a:t>?</a:t>
            </a:r>
            <a:endParaRPr lang="fr-FR" sz="2700" b="1" cap="none" dirty="0">
              <a:solidFill>
                <a:schemeClr val="accent6"/>
              </a:solidFill>
              <a:latin typeface="+mj-lt"/>
            </a:endParaRPr>
          </a:p>
        </p:txBody>
      </p:sp>
    </p:spTree>
    <p:extLst>
      <p:ext uri="{BB962C8B-B14F-4D97-AF65-F5344CB8AC3E}">
        <p14:creationId xmlns:p14="http://schemas.microsoft.com/office/powerpoint/2010/main" val="647259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7263E-BEAB-690D-E808-16F83DF2CAFB}"/>
              </a:ext>
            </a:extLst>
          </p:cNvPr>
          <p:cNvSpPr>
            <a:spLocks noGrp="1"/>
          </p:cNvSpPr>
          <p:nvPr>
            <p:ph type="title"/>
          </p:nvPr>
        </p:nvSpPr>
        <p:spPr>
          <a:xfrm>
            <a:off x="2044641" y="1417635"/>
            <a:ext cx="6742520" cy="1143000"/>
          </a:xfrm>
        </p:spPr>
        <p:txBody>
          <a:bodyPr/>
          <a:lstStyle/>
          <a:p>
            <a:pPr marL="457200" indent="-457200">
              <a:buFont typeface="+mj-lt"/>
              <a:buAutoNum type="arabicParenR"/>
            </a:pPr>
            <a:r>
              <a:rPr lang="fr-FR" sz="1800" dirty="0">
                <a:solidFill>
                  <a:schemeClr val="accent3"/>
                </a:solidFill>
              </a:rPr>
              <a:t>Intérêt à ajouter un extrait subjectif du point de vue de la réflexivité chez les futurs enseignants ?</a:t>
            </a:r>
          </a:p>
        </p:txBody>
      </p:sp>
      <p:sp>
        <p:nvSpPr>
          <p:cNvPr id="3" name="Espace réservé du numéro de diapositive 2">
            <a:extLst>
              <a:ext uri="{FF2B5EF4-FFF2-40B4-BE49-F238E27FC236}">
                <a16:creationId xmlns:a16="http://schemas.microsoft.com/office/drawing/2014/main" id="{D001AC7C-4523-7EBB-3DB8-A3FBA6E7B65A}"/>
              </a:ext>
            </a:extLst>
          </p:cNvPr>
          <p:cNvSpPr>
            <a:spLocks noGrp="1"/>
          </p:cNvSpPr>
          <p:nvPr>
            <p:ph type="sldNum" sz="quarter" idx="10"/>
          </p:nvPr>
        </p:nvSpPr>
        <p:spPr/>
        <p:txBody>
          <a:bodyPr/>
          <a:lstStyle/>
          <a:p>
            <a:pPr>
              <a:defRPr/>
            </a:pPr>
            <a:fld id="{E84D0D07-BA6C-4CE2-85E1-215477AE30BF}" type="slidenum">
              <a:rPr lang="en-US" noProof="0" smtClean="0"/>
              <a:pPr>
                <a:defRPr/>
              </a:pPr>
              <a:t>44</a:t>
            </a:fld>
            <a:endParaRPr lang="en-US" noProof="0"/>
          </a:p>
        </p:txBody>
      </p:sp>
      <p:sp>
        <p:nvSpPr>
          <p:cNvPr id="4" name="Espace réservé du pied de page 3">
            <a:extLst>
              <a:ext uri="{FF2B5EF4-FFF2-40B4-BE49-F238E27FC236}">
                <a16:creationId xmlns:a16="http://schemas.microsoft.com/office/drawing/2014/main" id="{B5A5E5C8-0BEA-6163-5E7F-AA51C78A4C19}"/>
              </a:ext>
            </a:extLst>
          </p:cNvPr>
          <p:cNvSpPr>
            <a:spLocks noGrp="1"/>
          </p:cNvSpPr>
          <p:nvPr>
            <p:ph type="ftr" sz="quarter" idx="11"/>
          </p:nvPr>
        </p:nvSpPr>
        <p:spPr/>
        <p:txBody>
          <a:bodyPr/>
          <a:lstStyle/>
          <a:p>
            <a:pPr>
              <a:defRPr/>
            </a:pPr>
            <a:r>
              <a:rPr lang="en-US" noProof="0" dirty="0"/>
              <a:t>Duvivier, Derobertmasure, Demeuse    |   INAS</a:t>
            </a:r>
          </a:p>
        </p:txBody>
      </p:sp>
      <p:sp>
        <p:nvSpPr>
          <p:cNvPr id="5" name="ZoneTexte 4">
            <a:extLst>
              <a:ext uri="{FF2B5EF4-FFF2-40B4-BE49-F238E27FC236}">
                <a16:creationId xmlns:a16="http://schemas.microsoft.com/office/drawing/2014/main" id="{4774584E-CAE8-3A4C-ECBC-DEA69D1F119A}"/>
              </a:ext>
            </a:extLst>
          </p:cNvPr>
          <p:cNvSpPr txBox="1"/>
          <p:nvPr/>
        </p:nvSpPr>
        <p:spPr>
          <a:xfrm>
            <a:off x="557561" y="2419815"/>
            <a:ext cx="8229600" cy="2018370"/>
          </a:xfrm>
          <a:prstGeom prst="rect">
            <a:avLst/>
          </a:prstGeom>
        </p:spPr>
        <p:txBody>
          <a:bodyPr vert="horz" wrap="square" lIns="91440" tIns="45720" rIns="91440" bIns="45720" rtlCol="0">
            <a:normAutofit/>
          </a:bodyPr>
          <a:lstStyle/>
          <a:p>
            <a:pPr marL="285750" indent="-285750" eaLnBrk="0" hangingPunct="0">
              <a:buFont typeface="Wingdings" pitchFamily="2" charset="2"/>
              <a:buChar char="§"/>
            </a:pPr>
            <a:r>
              <a:rPr lang="fr-FR" sz="1500" dirty="0">
                <a:latin typeface="+mn-lt"/>
              </a:rPr>
              <a:t>Lorsque l’on cherche à développer les 3 niveaux de réflexivité et plus particulièrement le niveau 3 (théoriser), il ne semble </a:t>
            </a:r>
            <a:r>
              <a:rPr lang="fr-FR" sz="1500" b="1" u="sng" dirty="0">
                <a:latin typeface="+mn-lt"/>
              </a:rPr>
              <a:t>pas nécessaire </a:t>
            </a:r>
            <a:r>
              <a:rPr lang="fr-FR" sz="1500" dirty="0">
                <a:latin typeface="+mn-lt"/>
              </a:rPr>
              <a:t>d’implémenter un extrait subjectif de la pratique des futurs enseignants dans le dispositif de formation de l’AESS géré par l’INAS.</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6" name="Arrow: Pentagon 8">
            <a:extLst>
              <a:ext uri="{FF2B5EF4-FFF2-40B4-BE49-F238E27FC236}">
                <a16:creationId xmlns:a16="http://schemas.microsoft.com/office/drawing/2014/main" id="{A3D969A4-4E0F-E03D-9612-BA3E8E82B2D1}"/>
              </a:ext>
            </a:extLst>
          </p:cNvPr>
          <p:cNvSpPr/>
          <p:nvPr/>
        </p:nvSpPr>
        <p:spPr>
          <a:xfrm>
            <a:off x="457200" y="264979"/>
            <a:ext cx="1598212" cy="115265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7BB2E9DF-724A-EDB4-42B2-37E8BD5A57A1}"/>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4</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2" name="Titre 1">
            <a:extLst>
              <a:ext uri="{FF2B5EF4-FFF2-40B4-BE49-F238E27FC236}">
                <a16:creationId xmlns:a16="http://schemas.microsoft.com/office/drawing/2014/main" id="{8EF53F1D-A9B4-F423-C208-3AA46E9D2B60}"/>
              </a:ext>
            </a:extLst>
          </p:cNvPr>
          <p:cNvSpPr txBox="1">
            <a:spLocks/>
          </p:cNvSpPr>
          <p:nvPr/>
        </p:nvSpPr>
        <p:spPr bwMode="auto">
          <a:xfrm>
            <a:off x="1788758" y="3429000"/>
            <a:ext cx="693010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lang="fr-BE" sz="4400" b="1" kern="1200">
                <a:solidFill>
                  <a:srgbClr val="263E65"/>
                </a:solidFill>
                <a:latin typeface="Tenor Sans" panose="02000000000000000000" pitchFamily="2" charset="0"/>
                <a:ea typeface="+mj-ea"/>
                <a:cs typeface="Arial" pitchFamily="34" charset="0"/>
              </a:defRPr>
            </a:lvl1pPr>
            <a:lvl2pPr algn="ctr" rtl="0" eaLnBrk="1" fontAlgn="base" hangingPunct="1">
              <a:spcBef>
                <a:spcPct val="0"/>
              </a:spcBef>
              <a:spcAft>
                <a:spcPct val="0"/>
              </a:spcAft>
              <a:defRPr sz="4400" b="1">
                <a:solidFill>
                  <a:srgbClr val="C44C4C"/>
                </a:solidFill>
                <a:latin typeface="Calibri" pitchFamily="34" charset="0"/>
                <a:cs typeface="Arial" charset="0"/>
              </a:defRPr>
            </a:lvl2pPr>
            <a:lvl3pPr algn="ctr" rtl="0" eaLnBrk="1" fontAlgn="base" hangingPunct="1">
              <a:spcBef>
                <a:spcPct val="0"/>
              </a:spcBef>
              <a:spcAft>
                <a:spcPct val="0"/>
              </a:spcAft>
              <a:defRPr sz="4400" b="1">
                <a:solidFill>
                  <a:srgbClr val="C44C4C"/>
                </a:solidFill>
                <a:latin typeface="Calibri" pitchFamily="34" charset="0"/>
                <a:cs typeface="Arial" charset="0"/>
              </a:defRPr>
            </a:lvl3pPr>
            <a:lvl4pPr algn="ctr" rtl="0" eaLnBrk="1" fontAlgn="base" hangingPunct="1">
              <a:spcBef>
                <a:spcPct val="0"/>
              </a:spcBef>
              <a:spcAft>
                <a:spcPct val="0"/>
              </a:spcAft>
              <a:defRPr sz="4400" b="1">
                <a:solidFill>
                  <a:srgbClr val="C44C4C"/>
                </a:solidFill>
                <a:latin typeface="Calibri" pitchFamily="34" charset="0"/>
                <a:cs typeface="Arial" charset="0"/>
              </a:defRPr>
            </a:lvl4pPr>
            <a:lvl5pPr algn="ctr" rtl="0" eaLnBrk="1" fontAlgn="base" hangingPunct="1">
              <a:spcBef>
                <a:spcPct val="0"/>
              </a:spcBef>
              <a:spcAft>
                <a:spcPct val="0"/>
              </a:spcAft>
              <a:defRPr sz="4400" b="1">
                <a:solidFill>
                  <a:srgbClr val="C44C4C"/>
                </a:solidFill>
                <a:latin typeface="Calibri" pitchFamily="34" charset="0"/>
                <a:cs typeface="Arial" charset="0"/>
              </a:defRPr>
            </a:lvl5pPr>
            <a:lvl6pPr marL="457200" algn="ctr" rtl="0" eaLnBrk="1" fontAlgn="base" hangingPunct="1">
              <a:spcBef>
                <a:spcPct val="0"/>
              </a:spcBef>
              <a:spcAft>
                <a:spcPct val="0"/>
              </a:spcAft>
              <a:defRPr sz="4400" b="1">
                <a:solidFill>
                  <a:srgbClr val="C44C4C"/>
                </a:solidFill>
                <a:latin typeface="Calibri" pitchFamily="34" charset="0"/>
                <a:cs typeface="Arial" charset="0"/>
              </a:defRPr>
            </a:lvl6pPr>
            <a:lvl7pPr marL="914400" algn="ctr" rtl="0" eaLnBrk="1" fontAlgn="base" hangingPunct="1">
              <a:spcBef>
                <a:spcPct val="0"/>
              </a:spcBef>
              <a:spcAft>
                <a:spcPct val="0"/>
              </a:spcAft>
              <a:defRPr sz="4400" b="1">
                <a:solidFill>
                  <a:srgbClr val="C44C4C"/>
                </a:solidFill>
                <a:latin typeface="Calibri" pitchFamily="34" charset="0"/>
                <a:cs typeface="Arial" charset="0"/>
              </a:defRPr>
            </a:lvl7pPr>
            <a:lvl8pPr marL="1371600" algn="ctr" rtl="0" eaLnBrk="1" fontAlgn="base" hangingPunct="1">
              <a:spcBef>
                <a:spcPct val="0"/>
              </a:spcBef>
              <a:spcAft>
                <a:spcPct val="0"/>
              </a:spcAft>
              <a:defRPr sz="4400" b="1">
                <a:solidFill>
                  <a:srgbClr val="C44C4C"/>
                </a:solidFill>
                <a:latin typeface="Calibri" pitchFamily="34" charset="0"/>
                <a:cs typeface="Arial" charset="0"/>
              </a:defRPr>
            </a:lvl8pPr>
            <a:lvl9pPr marL="1828800" algn="ctr" rtl="0" eaLnBrk="1" fontAlgn="base" hangingPunct="1">
              <a:spcBef>
                <a:spcPct val="0"/>
              </a:spcBef>
              <a:spcAft>
                <a:spcPct val="0"/>
              </a:spcAft>
              <a:defRPr sz="4400" b="1">
                <a:solidFill>
                  <a:srgbClr val="C44C4C"/>
                </a:solidFill>
                <a:latin typeface="Calibri" pitchFamily="34" charset="0"/>
                <a:cs typeface="Arial" charset="0"/>
              </a:defRPr>
            </a:lvl9pPr>
          </a:lstStyle>
          <a:p>
            <a:r>
              <a:rPr lang="fr-FR" sz="1800">
                <a:solidFill>
                  <a:schemeClr val="accent3"/>
                </a:solidFill>
              </a:rPr>
              <a:t>2) Si on ajoute un extrait subjectif, quand ajouter ledit extrait (avant/après) du point de vue de la réflexivité chez les futurs enseignants ?</a:t>
            </a:r>
          </a:p>
        </p:txBody>
      </p:sp>
      <p:sp>
        <p:nvSpPr>
          <p:cNvPr id="13" name="ZoneTexte 12">
            <a:extLst>
              <a:ext uri="{FF2B5EF4-FFF2-40B4-BE49-F238E27FC236}">
                <a16:creationId xmlns:a16="http://schemas.microsoft.com/office/drawing/2014/main" id="{7A3DC35D-2C12-9B88-6EB2-B4F50B602E4E}"/>
              </a:ext>
            </a:extLst>
          </p:cNvPr>
          <p:cNvSpPr txBox="1"/>
          <p:nvPr/>
        </p:nvSpPr>
        <p:spPr>
          <a:xfrm>
            <a:off x="678830" y="4412706"/>
            <a:ext cx="7950820" cy="1895708"/>
          </a:xfrm>
          <a:prstGeom prst="rect">
            <a:avLst/>
          </a:prstGeom>
        </p:spPr>
        <p:txBody>
          <a:bodyPr vert="horz" wrap="square" lIns="91440" tIns="45720" rIns="91440" bIns="45720" rtlCol="0">
            <a:normAutofit/>
          </a:bodyPr>
          <a:lstStyle/>
          <a:p>
            <a:pPr marL="285750" indent="-285750" eaLnBrk="0" hangingPunct="0">
              <a:lnSpc>
                <a:spcPct val="120000"/>
              </a:lnSpc>
              <a:buFont typeface="Wingdings" pitchFamily="2" charset="2"/>
              <a:buChar char="§"/>
            </a:pPr>
            <a:r>
              <a:rPr kumimoji="0" lang="fr-FR" sz="1500" b="0" i="0" u="none" strike="noStrike" kern="1200" cap="none" spc="0" normalizeH="0" baseline="0" noProof="0" dirty="0">
                <a:ln>
                  <a:noFill/>
                </a:ln>
                <a:effectLst/>
                <a:uLnTx/>
                <a:uFillTx/>
                <a:latin typeface="+mj-lt"/>
                <a:ea typeface="Calibri" pitchFamily="34" charset="0"/>
                <a:cs typeface="Times New Roman" pitchFamily="18" charset="0"/>
              </a:rPr>
              <a:t>Ajouter un extrait subjectif </a:t>
            </a:r>
            <a:r>
              <a:rPr kumimoji="0" lang="fr-FR" sz="1500" i="0" strike="noStrike" kern="1200" cap="none" spc="0" normalizeH="0" baseline="0" noProof="0" dirty="0">
                <a:ln>
                  <a:noFill/>
                </a:ln>
                <a:effectLst/>
                <a:uLnTx/>
                <a:uFillTx/>
                <a:latin typeface="+mj-lt"/>
                <a:ea typeface="Calibri" pitchFamily="34" charset="0"/>
                <a:cs typeface="Times New Roman" pitchFamily="18" charset="0"/>
              </a:rPr>
              <a:t>avant un extrait </a:t>
            </a:r>
            <a:r>
              <a:rPr kumimoji="0" lang="fr-FR" sz="1500" b="0" i="0" u="none" strike="noStrike" kern="1200" cap="none" spc="0" normalizeH="0" baseline="0" noProof="0" dirty="0">
                <a:ln>
                  <a:noFill/>
                </a:ln>
                <a:effectLst/>
                <a:uLnTx/>
                <a:uFillTx/>
                <a:latin typeface="+mj-lt"/>
                <a:ea typeface="Calibri" pitchFamily="34" charset="0"/>
                <a:cs typeface="Times New Roman" pitchFamily="18" charset="0"/>
              </a:rPr>
              <a:t>objectif semble permettre d’activer de manière </a:t>
            </a:r>
            <a:r>
              <a:rPr kumimoji="0" lang="fr-FR" sz="1500" b="1" i="0" u="sng" strike="noStrike" kern="1200" cap="none" spc="0" normalizeH="0" baseline="0" noProof="0" dirty="0">
                <a:ln>
                  <a:noFill/>
                </a:ln>
                <a:effectLst/>
                <a:uLnTx/>
                <a:uFillTx/>
                <a:latin typeface="+mj-lt"/>
                <a:ea typeface="Calibri" pitchFamily="34" charset="0"/>
                <a:cs typeface="Times New Roman" pitchFamily="18" charset="0"/>
              </a:rPr>
              <a:t>plus spécifique certains types de processus réflexifs de niveau 1 et 2 </a:t>
            </a:r>
            <a:r>
              <a:rPr lang="fr-FR" sz="1500" dirty="0">
                <a:latin typeface="+mn-lt"/>
              </a:rPr>
              <a:t>dans le dispositif de formation de l’AESS géré par l’INAS.</a:t>
            </a:r>
            <a:endParaRPr kumimoji="0" lang="fr-FR" sz="1500" b="1" i="0" u="sng" strike="noStrike" kern="1200" cap="none" spc="0" normalizeH="0" baseline="0" noProof="0" dirty="0">
              <a:ln>
                <a:noFill/>
              </a:ln>
              <a:effectLst/>
              <a:uLnTx/>
              <a:uFillTx/>
              <a:latin typeface="+mj-lt"/>
              <a:ea typeface="Calibri" pitchFamily="34" charset="0"/>
              <a:cs typeface="Times New Roman" pitchFamily="18" charset="0"/>
            </a:endParaRPr>
          </a:p>
          <a:p>
            <a:pPr marL="285750" indent="-285750" eaLnBrk="0" hangingPunct="0">
              <a:lnSpc>
                <a:spcPct val="120000"/>
              </a:lnSpc>
              <a:buFont typeface="Wingdings" pitchFamily="2" charset="2"/>
              <a:buChar char="§"/>
            </a:pPr>
            <a:r>
              <a:rPr lang="fr-FR" sz="1500" dirty="0">
                <a:latin typeface="+mj-lt"/>
              </a:rPr>
              <a:t>Ajouter un extrait subjectif après </a:t>
            </a:r>
            <a:r>
              <a:rPr kumimoji="0" lang="fr-FR" sz="1500" b="0" i="0" u="none" strike="noStrike" kern="1200" cap="none" spc="0" normalizeH="0" baseline="0" noProof="0" dirty="0">
                <a:ln>
                  <a:noFill/>
                </a:ln>
                <a:effectLst/>
                <a:uLnTx/>
                <a:uFillTx/>
                <a:latin typeface="+mj-lt"/>
                <a:ea typeface="Calibri" pitchFamily="34" charset="0"/>
                <a:cs typeface="Times New Roman" pitchFamily="18" charset="0"/>
              </a:rPr>
              <a:t>un extrait objectif semble permettre d’activer de manière </a:t>
            </a:r>
            <a:r>
              <a:rPr kumimoji="0" lang="fr-FR" sz="1500" b="1" i="0" u="sng" strike="noStrike" kern="1200" cap="none" spc="0" normalizeH="0" baseline="0" noProof="0" dirty="0">
                <a:ln>
                  <a:noFill/>
                </a:ln>
                <a:effectLst/>
                <a:uLnTx/>
                <a:uFillTx/>
                <a:latin typeface="+mj-lt"/>
                <a:ea typeface="Calibri" pitchFamily="34" charset="0"/>
                <a:cs typeface="Times New Roman" pitchFamily="18" charset="0"/>
              </a:rPr>
              <a:t>plus spécifique</a:t>
            </a:r>
            <a:r>
              <a:rPr lang="fr-FR" sz="1500" b="1" u="sng" dirty="0">
                <a:latin typeface="+mj-lt"/>
              </a:rPr>
              <a:t> les processus réflexifs de niveau 1 </a:t>
            </a:r>
            <a:r>
              <a:rPr lang="fr-FR" sz="1500" dirty="0">
                <a:latin typeface="+mn-lt"/>
              </a:rPr>
              <a:t>dans le dispositif de formation de l’AESS géré par l’INAS.</a:t>
            </a:r>
          </a:p>
          <a:p>
            <a:pPr marL="285750" indent="-285750" eaLnBrk="0" hangingPunct="0">
              <a:lnSpc>
                <a:spcPct val="120000"/>
              </a:lnSpc>
              <a:buFont typeface="Wingdings" pitchFamily="2" charset="2"/>
              <a:buChar char="q"/>
            </a:pPr>
            <a:endParaRPr lang="fr-FR" sz="1500" b="1" u="sng" dirty="0">
              <a:solidFill>
                <a:srgbClr val="263E65"/>
              </a:solidFill>
              <a:latin typeface="+mj-lt"/>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14" name="Arrow: Pentagon 8">
            <a:extLst>
              <a:ext uri="{FF2B5EF4-FFF2-40B4-BE49-F238E27FC236}">
                <a16:creationId xmlns:a16="http://schemas.microsoft.com/office/drawing/2014/main" id="{ADCF143F-C25C-1332-A1FA-754204468FEF}"/>
              </a:ext>
            </a:extLst>
          </p:cNvPr>
          <p:cNvSpPr/>
          <p:nvPr/>
        </p:nvSpPr>
        <p:spPr>
          <a:xfrm>
            <a:off x="457200" y="1667614"/>
            <a:ext cx="1598212"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5" name="Arrow: Pentagon 8">
            <a:extLst>
              <a:ext uri="{FF2B5EF4-FFF2-40B4-BE49-F238E27FC236}">
                <a16:creationId xmlns:a16="http://schemas.microsoft.com/office/drawing/2014/main" id="{5A85D16B-DBD6-F841-0E81-12FCC66444D9}"/>
              </a:ext>
            </a:extLst>
          </p:cNvPr>
          <p:cNvSpPr/>
          <p:nvPr/>
        </p:nvSpPr>
        <p:spPr>
          <a:xfrm>
            <a:off x="446429" y="3684465"/>
            <a:ext cx="1598212"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Tree>
    <p:extLst>
      <p:ext uri="{BB962C8B-B14F-4D97-AF65-F5344CB8AC3E}">
        <p14:creationId xmlns:p14="http://schemas.microsoft.com/office/powerpoint/2010/main" val="2947878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7263E-BEAB-690D-E808-16F83DF2CAFB}"/>
              </a:ext>
            </a:extLst>
          </p:cNvPr>
          <p:cNvSpPr>
            <a:spLocks noGrp="1"/>
          </p:cNvSpPr>
          <p:nvPr>
            <p:ph type="title"/>
          </p:nvPr>
        </p:nvSpPr>
        <p:spPr>
          <a:xfrm>
            <a:off x="2228849" y="1443044"/>
            <a:ext cx="6558311" cy="1143000"/>
          </a:xfrm>
        </p:spPr>
        <p:txBody>
          <a:bodyPr/>
          <a:lstStyle/>
          <a:p>
            <a:pPr algn="l"/>
            <a:r>
              <a:rPr lang="fr-FR" sz="2000">
                <a:solidFill>
                  <a:schemeClr val="accent3"/>
                </a:solidFill>
              </a:rPr>
              <a:t>3) Si l’on ajoute un extrait subjectif, quel est l’intérêt d’implémenter sur celui-ci une cible du point de vue de la réflexivité chez les futurs enseignants ?</a:t>
            </a:r>
          </a:p>
        </p:txBody>
      </p:sp>
      <p:sp>
        <p:nvSpPr>
          <p:cNvPr id="3" name="Espace réservé du numéro de diapositive 2">
            <a:extLst>
              <a:ext uri="{FF2B5EF4-FFF2-40B4-BE49-F238E27FC236}">
                <a16:creationId xmlns:a16="http://schemas.microsoft.com/office/drawing/2014/main" id="{D001AC7C-4523-7EBB-3DB8-A3FBA6E7B65A}"/>
              </a:ext>
            </a:extLst>
          </p:cNvPr>
          <p:cNvSpPr>
            <a:spLocks noGrp="1"/>
          </p:cNvSpPr>
          <p:nvPr>
            <p:ph type="sldNum" sz="quarter" idx="10"/>
          </p:nvPr>
        </p:nvSpPr>
        <p:spPr/>
        <p:txBody>
          <a:bodyPr/>
          <a:lstStyle/>
          <a:p>
            <a:pPr>
              <a:defRPr/>
            </a:pPr>
            <a:fld id="{E84D0D07-BA6C-4CE2-85E1-215477AE30BF}" type="slidenum">
              <a:rPr lang="en-US" noProof="0" smtClean="0"/>
              <a:pPr>
                <a:defRPr/>
              </a:pPr>
              <a:t>45</a:t>
            </a:fld>
            <a:endParaRPr lang="en-US" noProof="0"/>
          </a:p>
        </p:txBody>
      </p:sp>
      <p:sp>
        <p:nvSpPr>
          <p:cNvPr id="4" name="Espace réservé du pied de page 3">
            <a:extLst>
              <a:ext uri="{FF2B5EF4-FFF2-40B4-BE49-F238E27FC236}">
                <a16:creationId xmlns:a16="http://schemas.microsoft.com/office/drawing/2014/main" id="{B5A5E5C8-0BEA-6163-5E7F-AA51C78A4C19}"/>
              </a:ext>
            </a:extLst>
          </p:cNvPr>
          <p:cNvSpPr>
            <a:spLocks noGrp="1"/>
          </p:cNvSpPr>
          <p:nvPr>
            <p:ph type="ftr" sz="quarter" idx="11"/>
          </p:nvPr>
        </p:nvSpPr>
        <p:spPr/>
        <p:txBody>
          <a:bodyPr/>
          <a:lstStyle/>
          <a:p>
            <a:pPr>
              <a:defRPr/>
            </a:pPr>
            <a:r>
              <a:rPr lang="en-US" noProof="0" dirty="0"/>
              <a:t>Duvivier, Derobertmasure, Demeuse    |   INAS</a:t>
            </a:r>
          </a:p>
        </p:txBody>
      </p:sp>
      <p:sp>
        <p:nvSpPr>
          <p:cNvPr id="5" name="ZoneTexte 4">
            <a:extLst>
              <a:ext uri="{FF2B5EF4-FFF2-40B4-BE49-F238E27FC236}">
                <a16:creationId xmlns:a16="http://schemas.microsoft.com/office/drawing/2014/main" id="{4774584E-CAE8-3A4C-ECBC-DEA69D1F119A}"/>
              </a:ext>
            </a:extLst>
          </p:cNvPr>
          <p:cNvSpPr txBox="1"/>
          <p:nvPr/>
        </p:nvSpPr>
        <p:spPr>
          <a:xfrm>
            <a:off x="457200" y="2515767"/>
            <a:ext cx="8229600" cy="1750741"/>
          </a:xfrm>
          <a:prstGeom prst="rect">
            <a:avLst/>
          </a:prstGeom>
        </p:spPr>
        <p:txBody>
          <a:bodyPr vert="horz" wrap="square" lIns="91440" tIns="45720" rIns="91440" bIns="45720" rtlCol="0">
            <a:normAutofit/>
          </a:bodyPr>
          <a:lstStyle/>
          <a:p>
            <a:pPr marL="342900" marR="0" indent="-342900" algn="just" defTabSz="914400" rtl="0" eaLnBrk="0" fontAlgn="base" latinLnBrk="0" hangingPunct="0">
              <a:lnSpc>
                <a:spcPct val="100000"/>
              </a:lnSpc>
              <a:spcBef>
                <a:spcPct val="0"/>
              </a:spcBef>
              <a:spcAft>
                <a:spcPct val="0"/>
              </a:spcAft>
              <a:buClrTx/>
              <a:buSzTx/>
              <a:buFont typeface="Arial" pitchFamily="34" charset="0"/>
              <a:buNone/>
              <a:tabLst/>
            </a:pPr>
            <a:r>
              <a:rPr lang="fr-FR" sz="1600" dirty="0">
                <a:latin typeface="Calibri" pitchFamily="34" charset="0"/>
                <a:ea typeface="Calibri" pitchFamily="34" charset="0"/>
                <a:cs typeface="Times New Roman" pitchFamily="18" charset="0"/>
              </a:rPr>
              <a:t>Il semble que l’implémentation d’extraits subjectifs sans cible puisse permettre de développer </a:t>
            </a:r>
            <a:r>
              <a:rPr lang="fr-FR" sz="1600" b="1" u="sng" dirty="0">
                <a:latin typeface="Calibri" pitchFamily="34" charset="0"/>
                <a:ea typeface="Calibri" pitchFamily="34" charset="0"/>
                <a:cs typeface="Times New Roman" pitchFamily="18" charset="0"/>
              </a:rPr>
              <a:t>plus souvent des propos réflexifs de niveau 3 </a:t>
            </a:r>
            <a:r>
              <a:rPr lang="fr-FR" sz="1600" dirty="0">
                <a:latin typeface="Calibri" pitchFamily="34" charset="0"/>
                <a:ea typeface="Calibri" pitchFamily="34" charset="0"/>
                <a:cs typeface="Times New Roman" pitchFamily="18" charset="0"/>
              </a:rPr>
              <a:t>comparativement aux extraits avec cible.</a:t>
            </a: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sp>
        <p:nvSpPr>
          <p:cNvPr id="6" name="Arrow: Pentagon 8">
            <a:extLst>
              <a:ext uri="{FF2B5EF4-FFF2-40B4-BE49-F238E27FC236}">
                <a16:creationId xmlns:a16="http://schemas.microsoft.com/office/drawing/2014/main" id="{A3D969A4-4E0F-E03D-9612-BA3E8E82B2D1}"/>
              </a:ext>
            </a:extLst>
          </p:cNvPr>
          <p:cNvSpPr/>
          <p:nvPr/>
        </p:nvSpPr>
        <p:spPr>
          <a:xfrm>
            <a:off x="457200" y="264979"/>
            <a:ext cx="1598212" cy="115265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0" name="TextBox 27">
            <a:extLst>
              <a:ext uri="{FF2B5EF4-FFF2-40B4-BE49-F238E27FC236}">
                <a16:creationId xmlns:a16="http://schemas.microsoft.com/office/drawing/2014/main" id="{7BB2E9DF-724A-EDB4-42B2-37E8BD5A57A1}"/>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4</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6" name="ZoneTexte 15">
            <a:extLst>
              <a:ext uri="{FF2B5EF4-FFF2-40B4-BE49-F238E27FC236}">
                <a16:creationId xmlns:a16="http://schemas.microsoft.com/office/drawing/2014/main" id="{B2A97EE4-4A13-FCDD-A7F3-FABD30BA7D01}"/>
              </a:ext>
            </a:extLst>
          </p:cNvPr>
          <p:cNvSpPr txBox="1"/>
          <p:nvPr/>
        </p:nvSpPr>
        <p:spPr>
          <a:xfrm>
            <a:off x="1940312" y="4025590"/>
            <a:ext cx="0" cy="0"/>
          </a:xfrm>
          <a:prstGeom prst="rect">
            <a:avLst/>
          </a:prstGeom>
        </p:spPr>
        <p:txBody>
          <a:bodyPr vert="horz" wrap="none" lIns="91440" tIns="45720" rIns="91440" bIns="45720" rtlCol="0">
            <a:normAutofit fontScale="25000" lnSpcReduction="20000"/>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mc:AlternateContent xmlns:mc="http://schemas.openxmlformats.org/markup-compatibility/2006" xmlns:cx2="http://schemas.microsoft.com/office/drawing/2015/10/21/chartex">
        <mc:Choice Requires="cx2">
          <p:graphicFrame>
            <p:nvGraphicFramePr>
              <p:cNvPr id="17" name="Graphique 16">
                <a:extLst>
                  <a:ext uri="{FF2B5EF4-FFF2-40B4-BE49-F238E27FC236}">
                    <a16:creationId xmlns:a16="http://schemas.microsoft.com/office/drawing/2014/main" id="{1605E2C3-FE68-4D8A-F4AF-0672EE0A971D}"/>
                  </a:ext>
                </a:extLst>
              </p:cNvPr>
              <p:cNvGraphicFramePr/>
              <p:nvPr>
                <p:extLst>
                  <p:ext uri="{D42A27DB-BD31-4B8C-83A1-F6EECF244321}">
                    <p14:modId xmlns:p14="http://schemas.microsoft.com/office/powerpoint/2010/main" val="1823702797"/>
                  </p:ext>
                </p:extLst>
              </p:nvPr>
            </p:nvGraphicFramePr>
            <p:xfrm>
              <a:off x="5183254" y="4587478"/>
              <a:ext cx="3792753" cy="1864801"/>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7" name="Graphique 16">
                <a:extLst>
                  <a:ext uri="{FF2B5EF4-FFF2-40B4-BE49-F238E27FC236}">
                    <a16:creationId xmlns:a16="http://schemas.microsoft.com/office/drawing/2014/main" id="{1605E2C3-FE68-4D8A-F4AF-0672EE0A971D}"/>
                  </a:ext>
                </a:extLst>
              </p:cNvPr>
              <p:cNvPicPr>
                <a:picLocks noGrp="1" noRot="1" noChangeAspect="1" noMove="1" noResize="1" noEditPoints="1" noAdjustHandles="1" noChangeArrowheads="1" noChangeShapeType="1"/>
              </p:cNvPicPr>
              <p:nvPr/>
            </p:nvPicPr>
            <p:blipFill>
              <a:blip r:embed="rId4"/>
              <a:stretch>
                <a:fillRect/>
              </a:stretch>
            </p:blipFill>
            <p:spPr>
              <a:xfrm>
                <a:off x="5183254" y="4587478"/>
                <a:ext cx="3792753" cy="1864801"/>
              </a:xfrm>
              <a:prstGeom prst="rect">
                <a:avLst/>
              </a:prstGeom>
            </p:spPr>
          </p:pic>
        </mc:Fallback>
      </mc:AlternateContent>
      <p:sp>
        <p:nvSpPr>
          <p:cNvPr id="18" name="Rectangle 17">
            <a:extLst>
              <a:ext uri="{FF2B5EF4-FFF2-40B4-BE49-F238E27FC236}">
                <a16:creationId xmlns:a16="http://schemas.microsoft.com/office/drawing/2014/main" id="{1BED111E-9508-1CEE-475F-A5A75CD63B91}"/>
              </a:ext>
            </a:extLst>
          </p:cNvPr>
          <p:cNvSpPr/>
          <p:nvPr/>
        </p:nvSpPr>
        <p:spPr>
          <a:xfrm>
            <a:off x="3780263" y="5973115"/>
            <a:ext cx="5363737" cy="542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FF807569-256F-7CB9-91C2-A7E7F09AF722}"/>
              </a:ext>
            </a:extLst>
          </p:cNvPr>
          <p:cNvSpPr txBox="1"/>
          <p:nvPr/>
        </p:nvSpPr>
        <p:spPr>
          <a:xfrm>
            <a:off x="457200" y="3371296"/>
            <a:ext cx="4583152" cy="3221726"/>
          </a:xfrm>
          <a:prstGeom prst="rect">
            <a:avLst/>
          </a:prstGeom>
        </p:spPr>
        <p:txBody>
          <a:bodyPr vert="horz" wrap="square" lIns="91440" tIns="45720" rIns="91440" bIns="45720" rtlCol="0">
            <a:norm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800" b="1"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4) Limites et perspectives </a:t>
            </a:r>
          </a:p>
          <a:p>
            <a:pPr marL="342900" marR="0" indent="-342900" algn="l" defTabSz="914400" rtl="0" eaLnBrk="0" fontAlgn="base" latinLnBrk="0" hangingPunct="0">
              <a:lnSpc>
                <a:spcPct val="100000"/>
              </a:lnSpc>
              <a:spcBef>
                <a:spcPct val="0"/>
              </a:spcBef>
              <a:spcAft>
                <a:spcPct val="0"/>
              </a:spcAft>
              <a:buClrTx/>
              <a:buSzTx/>
              <a:buFont typeface=".Apple Color Emoji UI"/>
              <a:buChar char="🚩"/>
              <a:tabLst/>
            </a:pPr>
            <a:r>
              <a:rPr lang="fr-FR" sz="1400" dirty="0">
                <a:latin typeface="+mj-lt"/>
                <a:ea typeface="Calibri" pitchFamily="34" charset="0"/>
                <a:cs typeface="Times New Roman" pitchFamily="18" charset="0"/>
              </a:rPr>
              <a:t>Taille échantillon</a:t>
            </a:r>
          </a:p>
          <a:p>
            <a:pPr marL="342900" indent="-342900" eaLnBrk="0" hangingPunct="0">
              <a:buFont typeface=".Apple Color Emoji UI"/>
              <a:buChar char="🚩"/>
            </a:pPr>
            <a:r>
              <a:rPr lang="fr-FR" sz="1400" dirty="0">
                <a:latin typeface="+mj-lt"/>
                <a:cs typeface="Times New Roman" pitchFamily="18" charset="0"/>
              </a:rPr>
              <a:t>Approche expérimentale</a:t>
            </a:r>
          </a:p>
          <a:p>
            <a:pPr marL="342900" indent="-342900" eaLnBrk="0" hangingPunct="0">
              <a:buFont typeface=".Apple Color Emoji UI"/>
              <a:buChar char="🚩"/>
            </a:pPr>
            <a:r>
              <a:rPr lang="fr-FR" sz="1400" dirty="0">
                <a:latin typeface="+mj-lt"/>
                <a:cs typeface="Times New Roman" pitchFamily="18" charset="0"/>
              </a:rPr>
              <a:t>Approche « au cas par cas » avec des résultats pouvant être influencés par un sujet</a:t>
            </a:r>
          </a:p>
          <a:p>
            <a:pPr marL="342900" indent="-342900" eaLnBrk="0" hangingPunct="0">
              <a:buFont typeface=".Apple Color Emoji UI"/>
              <a:buChar char="🚩"/>
            </a:pPr>
            <a:r>
              <a:rPr lang="fr-FR" sz="1400" dirty="0">
                <a:latin typeface="+mj-lt"/>
                <a:cs typeface="Times New Roman" pitchFamily="18" charset="0"/>
              </a:rPr>
              <a:t>Présentation d’une partie des résultats</a:t>
            </a:r>
          </a:p>
          <a:p>
            <a:pPr marL="342900" marR="0" indent="-342900" algn="l" defTabSz="914400" rtl="0" eaLnBrk="0" fontAlgn="base" latinLnBrk="0" hangingPunct="0">
              <a:lnSpc>
                <a:spcPct val="100000"/>
              </a:lnSpc>
              <a:spcBef>
                <a:spcPct val="0"/>
              </a:spcBef>
              <a:spcAft>
                <a:spcPct val="0"/>
              </a:spcAft>
              <a:buClrTx/>
              <a:buSzTx/>
              <a:buFont typeface="Wingdings" pitchFamily="2" charset="2"/>
              <a:buChar char="§"/>
              <a:tabLst/>
            </a:pPr>
            <a:endParaRPr lang="fr-FR" sz="1400" dirty="0">
              <a:latin typeface="+mj-lt"/>
              <a:ea typeface="Calibri" pitchFamily="34" charset="0"/>
              <a:cs typeface="Times New Roman" pitchFamily="18" charset="0"/>
            </a:endParaRPr>
          </a:p>
          <a:p>
            <a:pPr marL="342900" indent="-342900" algn="just" eaLnBrk="0" hangingPunct="0">
              <a:buFont typeface="Wingdings" pitchFamily="2" charset="2"/>
              <a:buChar char="§"/>
            </a:pPr>
            <a:r>
              <a:rPr lang="fr-FR" sz="1400" dirty="0">
                <a:latin typeface="+mj-lt"/>
                <a:ea typeface="Calibri" pitchFamily="34" charset="0"/>
                <a:cs typeface="Times New Roman" pitchFamily="18" charset="0"/>
              </a:rPr>
              <a:t>Inclure l’acceptabilité et l’acceptation des technologies par les futurs enseignants et les formateurs</a:t>
            </a:r>
          </a:p>
          <a:p>
            <a:pPr marL="342900" marR="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lang="fr-FR" sz="1400" dirty="0">
                <a:latin typeface="+mj-lt"/>
                <a:ea typeface="Calibri" pitchFamily="34" charset="0"/>
                <a:cs typeface="Times New Roman" pitchFamily="18" charset="0"/>
              </a:rPr>
              <a:t>Inclure </a:t>
            </a:r>
            <a:r>
              <a:rPr kumimoji="0" lang="fr-FR" sz="1400" b="0" i="0" u="none" strike="noStrike" kern="1200" cap="none" spc="0" normalizeH="0" baseline="0" noProof="0" dirty="0">
                <a:ln>
                  <a:noFill/>
                </a:ln>
                <a:effectLst/>
                <a:uLnTx/>
                <a:uFillTx/>
                <a:latin typeface="+mj-lt"/>
                <a:ea typeface="Calibri" pitchFamily="34" charset="0"/>
                <a:cs typeface="Times New Roman" pitchFamily="18" charset="0"/>
              </a:rPr>
              <a:t>l’activité du formateur en termes de guidage, </a:t>
            </a:r>
          </a:p>
          <a:p>
            <a:pPr marL="342900" marR="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1400" b="0" i="0" u="none" strike="noStrike" kern="1200" cap="none" spc="0" normalizeH="0" baseline="0" noProof="0" dirty="0">
                <a:ln>
                  <a:noFill/>
                </a:ln>
                <a:effectLst/>
                <a:uLnTx/>
                <a:uFillTx/>
                <a:latin typeface="+mj-lt"/>
                <a:ea typeface="Calibri" pitchFamily="34" charset="0"/>
                <a:cs typeface="Times New Roman" pitchFamily="18" charset="0"/>
              </a:rPr>
              <a:t>l’objet de la réflexivité (centration sur les élèves ? ; thématiques spécifiques développées?)</a:t>
            </a:r>
          </a:p>
          <a:p>
            <a:pPr marL="342900" marR="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lang="fr-FR" sz="1400" dirty="0">
                <a:latin typeface="Calibri" pitchFamily="34" charset="0"/>
                <a:ea typeface="Calibri" pitchFamily="34" charset="0"/>
                <a:cs typeface="Times New Roman" pitchFamily="18" charset="0"/>
              </a:rPr>
              <a:t>Inclure l’impact des émotions</a:t>
            </a:r>
            <a:endParaRPr kumimoji="0" lang="fr-FR" sz="1400" b="0" i="0" u="none" strike="noStrike" kern="1200" cap="none" spc="0" normalizeH="0" baseline="0" noProof="0" dirty="0">
              <a:ln>
                <a:noFill/>
              </a:ln>
              <a:effectLst/>
              <a:uLnTx/>
              <a:uFillTx/>
              <a:latin typeface="Calibri" pitchFamily="34" charset="0"/>
              <a:ea typeface="Calibri" pitchFamily="34" charset="0"/>
              <a:cs typeface="Times New Roman" pitchFamily="18" charset="0"/>
            </a:endParaRPr>
          </a:p>
        </p:txBody>
      </p:sp>
      <p:sp>
        <p:nvSpPr>
          <p:cNvPr id="19" name="Arrow: Pentagon 8">
            <a:extLst>
              <a:ext uri="{FF2B5EF4-FFF2-40B4-BE49-F238E27FC236}">
                <a16:creationId xmlns:a16="http://schemas.microsoft.com/office/drawing/2014/main" id="{DF3DBB5C-A2D3-EAB2-E99C-4CA48657AF65}"/>
              </a:ext>
            </a:extLst>
          </p:cNvPr>
          <p:cNvSpPr/>
          <p:nvPr/>
        </p:nvSpPr>
        <p:spPr>
          <a:xfrm>
            <a:off x="457200" y="1538204"/>
            <a:ext cx="1598212" cy="44251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Tree>
    <p:extLst>
      <p:ext uri="{BB962C8B-B14F-4D97-AF65-F5344CB8AC3E}">
        <p14:creationId xmlns:p14="http://schemas.microsoft.com/office/powerpoint/2010/main" val="2350943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79FFBF-44E8-7BD6-3A67-036D2B352479}"/>
              </a:ext>
            </a:extLst>
          </p:cNvPr>
          <p:cNvSpPr>
            <a:spLocks noGrp="1"/>
          </p:cNvSpPr>
          <p:nvPr>
            <p:ph type="title"/>
          </p:nvPr>
        </p:nvSpPr>
        <p:spPr>
          <a:xfrm>
            <a:off x="400050" y="2012428"/>
            <a:ext cx="8229600" cy="1143000"/>
          </a:xfrm>
        </p:spPr>
        <p:txBody>
          <a:bodyPr/>
          <a:lstStyle/>
          <a:p>
            <a:pPr marL="571500" indent="-571500">
              <a:buFont typeface="Wingdings" pitchFamily="2" charset="2"/>
              <a:buChar char="§"/>
            </a:pPr>
            <a:r>
              <a:rPr lang="fr-FR" dirty="0"/>
              <a:t>Merci pour votre attention</a:t>
            </a:r>
            <a:br>
              <a:rPr lang="fr-FR" dirty="0"/>
            </a:br>
            <a:r>
              <a:rPr lang="en-US" sz="2400" dirty="0" err="1">
                <a:solidFill>
                  <a:srgbClr val="00B0F0"/>
                </a:solidFill>
              </a:rPr>
              <a:t>valerie.duvivier@umons.ac.be</a:t>
            </a:r>
            <a:r>
              <a:rPr lang="en-US" sz="2400" dirty="0">
                <a:solidFill>
                  <a:srgbClr val="00B0F0"/>
                </a:solidFill>
              </a:rPr>
              <a:t>; </a:t>
            </a:r>
            <a:r>
              <a:rPr lang="en-US" sz="2400" dirty="0" err="1">
                <a:solidFill>
                  <a:srgbClr val="00B0F0"/>
                </a:solidFill>
              </a:rPr>
              <a:t>antoine.derobertmasure@umons.ac.be</a:t>
            </a:r>
            <a:r>
              <a:rPr lang="en-US" sz="2400" dirty="0">
                <a:solidFill>
                  <a:srgbClr val="00B0F0"/>
                </a:solidFill>
              </a:rPr>
              <a:t>; </a:t>
            </a:r>
            <a:r>
              <a:rPr lang="en-US" sz="2400" dirty="0" err="1">
                <a:solidFill>
                  <a:srgbClr val="00B0F0"/>
                </a:solidFill>
              </a:rPr>
              <a:t>marc.demeuse@umons.ac.be</a:t>
            </a:r>
            <a:br>
              <a:rPr lang="en-US" sz="4400" dirty="0">
                <a:solidFill>
                  <a:srgbClr val="00B0F0"/>
                </a:solidFill>
              </a:rPr>
            </a:br>
            <a:br>
              <a:rPr lang="fr-FR" sz="4400" dirty="0">
                <a:solidFill>
                  <a:srgbClr val="00B0F0"/>
                </a:solidFill>
              </a:rPr>
            </a:br>
            <a:r>
              <a:rPr lang="fr-FR" sz="2500" dirty="0"/>
              <a:t>N’hésitez pas à consulter les recherches de l’équipe</a:t>
            </a:r>
            <a:br>
              <a:rPr lang="fr-FR" sz="2500" dirty="0"/>
            </a:br>
            <a:br>
              <a:rPr lang="fr-FR" sz="2500" dirty="0"/>
            </a:br>
            <a:endParaRPr lang="fr-FR" sz="2500" dirty="0"/>
          </a:p>
        </p:txBody>
      </p:sp>
      <p:sp>
        <p:nvSpPr>
          <p:cNvPr id="3" name="Espace réservé du numéro de diapositive 2">
            <a:extLst>
              <a:ext uri="{FF2B5EF4-FFF2-40B4-BE49-F238E27FC236}">
                <a16:creationId xmlns:a16="http://schemas.microsoft.com/office/drawing/2014/main" id="{594544B5-199C-6DBC-313D-C6A3E3A2E173}"/>
              </a:ext>
            </a:extLst>
          </p:cNvPr>
          <p:cNvSpPr>
            <a:spLocks noGrp="1"/>
          </p:cNvSpPr>
          <p:nvPr>
            <p:ph type="sldNum" sz="quarter" idx="10"/>
          </p:nvPr>
        </p:nvSpPr>
        <p:spPr/>
        <p:txBody>
          <a:bodyPr/>
          <a:lstStyle/>
          <a:p>
            <a:pPr>
              <a:defRPr/>
            </a:pPr>
            <a:fld id="{E84D0D07-BA6C-4CE2-85E1-215477AE30BF}" type="slidenum">
              <a:rPr lang="en-US" noProof="0" smtClean="0"/>
              <a:pPr>
                <a:defRPr/>
              </a:pPr>
              <a:t>46</a:t>
            </a:fld>
            <a:endParaRPr lang="en-US" noProof="0"/>
          </a:p>
        </p:txBody>
      </p:sp>
      <p:sp>
        <p:nvSpPr>
          <p:cNvPr id="4" name="Espace réservé du pied de page 3">
            <a:extLst>
              <a:ext uri="{FF2B5EF4-FFF2-40B4-BE49-F238E27FC236}">
                <a16:creationId xmlns:a16="http://schemas.microsoft.com/office/drawing/2014/main" id="{A461A094-2931-A30D-6DB7-36325B8C2990}"/>
              </a:ext>
            </a:extLst>
          </p:cNvPr>
          <p:cNvSpPr>
            <a:spLocks noGrp="1"/>
          </p:cNvSpPr>
          <p:nvPr>
            <p:ph type="ftr" sz="quarter" idx="11"/>
          </p:nvPr>
        </p:nvSpPr>
        <p:spPr/>
        <p:txBody>
          <a:bodyPr/>
          <a:lstStyle/>
          <a:p>
            <a:pPr>
              <a:defRPr/>
            </a:pPr>
            <a:r>
              <a:rPr lang="en-US" noProof="0" dirty="0"/>
              <a:t>Duvivier, Derobertmasure, Demeuse    |   INAS</a:t>
            </a:r>
          </a:p>
        </p:txBody>
      </p:sp>
      <p:sp>
        <p:nvSpPr>
          <p:cNvPr id="5" name="Rectangle : coins arrondis 4">
            <a:extLst>
              <a:ext uri="{FF2B5EF4-FFF2-40B4-BE49-F238E27FC236}">
                <a16:creationId xmlns:a16="http://schemas.microsoft.com/office/drawing/2014/main" id="{6535C0CC-17D9-65DB-4206-7E91269C595E}"/>
              </a:ext>
            </a:extLst>
          </p:cNvPr>
          <p:cNvSpPr/>
          <p:nvPr/>
        </p:nvSpPr>
        <p:spPr>
          <a:xfrm>
            <a:off x="1641423" y="3897442"/>
            <a:ext cx="6190938" cy="1142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fr-FR" sz="1800" dirty="0"/>
              <a:t>INAS: Bocquillon, </a:t>
            </a:r>
            <a:r>
              <a:rPr lang="fr-FR" sz="1800" dirty="0" err="1"/>
              <a:t>Delbart</a:t>
            </a:r>
            <a:r>
              <a:rPr lang="fr-FR" sz="1800" dirty="0"/>
              <a:t>, </a:t>
            </a:r>
            <a:r>
              <a:rPr lang="fr-FR" sz="1800" dirty="0" err="1"/>
              <a:t>Derobertmasure</a:t>
            </a:r>
            <a:r>
              <a:rPr lang="fr-FR" sz="1800" dirty="0"/>
              <a:t>, </a:t>
            </a:r>
            <a:r>
              <a:rPr lang="fr-FR" sz="1800" dirty="0" err="1"/>
              <a:t>Demeuse</a:t>
            </a:r>
            <a:r>
              <a:rPr lang="fr-FR" sz="1800" dirty="0"/>
              <a:t>, Duvivier</a:t>
            </a:r>
            <a:endParaRPr lang="fr-FR" dirty="0"/>
          </a:p>
          <a:p>
            <a:pPr marL="285750" indent="-285750">
              <a:buFont typeface="Wingdings" pitchFamily="2" charset="2"/>
              <a:buChar char="ü"/>
            </a:pPr>
            <a:r>
              <a:rPr lang="fr-FR" sz="1800" dirty="0"/>
              <a:t>ARC Sim’Pro: Dave, </a:t>
            </a:r>
            <a:r>
              <a:rPr lang="fr-FR" dirty="0"/>
              <a:t>D</a:t>
            </a:r>
            <a:r>
              <a:rPr lang="fr-FR" sz="1800" dirty="0"/>
              <a:t>uvivier et Rocca</a:t>
            </a:r>
            <a:endParaRPr lang="fr-FR" dirty="0"/>
          </a:p>
        </p:txBody>
      </p:sp>
      <p:sp>
        <p:nvSpPr>
          <p:cNvPr id="6" name="ZoneTexte 5">
            <a:extLst>
              <a:ext uri="{FF2B5EF4-FFF2-40B4-BE49-F238E27FC236}">
                <a16:creationId xmlns:a16="http://schemas.microsoft.com/office/drawing/2014/main" id="{35D5F81B-C38D-56C2-972B-78D85D5092E3}"/>
              </a:ext>
            </a:extLst>
          </p:cNvPr>
          <p:cNvSpPr txBox="1"/>
          <p:nvPr/>
        </p:nvSpPr>
        <p:spPr>
          <a:xfrm>
            <a:off x="457200" y="5381469"/>
            <a:ext cx="4279692" cy="914400"/>
          </a:xfrm>
          <a:prstGeom prst="rect">
            <a:avLst/>
          </a:prstGeom>
        </p:spPr>
        <p:txBody>
          <a:bodyPr vert="horz" wrap="square" lIns="91440" tIns="45720" rIns="91440" bIns="45720" rtlCol="0">
            <a:normAutofit fontScale="77500" lnSpcReduction="20000"/>
          </a:bodyPr>
          <a:lstStyle/>
          <a:p>
            <a:pPr marL="457200" marR="0" indent="-4572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800" b="0" i="0" u="none" strike="noStrike" kern="1200" cap="none" spc="0" normalizeH="0" baseline="0" noProof="0" dirty="0" err="1">
                <a:ln>
                  <a:noFill/>
                </a:ln>
                <a:solidFill>
                  <a:srgbClr val="00B0F0"/>
                </a:solidFill>
                <a:effectLst/>
                <a:uLnTx/>
                <a:uFillTx/>
                <a:latin typeface="Calibri" pitchFamily="34" charset="0"/>
                <a:ea typeface="Calibri" pitchFamily="34" charset="0"/>
                <a:cs typeface="Times New Roman" pitchFamily="18" charset="0"/>
              </a:rPr>
              <a:t>c@f</a:t>
            </a:r>
            <a:r>
              <a:rPr lang="fr-FR" sz="2800" dirty="0" err="1">
                <a:solidFill>
                  <a:srgbClr val="00B0F0"/>
                </a:solidFill>
                <a:latin typeface="Calibri" pitchFamily="34" charset="0"/>
                <a:ea typeface="Calibri" pitchFamily="34" charset="0"/>
                <a:cs typeface="Times New Roman" pitchFamily="18" charset="0"/>
              </a:rPr>
              <a:t>é</a:t>
            </a:r>
            <a:r>
              <a:rPr lang="fr-FR" sz="2800" dirty="0">
                <a:solidFill>
                  <a:srgbClr val="00B0F0"/>
                </a:solidFill>
                <a:latin typeface="Calibri" pitchFamily="34" charset="0"/>
                <a:ea typeface="Calibri" pitchFamily="34" charset="0"/>
                <a:cs typeface="Times New Roman" pitchFamily="18" charset="0"/>
              </a:rPr>
              <a:t> de l’INAS sur </a:t>
            </a:r>
            <a:r>
              <a:rPr lang="fr-FR" sz="2800" dirty="0" err="1">
                <a:solidFill>
                  <a:srgbClr val="00B0F0"/>
                </a:solidFill>
                <a:latin typeface="Calibri" pitchFamily="34" charset="0"/>
                <a:ea typeface="Calibri" pitchFamily="34" charset="0"/>
                <a:cs typeface="Times New Roman" pitchFamily="18" charset="0"/>
              </a:rPr>
              <a:t>youtube</a:t>
            </a:r>
            <a:endParaRPr lang="fr-FR" sz="2800" dirty="0">
              <a:solidFill>
                <a:srgbClr val="00B0F0"/>
              </a:solidFill>
              <a:latin typeface="Calibri" pitchFamily="34" charset="0"/>
              <a:ea typeface="Calibri" pitchFamily="34" charset="0"/>
              <a:cs typeface="Times New Roman" pitchFamily="18" charset="0"/>
            </a:endParaRPr>
          </a:p>
          <a:p>
            <a:pPr marL="457200" marR="0" indent="-457200" algn="l"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800" b="0" i="0" u="none" strike="noStrike" kern="1200" cap="none" spc="0" normalizeH="0" baseline="0" noProof="0" dirty="0" err="1">
                <a:ln>
                  <a:noFill/>
                </a:ln>
                <a:solidFill>
                  <a:srgbClr val="00B0F0"/>
                </a:solidFill>
                <a:effectLst/>
                <a:uLnTx/>
                <a:uFillTx/>
                <a:latin typeface="Calibri" pitchFamily="34" charset="0"/>
                <a:ea typeface="Calibri" pitchFamily="34" charset="0"/>
                <a:cs typeface="Times New Roman" pitchFamily="18" charset="0"/>
              </a:rPr>
              <a:t>Rev</a:t>
            </a:r>
            <a:r>
              <a:rPr lang="fr-FR" sz="2800" dirty="0" err="1">
                <a:solidFill>
                  <a:srgbClr val="00B0F0"/>
                </a:solidFill>
                <a:latin typeface="Calibri" pitchFamily="34" charset="0"/>
                <a:ea typeface="Calibri" pitchFamily="34" charset="0"/>
                <a:cs typeface="Times New Roman" pitchFamily="18" charset="0"/>
              </a:rPr>
              <a:t>ue</a:t>
            </a:r>
            <a:r>
              <a:rPr lang="fr-FR" sz="2800" dirty="0">
                <a:solidFill>
                  <a:srgbClr val="00B0F0"/>
                </a:solidFill>
                <a:latin typeface="Calibri" pitchFamily="34" charset="0"/>
                <a:ea typeface="Calibri" pitchFamily="34" charset="0"/>
                <a:cs typeface="Times New Roman" pitchFamily="18" charset="0"/>
              </a:rPr>
              <a:t> Enseignement &amp; Apprentissage </a:t>
            </a:r>
            <a:endParaRPr kumimoji="0" lang="fr-FR" sz="2800" b="0" i="0" u="none" strike="noStrike" kern="1200" cap="none" spc="0" normalizeH="0" baseline="0" noProof="0" dirty="0">
              <a:ln>
                <a:noFill/>
              </a:ln>
              <a:solidFill>
                <a:srgbClr val="00B0F0"/>
              </a:solidFill>
              <a:effectLst/>
              <a:uLnTx/>
              <a:uFillTx/>
              <a:latin typeface="Calibri" pitchFamily="34" charset="0"/>
              <a:ea typeface="Calibri" pitchFamily="34" charset="0"/>
              <a:cs typeface="Times New Roman" pitchFamily="18" charset="0"/>
            </a:endParaRPr>
          </a:p>
        </p:txBody>
      </p:sp>
      <p:sp>
        <p:nvSpPr>
          <p:cNvPr id="7" name="ZoneTexte 6">
            <a:extLst>
              <a:ext uri="{FF2B5EF4-FFF2-40B4-BE49-F238E27FC236}">
                <a16:creationId xmlns:a16="http://schemas.microsoft.com/office/drawing/2014/main" id="{E9EDDE40-1FE5-E3BF-BDD0-C81C47032E8A}"/>
              </a:ext>
            </a:extLst>
          </p:cNvPr>
          <p:cNvSpPr txBox="1"/>
          <p:nvPr/>
        </p:nvSpPr>
        <p:spPr>
          <a:xfrm>
            <a:off x="4864308" y="5360076"/>
            <a:ext cx="4279692" cy="434715"/>
          </a:xfrm>
          <a:prstGeom prst="rect">
            <a:avLst/>
          </a:prstGeom>
        </p:spPr>
        <p:txBody>
          <a:bodyPr vert="horz" wrap="square" lIns="91440" tIns="45720" rIns="91440" bIns="45720" rtlCol="0">
            <a:noAutofit/>
          </a:bodyPr>
          <a:lstStyle/>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r>
              <a:rPr kumimoji="0" lang="fr-FR" sz="2400" b="0" i="0" u="none" strike="noStrike" kern="1200" cap="none" spc="0" normalizeH="0" baseline="0" noProof="0" dirty="0">
                <a:ln>
                  <a:noFill/>
                </a:ln>
                <a:solidFill>
                  <a:srgbClr val="00B0F0"/>
                </a:solidFill>
                <a:effectLst/>
                <a:uLnTx/>
                <a:uFillTx/>
                <a:latin typeface="Calibri" pitchFamily="34" charset="0"/>
                <a:ea typeface="Calibri" pitchFamily="34" charset="0"/>
                <a:cs typeface="Times New Roman" pitchFamily="18" charset="0"/>
              </a:rPr>
              <a:t>Site « arc </a:t>
            </a:r>
            <a:r>
              <a:rPr kumimoji="0" lang="fr-FR" sz="2400" b="0" i="0" u="none" strike="noStrike" kern="1200" cap="none" spc="0" normalizeH="0" baseline="0" noProof="0" dirty="0" err="1">
                <a:ln>
                  <a:noFill/>
                </a:ln>
                <a:solidFill>
                  <a:srgbClr val="00B0F0"/>
                </a:solidFill>
                <a:effectLst/>
                <a:uLnTx/>
                <a:uFillTx/>
                <a:latin typeface="Calibri" pitchFamily="34" charset="0"/>
                <a:ea typeface="Calibri" pitchFamily="34" charset="0"/>
                <a:cs typeface="Times New Roman" pitchFamily="18" charset="0"/>
              </a:rPr>
              <a:t>sim’pro</a:t>
            </a:r>
            <a:r>
              <a:rPr kumimoji="0" lang="fr-FR" sz="2400" b="0" i="0" u="none" strike="noStrike" kern="1200" cap="none" spc="0" normalizeH="0" baseline="0" noProof="0" dirty="0">
                <a:ln>
                  <a:noFill/>
                </a:ln>
                <a:solidFill>
                  <a:srgbClr val="00B0F0"/>
                </a:solidFill>
                <a:effectLst/>
                <a:uLnTx/>
                <a:uFillTx/>
                <a:latin typeface="Calibri" pitchFamily="34" charset="0"/>
                <a:ea typeface="Calibri" pitchFamily="34" charset="0"/>
                <a:cs typeface="Times New Roman" pitchFamily="18" charset="0"/>
              </a:rPr>
              <a:t> </a:t>
            </a:r>
            <a:r>
              <a:rPr kumimoji="0" lang="fr-FR" sz="2400" b="0" i="0" u="none" strike="noStrike" kern="1200" cap="none" spc="0" normalizeH="0" baseline="0" noProof="0" dirty="0" err="1">
                <a:ln>
                  <a:noFill/>
                </a:ln>
                <a:solidFill>
                  <a:srgbClr val="00B0F0"/>
                </a:solidFill>
                <a:effectLst/>
                <a:uLnTx/>
                <a:uFillTx/>
                <a:latin typeface="Calibri" pitchFamily="34" charset="0"/>
                <a:ea typeface="Calibri" pitchFamily="34" charset="0"/>
                <a:cs typeface="Times New Roman" pitchFamily="18" charset="0"/>
              </a:rPr>
              <a:t>Umons</a:t>
            </a:r>
            <a:r>
              <a:rPr kumimoji="0" lang="fr-FR" sz="2400" b="0" i="0" u="none" strike="noStrike" kern="1200" cap="none" spc="0" normalizeH="0" baseline="0" noProof="0" dirty="0">
                <a:ln>
                  <a:noFill/>
                </a:ln>
                <a:solidFill>
                  <a:srgbClr val="00B0F0"/>
                </a:solidFill>
                <a:effectLst/>
                <a:uLnTx/>
                <a:uFillTx/>
                <a:latin typeface="Calibri" pitchFamily="34" charset="0"/>
                <a:ea typeface="Calibri" pitchFamily="34" charset="0"/>
                <a:cs typeface="Times New Roman" pitchFamily="18" charset="0"/>
              </a:rPr>
              <a:t> »</a:t>
            </a:r>
          </a:p>
        </p:txBody>
      </p:sp>
      <p:cxnSp>
        <p:nvCxnSpPr>
          <p:cNvPr id="9" name="Connecteur en angle 8">
            <a:extLst>
              <a:ext uri="{FF2B5EF4-FFF2-40B4-BE49-F238E27FC236}">
                <a16:creationId xmlns:a16="http://schemas.microsoft.com/office/drawing/2014/main" id="{2CD6C1B9-66B7-94FB-6D96-BDB87ACF0C12}"/>
              </a:ext>
            </a:extLst>
          </p:cNvPr>
          <p:cNvCxnSpPr>
            <a:stCxn id="5" idx="2"/>
          </p:cNvCxnSpPr>
          <p:nvPr/>
        </p:nvCxnSpPr>
        <p:spPr>
          <a:xfrm rot="16200000" flipH="1">
            <a:off x="5146701" y="4630632"/>
            <a:ext cx="319635" cy="113925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en angle 10">
            <a:extLst>
              <a:ext uri="{FF2B5EF4-FFF2-40B4-BE49-F238E27FC236}">
                <a16:creationId xmlns:a16="http://schemas.microsoft.com/office/drawing/2014/main" id="{08E64E09-C2F7-F0A8-2908-9D77D5329BD6}"/>
              </a:ext>
            </a:extLst>
          </p:cNvPr>
          <p:cNvCxnSpPr>
            <a:stCxn id="5" idx="2"/>
          </p:cNvCxnSpPr>
          <p:nvPr/>
        </p:nvCxnSpPr>
        <p:spPr>
          <a:xfrm rot="5400000">
            <a:off x="4067410" y="4690593"/>
            <a:ext cx="319635" cy="101933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18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5</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 name="ZoneTexte 1">
            <a:extLst>
              <a:ext uri="{FF2B5EF4-FFF2-40B4-BE49-F238E27FC236}">
                <a16:creationId xmlns:a16="http://schemas.microsoft.com/office/drawing/2014/main" id="{78B6CE99-B755-0F7B-E8AA-4AA90737964E}"/>
              </a:ext>
            </a:extLst>
          </p:cNvPr>
          <p:cNvSpPr txBox="1"/>
          <p:nvPr/>
        </p:nvSpPr>
        <p:spPr>
          <a:xfrm>
            <a:off x="1186317" y="6018822"/>
            <a:ext cx="7177339" cy="386367"/>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rPr>
              <a:t>Modèle de </a:t>
            </a:r>
            <a:r>
              <a:rPr kumimoji="0" lang="fr-FR" b="0" i="0" u="none" strike="noStrike" kern="1200" cap="none" spc="0" normalizeH="0" baseline="0" noProof="0" dirty="0" err="1">
                <a:ln>
                  <a:noFill/>
                </a:ln>
                <a:solidFill>
                  <a:srgbClr val="00ABCC"/>
                </a:solidFill>
                <a:effectLst/>
                <a:uLnTx/>
                <a:uFillTx/>
                <a:latin typeface="Calibri" pitchFamily="34" charset="0"/>
                <a:ea typeface="Calibri" pitchFamily="34" charset="0"/>
                <a:cs typeface="Times New Roman" pitchFamily="18" charset="0"/>
              </a:rPr>
              <a:t>Derobertmasure</a:t>
            </a:r>
            <a:r>
              <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rPr>
              <a:t> (2012) décrit par Bocquillon (2020, p.212)</a:t>
            </a:r>
          </a:p>
        </p:txBody>
      </p:sp>
      <p:sp>
        <p:nvSpPr>
          <p:cNvPr id="16" name="TextBox 27">
            <a:extLst>
              <a:ext uri="{FF2B5EF4-FFF2-40B4-BE49-F238E27FC236}">
                <a16:creationId xmlns:a16="http://schemas.microsoft.com/office/drawing/2014/main" id="{A3106C8F-1274-E265-C019-8809872DC499}"/>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ZoneTexte 19">
            <a:extLst>
              <a:ext uri="{FF2B5EF4-FFF2-40B4-BE49-F238E27FC236}">
                <a16:creationId xmlns:a16="http://schemas.microsoft.com/office/drawing/2014/main" id="{D6C37211-A77D-2A30-503A-75171CE84C6F}"/>
              </a:ext>
            </a:extLst>
          </p:cNvPr>
          <p:cNvSpPr txBox="1"/>
          <p:nvPr/>
        </p:nvSpPr>
        <p:spPr>
          <a:xfrm>
            <a:off x="2064379" y="500325"/>
            <a:ext cx="6457856" cy="861774"/>
          </a:xfrm>
          <a:prstGeom prst="rect">
            <a:avLst/>
          </a:prstGeom>
          <a:noFill/>
        </p:spPr>
        <p:txBody>
          <a:bodyPr wrap="square">
            <a:spAutoFit/>
          </a:bodyPr>
          <a:lstStyle/>
          <a:p>
            <a:pPr algn="ctr"/>
            <a:r>
              <a:rPr lang="fr-FR" sz="2500" b="1">
                <a:solidFill>
                  <a:schemeClr val="accent3"/>
                </a:solidFill>
                <a:latin typeface="+mj-lt"/>
              </a:rPr>
              <a:t>1. La réflexivité: définition, enjeux et modèle de </a:t>
            </a:r>
            <a:r>
              <a:rPr lang="fr-FR" sz="2500" b="1" err="1">
                <a:solidFill>
                  <a:schemeClr val="accent3"/>
                </a:solidFill>
                <a:latin typeface="+mj-lt"/>
              </a:rPr>
              <a:t>Derobertmasure</a:t>
            </a:r>
            <a:r>
              <a:rPr lang="fr-FR" sz="2500" b="1">
                <a:solidFill>
                  <a:schemeClr val="accent3"/>
                </a:solidFill>
                <a:latin typeface="+mj-lt"/>
              </a:rPr>
              <a:t> (2012)</a:t>
            </a:r>
          </a:p>
        </p:txBody>
      </p:sp>
      <p:sp>
        <p:nvSpPr>
          <p:cNvPr id="3" name="ZoneTexte 2">
            <a:extLst>
              <a:ext uri="{FF2B5EF4-FFF2-40B4-BE49-F238E27FC236}">
                <a16:creationId xmlns:a16="http://schemas.microsoft.com/office/drawing/2014/main" id="{E65CA461-06B1-1BD5-0BFD-CDF08CF55156}"/>
              </a:ext>
            </a:extLst>
          </p:cNvPr>
          <p:cNvSpPr txBox="1"/>
          <p:nvPr/>
        </p:nvSpPr>
        <p:spPr>
          <a:xfrm>
            <a:off x="2228850" y="1649579"/>
            <a:ext cx="6134806" cy="372533"/>
          </a:xfrm>
          <a:prstGeom prst="rect">
            <a:avLst/>
          </a:prstGeom>
        </p:spPr>
        <p:txBody>
          <a:bodyPr vert="horz" wrap="square" lIns="91440" tIns="45720" rIns="91440" bIns="45720" rtlCol="0">
            <a:normAutofit fontScale="32500" lnSpcReduction="20000"/>
          </a:bodyPr>
          <a:lstStyle/>
          <a:p>
            <a:endParaRPr lang="fr-BE" sz="6000" dirty="0">
              <a:effectLst/>
              <a:latin typeface="+mj-lt"/>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dirty="0">
              <a:ln>
                <a:noFill/>
              </a:ln>
              <a:solidFill>
                <a:srgbClr val="808080"/>
              </a:solidFill>
              <a:effectLst/>
              <a:uLnTx/>
              <a:uFillTx/>
              <a:latin typeface="Calibri" pitchFamily="34" charset="0"/>
              <a:ea typeface="Calibri" pitchFamily="34" charset="0"/>
              <a:cs typeface="Times New Roman" pitchFamily="18" charset="0"/>
            </a:endParaRPr>
          </a:p>
        </p:txBody>
      </p:sp>
      <p:pic>
        <p:nvPicPr>
          <p:cNvPr id="9" name="Image 8">
            <a:extLst>
              <a:ext uri="{FF2B5EF4-FFF2-40B4-BE49-F238E27FC236}">
                <a16:creationId xmlns:a16="http://schemas.microsoft.com/office/drawing/2014/main" id="{DD1A2604-C8D7-A4FA-F488-0F96D98BD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176" y="2060522"/>
            <a:ext cx="6709470" cy="3298287"/>
          </a:xfrm>
          <a:prstGeom prst="rect">
            <a:avLst/>
          </a:prstGeom>
        </p:spPr>
      </p:pic>
    </p:spTree>
    <p:extLst>
      <p:ext uri="{BB962C8B-B14F-4D97-AF65-F5344CB8AC3E}">
        <p14:creationId xmlns:p14="http://schemas.microsoft.com/office/powerpoint/2010/main" val="344246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6</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6" name="TextBox 27">
            <a:extLst>
              <a:ext uri="{FF2B5EF4-FFF2-40B4-BE49-F238E27FC236}">
                <a16:creationId xmlns:a16="http://schemas.microsoft.com/office/drawing/2014/main" id="{A3106C8F-1274-E265-C019-8809872DC499}"/>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ZoneTexte 19">
            <a:extLst>
              <a:ext uri="{FF2B5EF4-FFF2-40B4-BE49-F238E27FC236}">
                <a16:creationId xmlns:a16="http://schemas.microsoft.com/office/drawing/2014/main" id="{D6C37211-A77D-2A30-503A-75171CE84C6F}"/>
              </a:ext>
            </a:extLst>
          </p:cNvPr>
          <p:cNvSpPr txBox="1"/>
          <p:nvPr/>
        </p:nvSpPr>
        <p:spPr>
          <a:xfrm>
            <a:off x="2064379" y="500325"/>
            <a:ext cx="6457856" cy="861774"/>
          </a:xfrm>
          <a:prstGeom prst="rect">
            <a:avLst/>
          </a:prstGeom>
          <a:noFill/>
        </p:spPr>
        <p:txBody>
          <a:bodyPr wrap="square">
            <a:spAutoFit/>
          </a:bodyPr>
          <a:lstStyle/>
          <a:p>
            <a:pPr algn="ctr"/>
            <a:r>
              <a:rPr lang="fr-FR" sz="2500" b="1">
                <a:solidFill>
                  <a:schemeClr val="accent3"/>
                </a:solidFill>
                <a:latin typeface="+mj-lt"/>
              </a:rPr>
              <a:t>1. La réflexivité: définition, enjeux et modèle de </a:t>
            </a:r>
            <a:r>
              <a:rPr lang="fr-FR" sz="2500" b="1" err="1">
                <a:solidFill>
                  <a:schemeClr val="accent3"/>
                </a:solidFill>
                <a:latin typeface="+mj-lt"/>
              </a:rPr>
              <a:t>Derobertmasure</a:t>
            </a:r>
            <a:r>
              <a:rPr lang="fr-FR" sz="2500" b="1">
                <a:solidFill>
                  <a:schemeClr val="accent3"/>
                </a:solidFill>
                <a:latin typeface="+mj-lt"/>
              </a:rPr>
              <a:t> (2012)</a:t>
            </a:r>
          </a:p>
        </p:txBody>
      </p:sp>
      <p:pic>
        <p:nvPicPr>
          <p:cNvPr id="9" name="Image 8">
            <a:extLst>
              <a:ext uri="{FF2B5EF4-FFF2-40B4-BE49-F238E27FC236}">
                <a16:creationId xmlns:a16="http://schemas.microsoft.com/office/drawing/2014/main" id="{E833851A-0F9C-6A6E-5D38-13B90FDC15AD}"/>
              </a:ext>
            </a:extLst>
          </p:cNvPr>
          <p:cNvPicPr>
            <a:picLocks noChangeAspect="1"/>
          </p:cNvPicPr>
          <p:nvPr/>
        </p:nvPicPr>
        <p:blipFill rotWithShape="1">
          <a:blip r:embed="rId3">
            <a:extLst>
              <a:ext uri="{28A0092B-C50C-407E-A947-70E740481C1C}">
                <a14:useLocalDpi xmlns:a14="http://schemas.microsoft.com/office/drawing/2010/main" val="0"/>
              </a:ext>
            </a:extLst>
          </a:blip>
          <a:srcRect b="22424"/>
          <a:stretch/>
        </p:blipFill>
        <p:spPr>
          <a:xfrm>
            <a:off x="786008" y="1594224"/>
            <a:ext cx="4237547" cy="4387932"/>
          </a:xfrm>
          <a:prstGeom prst="rect">
            <a:avLst/>
          </a:prstGeom>
        </p:spPr>
      </p:pic>
      <p:pic>
        <p:nvPicPr>
          <p:cNvPr id="15" name="Image 14">
            <a:extLst>
              <a:ext uri="{FF2B5EF4-FFF2-40B4-BE49-F238E27FC236}">
                <a16:creationId xmlns:a16="http://schemas.microsoft.com/office/drawing/2014/main" id="{E46D7687-1DC1-5D74-DE8E-FE7A4C534017}"/>
              </a:ext>
            </a:extLst>
          </p:cNvPr>
          <p:cNvPicPr>
            <a:picLocks noChangeAspect="1"/>
          </p:cNvPicPr>
          <p:nvPr/>
        </p:nvPicPr>
        <p:blipFill rotWithShape="1">
          <a:blip r:embed="rId3">
            <a:extLst>
              <a:ext uri="{28A0092B-C50C-407E-A947-70E740481C1C}">
                <a14:useLocalDpi xmlns:a14="http://schemas.microsoft.com/office/drawing/2010/main" val="0"/>
              </a:ext>
            </a:extLst>
          </a:blip>
          <a:srcRect t="76915"/>
          <a:stretch/>
        </p:blipFill>
        <p:spPr>
          <a:xfrm>
            <a:off x="5023555" y="3520585"/>
            <a:ext cx="3841750" cy="1178116"/>
          </a:xfrm>
          <a:prstGeom prst="rect">
            <a:avLst/>
          </a:prstGeom>
        </p:spPr>
      </p:pic>
      <p:sp>
        <p:nvSpPr>
          <p:cNvPr id="17" name="ZoneTexte 16">
            <a:extLst>
              <a:ext uri="{FF2B5EF4-FFF2-40B4-BE49-F238E27FC236}">
                <a16:creationId xmlns:a16="http://schemas.microsoft.com/office/drawing/2014/main" id="{EAB71CB4-DC46-73F1-65AA-05545C4A9B89}"/>
              </a:ext>
            </a:extLst>
          </p:cNvPr>
          <p:cNvSpPr txBox="1"/>
          <p:nvPr/>
        </p:nvSpPr>
        <p:spPr>
          <a:xfrm>
            <a:off x="1186317" y="6018822"/>
            <a:ext cx="7177339" cy="386367"/>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rPr>
              <a:t>Modèle de </a:t>
            </a:r>
            <a:r>
              <a:rPr kumimoji="0" lang="fr-FR" b="0" i="0" u="none" strike="noStrike" kern="1200" cap="none" spc="0" normalizeH="0" baseline="0" noProof="0" dirty="0" err="1">
                <a:ln>
                  <a:noFill/>
                </a:ln>
                <a:solidFill>
                  <a:srgbClr val="00ABCC"/>
                </a:solidFill>
                <a:effectLst/>
                <a:uLnTx/>
                <a:uFillTx/>
                <a:latin typeface="Calibri" pitchFamily="34" charset="0"/>
                <a:ea typeface="Calibri" pitchFamily="34" charset="0"/>
                <a:cs typeface="Times New Roman" pitchFamily="18" charset="0"/>
              </a:rPr>
              <a:t>Derobertmasure</a:t>
            </a:r>
            <a:r>
              <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rPr>
              <a:t> (2012) décrit par Bocquillon (2020, p.213)</a:t>
            </a:r>
          </a:p>
        </p:txBody>
      </p:sp>
    </p:spTree>
    <p:extLst>
      <p:ext uri="{BB962C8B-B14F-4D97-AF65-F5344CB8AC3E}">
        <p14:creationId xmlns:p14="http://schemas.microsoft.com/office/powerpoint/2010/main" val="192758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7</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2" name="ZoneTexte 1">
            <a:extLst>
              <a:ext uri="{FF2B5EF4-FFF2-40B4-BE49-F238E27FC236}">
                <a16:creationId xmlns:a16="http://schemas.microsoft.com/office/drawing/2014/main" id="{78B6CE99-B755-0F7B-E8AA-4AA90737964E}"/>
              </a:ext>
            </a:extLst>
          </p:cNvPr>
          <p:cNvSpPr txBox="1"/>
          <p:nvPr/>
        </p:nvSpPr>
        <p:spPr>
          <a:xfrm>
            <a:off x="1709486" y="6177489"/>
            <a:ext cx="7177339" cy="386367"/>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endPar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endParaRPr>
          </a:p>
        </p:txBody>
      </p:sp>
      <p:sp>
        <p:nvSpPr>
          <p:cNvPr id="16" name="TextBox 27">
            <a:extLst>
              <a:ext uri="{FF2B5EF4-FFF2-40B4-BE49-F238E27FC236}">
                <a16:creationId xmlns:a16="http://schemas.microsoft.com/office/drawing/2014/main" id="{A3106C8F-1274-E265-C019-8809872DC499}"/>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ZoneTexte 19">
            <a:extLst>
              <a:ext uri="{FF2B5EF4-FFF2-40B4-BE49-F238E27FC236}">
                <a16:creationId xmlns:a16="http://schemas.microsoft.com/office/drawing/2014/main" id="{D6C37211-A77D-2A30-503A-75171CE84C6F}"/>
              </a:ext>
            </a:extLst>
          </p:cNvPr>
          <p:cNvSpPr txBox="1"/>
          <p:nvPr/>
        </p:nvSpPr>
        <p:spPr>
          <a:xfrm>
            <a:off x="2064379" y="500325"/>
            <a:ext cx="6457856" cy="861774"/>
          </a:xfrm>
          <a:prstGeom prst="rect">
            <a:avLst/>
          </a:prstGeom>
          <a:noFill/>
        </p:spPr>
        <p:txBody>
          <a:bodyPr wrap="square">
            <a:spAutoFit/>
          </a:bodyPr>
          <a:lstStyle/>
          <a:p>
            <a:pPr algn="ctr"/>
            <a:r>
              <a:rPr lang="fr-FR" sz="2500" b="1">
                <a:solidFill>
                  <a:schemeClr val="accent3"/>
                </a:solidFill>
                <a:latin typeface="+mj-lt"/>
              </a:rPr>
              <a:t>1. La réflexivité: définition, enjeux et modèle de </a:t>
            </a:r>
            <a:r>
              <a:rPr lang="fr-FR" sz="2500" b="1" err="1">
                <a:solidFill>
                  <a:schemeClr val="accent3"/>
                </a:solidFill>
                <a:latin typeface="+mj-lt"/>
              </a:rPr>
              <a:t>Derobertmasure</a:t>
            </a:r>
            <a:r>
              <a:rPr lang="fr-FR" sz="2500" b="1">
                <a:solidFill>
                  <a:schemeClr val="accent3"/>
                </a:solidFill>
                <a:latin typeface="+mj-lt"/>
              </a:rPr>
              <a:t> (2012)</a:t>
            </a:r>
          </a:p>
        </p:txBody>
      </p:sp>
      <p:sp>
        <p:nvSpPr>
          <p:cNvPr id="13" name="ZoneTexte 12">
            <a:extLst>
              <a:ext uri="{FF2B5EF4-FFF2-40B4-BE49-F238E27FC236}">
                <a16:creationId xmlns:a16="http://schemas.microsoft.com/office/drawing/2014/main" id="{7A945BC2-CB38-C77B-8CB2-A3DFCA4C7EFE}"/>
              </a:ext>
            </a:extLst>
          </p:cNvPr>
          <p:cNvSpPr txBox="1"/>
          <p:nvPr/>
        </p:nvSpPr>
        <p:spPr>
          <a:xfrm>
            <a:off x="1186317" y="6018822"/>
            <a:ext cx="7177339" cy="386367"/>
          </a:xfrm>
          <a:prstGeom prst="rect">
            <a:avLst/>
          </a:prstGeom>
        </p:spPr>
        <p:txBody>
          <a:bodyPr vert="horz" wrap="square" lIns="91440" tIns="45720" rIns="91440" bIns="45720" rtlCol="0">
            <a:norm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rPr>
              <a:t>Modèle de </a:t>
            </a:r>
            <a:r>
              <a:rPr kumimoji="0" lang="fr-FR" b="0" i="0" u="none" strike="noStrike" kern="1200" cap="none" spc="0" normalizeH="0" baseline="0" noProof="0" dirty="0" err="1">
                <a:ln>
                  <a:noFill/>
                </a:ln>
                <a:solidFill>
                  <a:srgbClr val="00ABCC"/>
                </a:solidFill>
                <a:effectLst/>
                <a:uLnTx/>
                <a:uFillTx/>
                <a:latin typeface="Calibri" pitchFamily="34" charset="0"/>
                <a:ea typeface="Calibri" pitchFamily="34" charset="0"/>
                <a:cs typeface="Times New Roman" pitchFamily="18" charset="0"/>
              </a:rPr>
              <a:t>Derobertmasure</a:t>
            </a:r>
            <a:r>
              <a:rPr kumimoji="0" lang="fr-FR" b="0" i="0" u="none" strike="noStrike" kern="1200" cap="none" spc="0" normalizeH="0" baseline="0" noProof="0" dirty="0">
                <a:ln>
                  <a:noFill/>
                </a:ln>
                <a:solidFill>
                  <a:srgbClr val="00ABCC"/>
                </a:solidFill>
                <a:effectLst/>
                <a:uLnTx/>
                <a:uFillTx/>
                <a:latin typeface="Calibri" pitchFamily="34" charset="0"/>
                <a:ea typeface="Calibri" pitchFamily="34" charset="0"/>
                <a:cs typeface="Times New Roman" pitchFamily="18" charset="0"/>
              </a:rPr>
              <a:t> (2012) décrit par Bocquillon (2020, p.214)</a:t>
            </a:r>
          </a:p>
        </p:txBody>
      </p:sp>
      <p:pic>
        <p:nvPicPr>
          <p:cNvPr id="9" name="Image 8">
            <a:extLst>
              <a:ext uri="{FF2B5EF4-FFF2-40B4-BE49-F238E27FC236}">
                <a16:creationId xmlns:a16="http://schemas.microsoft.com/office/drawing/2014/main" id="{966B1906-885C-B166-F35D-B9FCD529B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987" y="1952979"/>
            <a:ext cx="6279174" cy="3627967"/>
          </a:xfrm>
          <a:prstGeom prst="rect">
            <a:avLst/>
          </a:prstGeom>
        </p:spPr>
      </p:pic>
    </p:spTree>
    <p:extLst>
      <p:ext uri="{BB962C8B-B14F-4D97-AF65-F5344CB8AC3E}">
        <p14:creationId xmlns:p14="http://schemas.microsoft.com/office/powerpoint/2010/main" val="4276960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F5B95A7-FEBD-FED4-6074-1C35B5866438}"/>
              </a:ext>
            </a:extLst>
          </p:cNvPr>
          <p:cNvSpPr>
            <a:spLocks noGrp="1"/>
          </p:cNvSpPr>
          <p:nvPr>
            <p:ph type="sldNum" sz="quarter" idx="10"/>
          </p:nvPr>
        </p:nvSpPr>
        <p:spPr/>
        <p:txBody>
          <a:bodyPr/>
          <a:lstStyle/>
          <a:p>
            <a:pPr>
              <a:defRPr/>
            </a:pPr>
            <a:fld id="{E84D0D07-BA6C-4CE2-85E1-215477AE30BF}" type="slidenum">
              <a:rPr lang="en-US" noProof="0" smtClean="0"/>
              <a:pPr>
                <a:defRPr/>
              </a:pPr>
              <a:t>8</a:t>
            </a:fld>
            <a:endParaRPr lang="en-US" noProof="0"/>
          </a:p>
        </p:txBody>
      </p:sp>
      <p:sp>
        <p:nvSpPr>
          <p:cNvPr id="5" name="Espace réservé du pied de page 4">
            <a:extLst>
              <a:ext uri="{FF2B5EF4-FFF2-40B4-BE49-F238E27FC236}">
                <a16:creationId xmlns:a16="http://schemas.microsoft.com/office/drawing/2014/main" id="{35609EAA-20EB-2AA9-16CB-D1F94BF1D3C3}"/>
              </a:ext>
            </a:extLst>
          </p:cNvPr>
          <p:cNvSpPr>
            <a:spLocks noGrp="1"/>
          </p:cNvSpPr>
          <p:nvPr>
            <p:ph type="ftr" sz="quarter" idx="11"/>
          </p:nvPr>
        </p:nvSpPr>
        <p:spPr/>
        <p:txBody>
          <a:bodyPr/>
          <a:lstStyle/>
          <a:p>
            <a:pPr>
              <a:defRPr/>
            </a:pPr>
            <a:r>
              <a:rPr lang="en-US" noProof="0" dirty="0"/>
              <a:t>Duvivier, Derobertmasure, Demeuse    |   INAS</a:t>
            </a:r>
          </a:p>
        </p:txBody>
      </p:sp>
      <p:sp>
        <p:nvSpPr>
          <p:cNvPr id="6" name="Arrow: Pentagon 8">
            <a:extLst>
              <a:ext uri="{FF2B5EF4-FFF2-40B4-BE49-F238E27FC236}">
                <a16:creationId xmlns:a16="http://schemas.microsoft.com/office/drawing/2014/main" id="{58C1B2EE-D527-9F91-2D63-04DE5E1A4AE0}"/>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6" name="TextBox 27">
            <a:extLst>
              <a:ext uri="{FF2B5EF4-FFF2-40B4-BE49-F238E27FC236}">
                <a16:creationId xmlns:a16="http://schemas.microsoft.com/office/drawing/2014/main" id="{A3106C8F-1274-E265-C019-8809872DC499}"/>
              </a:ext>
            </a:extLst>
          </p:cNvPr>
          <p:cNvSpPr txBox="1"/>
          <p:nvPr/>
        </p:nvSpPr>
        <p:spPr>
          <a:xfrm>
            <a:off x="466167" y="52407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20" name="ZoneTexte 19">
            <a:extLst>
              <a:ext uri="{FF2B5EF4-FFF2-40B4-BE49-F238E27FC236}">
                <a16:creationId xmlns:a16="http://schemas.microsoft.com/office/drawing/2014/main" id="{D6C37211-A77D-2A30-503A-75171CE84C6F}"/>
              </a:ext>
            </a:extLst>
          </p:cNvPr>
          <p:cNvSpPr txBox="1"/>
          <p:nvPr/>
        </p:nvSpPr>
        <p:spPr>
          <a:xfrm>
            <a:off x="2064379" y="500325"/>
            <a:ext cx="6457856" cy="477054"/>
          </a:xfrm>
          <a:prstGeom prst="rect">
            <a:avLst/>
          </a:prstGeom>
          <a:noFill/>
        </p:spPr>
        <p:txBody>
          <a:bodyPr wrap="square">
            <a:spAutoFit/>
          </a:bodyPr>
          <a:lstStyle/>
          <a:p>
            <a:pPr algn="ctr"/>
            <a:r>
              <a:rPr lang="fr-FR" sz="2500" b="1">
                <a:solidFill>
                  <a:schemeClr val="accent3"/>
                </a:solidFill>
                <a:latin typeface="+mj-lt"/>
              </a:rPr>
              <a:t>2. La réflexivité et la formation des enseignants</a:t>
            </a:r>
          </a:p>
        </p:txBody>
      </p:sp>
      <p:pic>
        <p:nvPicPr>
          <p:cNvPr id="21" name="Image 20">
            <a:extLst>
              <a:ext uri="{FF2B5EF4-FFF2-40B4-BE49-F238E27FC236}">
                <a16:creationId xmlns:a16="http://schemas.microsoft.com/office/drawing/2014/main" id="{2BDF63EB-0457-422D-B835-8F180B8B8250}"/>
              </a:ext>
            </a:extLst>
          </p:cNvPr>
          <p:cNvPicPr>
            <a:picLocks noChangeAspect="1"/>
          </p:cNvPicPr>
          <p:nvPr/>
        </p:nvPicPr>
        <p:blipFill rotWithShape="1">
          <a:blip r:embed="rId3">
            <a:extLst>
              <a:ext uri="{28A0092B-C50C-407E-A947-70E740481C1C}">
                <a14:useLocalDpi xmlns:a14="http://schemas.microsoft.com/office/drawing/2010/main" val="0"/>
              </a:ext>
            </a:extLst>
          </a:blip>
          <a:srcRect l="11468" r="12169"/>
          <a:stretch/>
        </p:blipFill>
        <p:spPr>
          <a:xfrm rot="16200000">
            <a:off x="-1102799" y="2866085"/>
            <a:ext cx="4780099" cy="1883199"/>
          </a:xfrm>
          <a:prstGeom prst="rect">
            <a:avLst/>
          </a:prstGeom>
        </p:spPr>
      </p:pic>
      <p:sp>
        <p:nvSpPr>
          <p:cNvPr id="3" name="ZoneTexte 2">
            <a:extLst>
              <a:ext uri="{FF2B5EF4-FFF2-40B4-BE49-F238E27FC236}">
                <a16:creationId xmlns:a16="http://schemas.microsoft.com/office/drawing/2014/main" id="{A8D2CB3C-BF33-F252-E3B1-E43FC27ADFB6}"/>
              </a:ext>
            </a:extLst>
          </p:cNvPr>
          <p:cNvSpPr txBox="1"/>
          <p:nvPr/>
        </p:nvSpPr>
        <p:spPr>
          <a:xfrm>
            <a:off x="2228850" y="1537399"/>
            <a:ext cx="6569499" cy="5177518"/>
          </a:xfrm>
          <a:prstGeom prst="rect">
            <a:avLst/>
          </a:prstGeom>
        </p:spPr>
        <p:txBody>
          <a:bodyPr vert="horz" wrap="square" lIns="91440" tIns="45720" rIns="91440" bIns="45720" rtlCol="0">
            <a:normAutofit/>
          </a:bodyPr>
          <a:lstStyle/>
          <a:p>
            <a:pPr algn="just" eaLnBrk="0" hangingPunct="0"/>
            <a:endParaRPr lang="fr-FR" sz="1600" dirty="0">
              <a:solidFill>
                <a:srgbClr val="263E65"/>
              </a:solidFill>
              <a:latin typeface="+mj-lt"/>
            </a:endParaRPr>
          </a:p>
          <a:p>
            <a:pPr marL="285750" indent="-285750" algn="just" eaLnBrk="0" hangingPunct="0">
              <a:buFont typeface="Wingdings" pitchFamily="2" charset="2"/>
              <a:buChar char="§"/>
            </a:pPr>
            <a:r>
              <a:rPr lang="fr-FR" sz="1600" dirty="0">
                <a:latin typeface="+mj-lt"/>
              </a:rPr>
              <a:t>Il existe </a:t>
            </a:r>
            <a:r>
              <a:rPr lang="fr-FR" sz="1600" b="1" u="sng" dirty="0">
                <a:solidFill>
                  <a:schemeClr val="accent2"/>
                </a:solidFill>
                <a:latin typeface="+mj-lt"/>
              </a:rPr>
              <a:t>plusieurs stratégies pédagogiques </a:t>
            </a:r>
            <a:r>
              <a:rPr lang="fr-FR" sz="1600" dirty="0">
                <a:latin typeface="+mj-lt"/>
              </a:rPr>
              <a:t>pour développer la réflexivité des futurs enseignants</a:t>
            </a:r>
            <a:r>
              <a:rPr lang="fr-BE" sz="1600" b="0" i="0" u="none" strike="noStrike" dirty="0">
                <a:effectLst/>
                <a:latin typeface="+mj-lt"/>
              </a:rPr>
              <a:t>.</a:t>
            </a:r>
          </a:p>
          <a:p>
            <a:pPr marL="457200" marR="0" indent="-457200" algn="just" defTabSz="914400" rtl="0" eaLnBrk="0" fontAlgn="base" latinLnBrk="0" hangingPunct="0">
              <a:lnSpc>
                <a:spcPct val="100000"/>
              </a:lnSpc>
              <a:spcBef>
                <a:spcPct val="0"/>
              </a:spcBef>
              <a:spcAft>
                <a:spcPct val="0"/>
              </a:spcAft>
              <a:buClrTx/>
              <a:buSzTx/>
              <a:buFont typeface="Police système Courant"/>
              <a:buChar char="-"/>
            </a:pPr>
            <a:r>
              <a:rPr lang="fr-BE" sz="1600" b="0" i="0" u="none" strike="noStrike" dirty="0">
                <a:effectLst/>
                <a:latin typeface="+mj-lt"/>
              </a:rPr>
              <a:t>des portfolios (par ex. </a:t>
            </a:r>
            <a:r>
              <a:rPr lang="fr-BE" sz="1600" b="0" i="0" u="none" strike="noStrike" dirty="0" err="1">
                <a:effectLst/>
                <a:latin typeface="+mj-lt"/>
              </a:rPr>
              <a:t>Tillema</a:t>
            </a:r>
            <a:r>
              <a:rPr lang="fr-BE" sz="1600" b="0" i="0" u="none" strike="noStrike" dirty="0">
                <a:effectLst/>
                <a:latin typeface="+mj-lt"/>
              </a:rPr>
              <a:t> &amp; Smith, 2000), </a:t>
            </a:r>
          </a:p>
          <a:p>
            <a:pPr marL="457200" marR="0" indent="-457200" algn="just" defTabSz="914400" rtl="0" eaLnBrk="0" fontAlgn="base" latinLnBrk="0" hangingPunct="0">
              <a:lnSpc>
                <a:spcPct val="100000"/>
              </a:lnSpc>
              <a:spcBef>
                <a:spcPct val="0"/>
              </a:spcBef>
              <a:spcAft>
                <a:spcPct val="0"/>
              </a:spcAft>
              <a:buClrTx/>
              <a:buSzTx/>
              <a:buFont typeface="Police système Courant"/>
              <a:buChar char="-"/>
            </a:pPr>
            <a:r>
              <a:rPr lang="fr-BE" sz="1600" b="0" i="0" u="none" strike="noStrike" dirty="0">
                <a:effectLst/>
                <a:latin typeface="+mj-lt"/>
              </a:rPr>
              <a:t>des entretiens réflexifs avec un formateur (par ex. </a:t>
            </a:r>
            <a:r>
              <a:rPr lang="fr-BE" sz="1600" b="0" i="0" u="none" strike="noStrike" dirty="0" err="1">
                <a:effectLst/>
                <a:latin typeface="+mj-lt"/>
              </a:rPr>
              <a:t>Loughran</a:t>
            </a:r>
            <a:r>
              <a:rPr lang="fr-BE" sz="1600" b="0" i="0" u="none" strike="noStrike" dirty="0">
                <a:effectLst/>
                <a:latin typeface="+mj-lt"/>
              </a:rPr>
              <a:t>, 2006) </a:t>
            </a:r>
            <a:endParaRPr lang="fr-BE" sz="1600" dirty="0">
              <a:latin typeface="+mj-lt"/>
            </a:endParaRPr>
          </a:p>
          <a:p>
            <a:pPr marL="457200" marR="0" indent="-457200" algn="just" defTabSz="914400" rtl="0" eaLnBrk="0" fontAlgn="base" latinLnBrk="0" hangingPunct="0">
              <a:lnSpc>
                <a:spcPct val="100000"/>
              </a:lnSpc>
              <a:spcBef>
                <a:spcPct val="0"/>
              </a:spcBef>
              <a:spcAft>
                <a:spcPct val="0"/>
              </a:spcAft>
              <a:buClrTx/>
              <a:buSzTx/>
              <a:buFont typeface="Police système Courant"/>
              <a:buChar char="-"/>
            </a:pPr>
            <a:r>
              <a:rPr lang="fr-BE" sz="1600" b="0" i="0" u="none" strike="noStrike" dirty="0">
                <a:effectLst/>
                <a:latin typeface="+mj-lt"/>
              </a:rPr>
              <a:t>l’analyse de séquence d’enseignement sur vidéo (par ex. Bolton, 2018)</a:t>
            </a:r>
          </a:p>
          <a:p>
            <a:pPr marL="457200" marR="0" indent="-457200" algn="just" defTabSz="914400" rtl="0" eaLnBrk="0" fontAlgn="base" latinLnBrk="0" hangingPunct="0">
              <a:lnSpc>
                <a:spcPct val="100000"/>
              </a:lnSpc>
              <a:spcBef>
                <a:spcPct val="0"/>
              </a:spcBef>
              <a:spcAft>
                <a:spcPct val="0"/>
              </a:spcAft>
              <a:buClrTx/>
              <a:buSzTx/>
              <a:buFont typeface="Wingdings" pitchFamily="2" charset="2"/>
              <a:buChar char="ü"/>
            </a:pPr>
            <a:endParaRPr lang="fr-BE" sz="1600" dirty="0">
              <a:latin typeface="+mj-lt"/>
            </a:endParaRPr>
          </a:p>
          <a:p>
            <a:pPr marL="285750" indent="-285750" algn="just" eaLnBrk="0" hangingPunct="0">
              <a:lnSpc>
                <a:spcPct val="110000"/>
              </a:lnSpc>
              <a:buFont typeface="Wingdings" pitchFamily="2" charset="2"/>
              <a:buChar char="§"/>
            </a:pPr>
            <a:r>
              <a:rPr lang="fr-FR" sz="1600" dirty="0">
                <a:latin typeface="+mj-lt"/>
              </a:rPr>
              <a:t>La simulation à visée de formation fait partie des dispositifs pédagogiques les plus communs pour développer la réflexivité des futurs enseignants.</a:t>
            </a:r>
          </a:p>
          <a:p>
            <a:pPr algn="just" eaLnBrk="0" hangingPunct="0">
              <a:lnSpc>
                <a:spcPct val="110000"/>
              </a:lnSpc>
            </a:pPr>
            <a:endParaRPr lang="fr-FR" sz="1600" dirty="0">
              <a:latin typeface="+mj-lt"/>
            </a:endParaRPr>
          </a:p>
          <a:p>
            <a:pPr algn="just" eaLnBrk="0" hangingPunct="0">
              <a:lnSpc>
                <a:spcPct val="110000"/>
              </a:lnSpc>
            </a:pPr>
            <a:endParaRPr lang="fr-FR" sz="1600" dirty="0">
              <a:solidFill>
                <a:srgbClr val="263E65"/>
              </a:solidFill>
              <a:latin typeface="+mj-lt"/>
            </a:endParaRPr>
          </a:p>
          <a:p>
            <a:br>
              <a:rPr lang="fr-BE" sz="1600" dirty="0"/>
            </a:br>
            <a:endParaRPr kumimoji="0" lang="fr-FR" sz="1500" b="0" i="0" u="none" strike="noStrike" kern="1200" cap="none" spc="0" normalizeH="0" baseline="0" noProof="0" dirty="0">
              <a:ln>
                <a:noFill/>
              </a:ln>
              <a:solidFill>
                <a:srgbClr val="263E65"/>
              </a:solidFill>
              <a:effectLst/>
              <a:uLnTx/>
              <a:uFillTx/>
              <a:latin typeface="+mj-lt"/>
              <a:ea typeface="Calibri" pitchFamily="34" charset="0"/>
              <a:cs typeface="Times New Roman" pitchFamily="18" charset="0"/>
            </a:endParaRPr>
          </a:p>
        </p:txBody>
      </p:sp>
    </p:spTree>
    <p:extLst>
      <p:ext uri="{BB962C8B-B14F-4D97-AF65-F5344CB8AC3E}">
        <p14:creationId xmlns:p14="http://schemas.microsoft.com/office/powerpoint/2010/main" val="44919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675262E-111E-2F8F-8071-A6BA807DBF44}"/>
              </a:ext>
            </a:extLst>
          </p:cNvPr>
          <p:cNvSpPr>
            <a:spLocks noGrp="1"/>
          </p:cNvSpPr>
          <p:nvPr>
            <p:ph type="sldNum" sz="quarter" idx="10"/>
          </p:nvPr>
        </p:nvSpPr>
        <p:spPr/>
        <p:txBody>
          <a:bodyPr/>
          <a:lstStyle/>
          <a:p>
            <a:fld id="{6983841B-0DB4-4C99-B5E5-79625F01DBF7}" type="slidenum">
              <a:rPr lang="en-GB" smtClean="0"/>
              <a:t>9</a:t>
            </a:fld>
            <a:endParaRPr lang="en-GB"/>
          </a:p>
        </p:txBody>
      </p:sp>
      <p:sp>
        <p:nvSpPr>
          <p:cNvPr id="4" name="Espace réservé du pied de page 3">
            <a:extLst>
              <a:ext uri="{FF2B5EF4-FFF2-40B4-BE49-F238E27FC236}">
                <a16:creationId xmlns:a16="http://schemas.microsoft.com/office/drawing/2014/main" id="{8CE07F39-DAE7-E225-B446-DED03E62F43C}"/>
              </a:ext>
            </a:extLst>
          </p:cNvPr>
          <p:cNvSpPr>
            <a:spLocks noGrp="1"/>
          </p:cNvSpPr>
          <p:nvPr>
            <p:ph type="ftr" sz="quarter" idx="11"/>
          </p:nvPr>
        </p:nvSpPr>
        <p:spPr/>
        <p:txBody>
          <a:bodyPr/>
          <a:lstStyle/>
          <a:p>
            <a:r>
              <a:rPr lang="en-GB"/>
              <a:t>Duvivier, Derobertmasure, Demeuse    |   INAS</a:t>
            </a:r>
          </a:p>
        </p:txBody>
      </p:sp>
      <p:graphicFrame>
        <p:nvGraphicFramePr>
          <p:cNvPr id="13" name="Espace réservé du contenu 8">
            <a:extLst>
              <a:ext uri="{FF2B5EF4-FFF2-40B4-BE49-F238E27FC236}">
                <a16:creationId xmlns:a16="http://schemas.microsoft.com/office/drawing/2014/main" id="{6B81EFF2-008D-6DD9-B58E-AC1D538D4D56}"/>
              </a:ext>
            </a:extLst>
          </p:cNvPr>
          <p:cNvGraphicFramePr>
            <a:graphicFrameLocks noGrp="1"/>
          </p:cNvGraphicFramePr>
          <p:nvPr>
            <p:ph idx="1"/>
            <p:extLst>
              <p:ext uri="{D42A27DB-BD31-4B8C-83A1-F6EECF244321}">
                <p14:modId xmlns:p14="http://schemas.microsoft.com/office/powerpoint/2010/main" val="2105964957"/>
              </p:ext>
            </p:extLst>
          </p:nvPr>
        </p:nvGraphicFramePr>
        <p:xfrm>
          <a:off x="457200" y="1980467"/>
          <a:ext cx="8229600" cy="428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ZoneTexte 13">
            <a:extLst>
              <a:ext uri="{FF2B5EF4-FFF2-40B4-BE49-F238E27FC236}">
                <a16:creationId xmlns:a16="http://schemas.microsoft.com/office/drawing/2014/main" id="{F1F4C60E-9BD1-A652-9640-779B4AF5539B}"/>
              </a:ext>
            </a:extLst>
          </p:cNvPr>
          <p:cNvSpPr txBox="1"/>
          <p:nvPr/>
        </p:nvSpPr>
        <p:spPr>
          <a:xfrm>
            <a:off x="607971" y="4386216"/>
            <a:ext cx="3847672" cy="1356286"/>
          </a:xfrm>
          <a:prstGeom prst="rect">
            <a:avLst/>
          </a:prstGeom>
        </p:spPr>
        <p:txBody>
          <a:bodyPr vert="horz" wrap="square" lIns="91440" tIns="45720" rIns="91440" bIns="45720" rtlCol="0">
            <a:noAutofit/>
          </a:bodyPr>
          <a:lstStyle/>
          <a:p>
            <a:pPr marL="9525" marR="0" indent="-9525" algn="ctr" defTabSz="914400" rtl="0" eaLnBrk="0" fontAlgn="base" latinLnBrk="0" hangingPunct="0">
              <a:lnSpc>
                <a:spcPct val="100000"/>
              </a:lnSpc>
              <a:spcBef>
                <a:spcPct val="0"/>
              </a:spcBef>
              <a:spcAft>
                <a:spcPct val="0"/>
              </a:spcAft>
              <a:buClrTx/>
              <a:buSzTx/>
              <a:buFont typeface="Arial" pitchFamily="34" charset="0"/>
              <a:buNone/>
            </a:pPr>
            <a:r>
              <a:rPr lang="fr-FR" sz="1400" b="1">
                <a:latin typeface="+mj-lt"/>
                <a:ea typeface="Times New Roman" panose="02020603050405020304" pitchFamily="18" charset="0"/>
              </a:rPr>
              <a:t>u</a:t>
            </a:r>
            <a:r>
              <a:rPr lang="fr-FR" sz="1400" b="1">
                <a:effectLst/>
                <a:latin typeface="+mj-lt"/>
                <a:ea typeface="Times New Roman" panose="02020603050405020304" pitchFamily="18" charset="0"/>
              </a:rPr>
              <a:t>ne situation induisant une activité proactive de l’apprenant</a:t>
            </a:r>
            <a:r>
              <a:rPr lang="fr-FR" sz="1400">
                <a:effectLst/>
                <a:latin typeface="+mj-lt"/>
                <a:ea typeface="Times New Roman" panose="02020603050405020304" pitchFamily="18" charset="0"/>
              </a:rPr>
              <a:t> </a:t>
            </a:r>
            <a:r>
              <a:rPr lang="fr-FR" sz="1400" b="1">
                <a:effectLst/>
                <a:latin typeface="+mj-lt"/>
                <a:ea typeface="Times New Roman" panose="02020603050405020304" pitchFamily="18" charset="0"/>
              </a:rPr>
              <a:t>par l’interaction avec un objet, un dispositif, une personne (réel ou virtuel)</a:t>
            </a:r>
            <a:r>
              <a:rPr lang="fr-FR" sz="1400">
                <a:effectLst/>
                <a:latin typeface="+mj-lt"/>
                <a:ea typeface="Times New Roman" panose="02020603050405020304" pitchFamily="18" charset="0"/>
              </a:rPr>
              <a:t> </a:t>
            </a:r>
            <a:r>
              <a:rPr lang="fr-FR" sz="1400" b="1">
                <a:effectLst/>
                <a:latin typeface="+mj-lt"/>
                <a:ea typeface="Times New Roman" panose="02020603050405020304" pitchFamily="18" charset="0"/>
              </a:rPr>
              <a:t>mais aussi la possibilité de modifier le flux de cette interaction par et avec les décisions et les actions des apprenants</a:t>
            </a:r>
            <a:r>
              <a:rPr lang="fr-FR" sz="1600">
                <a:effectLst/>
                <a:latin typeface="+mj-lt"/>
                <a:ea typeface="Times New Roman" panose="02020603050405020304" pitchFamily="18" charset="0"/>
              </a:rPr>
              <a:t> </a:t>
            </a:r>
          </a:p>
          <a:p>
            <a:pPr marL="342900" marR="0" indent="-342900" algn="just" defTabSz="914400" rtl="0" eaLnBrk="0" fontAlgn="base" latinLnBrk="0" hangingPunct="0">
              <a:lnSpc>
                <a:spcPct val="100000"/>
              </a:lnSpc>
              <a:spcBef>
                <a:spcPct val="0"/>
              </a:spcBef>
              <a:spcAft>
                <a:spcPct val="0"/>
              </a:spcAft>
              <a:buClrTx/>
              <a:buSzTx/>
              <a:buFont typeface="Arial" pitchFamily="34" charset="0"/>
              <a:buNone/>
              <a:tabLst/>
            </a:pPr>
            <a:r>
              <a:rPr lang="fr-FR" sz="800">
                <a:effectLst/>
                <a:latin typeface="Avenir Book" panose="02000503020000020003" pitchFamily="2" charset="0"/>
                <a:ea typeface="Times New Roman" panose="02020603050405020304" pitchFamily="18" charset="0"/>
              </a:rPr>
              <a:t>(Dupuis et al. 2018 ; Dubois, 2017 ; Dubois, </a:t>
            </a:r>
            <a:r>
              <a:rPr lang="fr-FR" sz="800" err="1">
                <a:effectLst/>
                <a:latin typeface="Avenir Book" panose="02000503020000020003" pitchFamily="2" charset="0"/>
                <a:ea typeface="Times New Roman" panose="02020603050405020304" pitchFamily="18" charset="0"/>
              </a:rPr>
              <a:t>Vandestrate</a:t>
            </a:r>
            <a:r>
              <a:rPr lang="fr-FR" sz="800">
                <a:effectLst/>
                <a:latin typeface="Avenir Book" panose="02000503020000020003" pitchFamily="2" charset="0"/>
                <a:ea typeface="Times New Roman" panose="02020603050405020304" pitchFamily="18" charset="0"/>
              </a:rPr>
              <a:t> &amp; </a:t>
            </a:r>
            <a:r>
              <a:rPr lang="fr-FR" sz="800" err="1">
                <a:effectLst/>
                <a:latin typeface="Avenir Book" panose="02000503020000020003" pitchFamily="2" charset="0"/>
                <a:ea typeface="Times New Roman" panose="02020603050405020304" pitchFamily="18" charset="0"/>
              </a:rPr>
              <a:t>VanDaele</a:t>
            </a:r>
            <a:r>
              <a:rPr lang="fr-FR" sz="800">
                <a:effectLst/>
                <a:latin typeface="Avenir Book" panose="02000503020000020003" pitchFamily="2" charset="0"/>
                <a:ea typeface="Times New Roman" panose="02020603050405020304" pitchFamily="18" charset="0"/>
              </a:rPr>
              <a:t>, 2019 a et b ; Levin &amp; </a:t>
            </a:r>
            <a:r>
              <a:rPr lang="fr-FR" sz="800" err="1">
                <a:effectLst/>
                <a:latin typeface="Avenir Book" panose="02000503020000020003" pitchFamily="2" charset="0"/>
                <a:ea typeface="Times New Roman" panose="02020603050405020304" pitchFamily="18" charset="0"/>
              </a:rPr>
              <a:t>Flavian</a:t>
            </a:r>
            <a:r>
              <a:rPr lang="fr-FR" sz="800">
                <a:effectLst/>
                <a:latin typeface="Avenir Book" panose="02000503020000020003" pitchFamily="2" charset="0"/>
                <a:ea typeface="Times New Roman" panose="02020603050405020304" pitchFamily="18" charset="0"/>
              </a:rPr>
              <a:t>, 2019 ; </a:t>
            </a:r>
            <a:r>
              <a:rPr lang="fr-FR" sz="800" err="1">
                <a:effectLst/>
                <a:latin typeface="Avenir Book" panose="02000503020000020003" pitchFamily="2" charset="0"/>
                <a:ea typeface="Times New Roman" panose="02020603050405020304" pitchFamily="18" charset="0"/>
              </a:rPr>
              <a:t>Bastiani</a:t>
            </a:r>
            <a:r>
              <a:rPr lang="fr-FR" sz="800">
                <a:effectLst/>
                <a:latin typeface="Avenir Book" panose="02000503020000020003" pitchFamily="2" charset="0"/>
                <a:ea typeface="Times New Roman" panose="02020603050405020304" pitchFamily="18" charset="0"/>
              </a:rPr>
              <a:t>, 2017, 2020 ; </a:t>
            </a:r>
            <a:r>
              <a:rPr lang="fr-FR" sz="800" err="1">
                <a:effectLst/>
                <a:latin typeface="Avenir Book" panose="02000503020000020003" pitchFamily="2" charset="0"/>
                <a:ea typeface="Times New Roman" panose="02020603050405020304" pitchFamily="18" charset="0"/>
              </a:rPr>
              <a:t>Chernikova</a:t>
            </a:r>
            <a:r>
              <a:rPr lang="fr-FR" sz="800">
                <a:effectLst/>
                <a:latin typeface="Avenir Book" panose="02000503020000020003" pitchFamily="2" charset="0"/>
                <a:ea typeface="Times New Roman" panose="02020603050405020304" pitchFamily="18" charset="0"/>
              </a:rPr>
              <a:t> et al. 2020, Cook et al. 2013) ; </a:t>
            </a:r>
            <a:r>
              <a:rPr lang="fr-FR" sz="800" err="1">
                <a:effectLst/>
                <a:latin typeface="Avenir Book" panose="02000503020000020003" pitchFamily="2" charset="0"/>
                <a:ea typeface="Times New Roman" panose="02020603050405020304" pitchFamily="18" charset="0"/>
              </a:rPr>
              <a:t>Heitzmann</a:t>
            </a:r>
            <a:r>
              <a:rPr lang="fr-FR" sz="800">
                <a:effectLst/>
                <a:latin typeface="Avenir Book" panose="02000503020000020003" pitchFamily="2" charset="0"/>
                <a:ea typeface="Times New Roman" panose="02020603050405020304" pitchFamily="18" charset="0"/>
              </a:rPr>
              <a:t> et al., 2019)</a:t>
            </a:r>
            <a:endParaRPr kumimoji="0" lang="fr-FR" sz="800" b="0" i="0" u="none" strike="noStrike" kern="1200" cap="none" spc="0" normalizeH="0" baseline="0" noProof="0">
              <a:ln>
                <a:noFill/>
              </a:ln>
              <a:effectLst/>
              <a:uLnTx/>
              <a:uFillTx/>
              <a:latin typeface="Avenir Book" panose="02000503020000020003" pitchFamily="2" charset="0"/>
              <a:ea typeface="Calibri" pitchFamily="34" charset="0"/>
              <a:cs typeface="Times New Roman" pitchFamily="18" charset="0"/>
            </a:endParaRPr>
          </a:p>
        </p:txBody>
      </p:sp>
      <p:sp>
        <p:nvSpPr>
          <p:cNvPr id="15" name="ZoneTexte 14">
            <a:extLst>
              <a:ext uri="{FF2B5EF4-FFF2-40B4-BE49-F238E27FC236}">
                <a16:creationId xmlns:a16="http://schemas.microsoft.com/office/drawing/2014/main" id="{AD85DF9D-8377-BF9C-8AA7-B2548B0D8BDA}"/>
              </a:ext>
            </a:extLst>
          </p:cNvPr>
          <p:cNvSpPr txBox="1"/>
          <p:nvPr/>
        </p:nvSpPr>
        <p:spPr>
          <a:xfrm>
            <a:off x="4870848" y="4570491"/>
            <a:ext cx="3665181" cy="1505500"/>
          </a:xfrm>
          <a:prstGeom prst="rect">
            <a:avLst/>
          </a:prstGeom>
        </p:spPr>
        <p:txBody>
          <a:bodyPr vert="horz" wrap="square" lIns="91440" tIns="45720" rIns="91440" bIns="45720" rtlCol="0">
            <a:normAutofit/>
          </a:bodyPr>
          <a:lstStyle/>
          <a:p>
            <a:pPr marL="9525" indent="-9525" algn="ctr" eaLnBrk="0" hangingPunct="0"/>
            <a:r>
              <a:rPr lang="fr-FR" sz="1400" b="1">
                <a:effectLst/>
                <a:latin typeface="+mj-lt"/>
                <a:ea typeface="Times New Roman" panose="02020603050405020304" pitchFamily="18" charset="0"/>
              </a:rPr>
              <a:t>faisant l’objet d’un retour post-expérience sous le prisme de la réflexivité</a:t>
            </a:r>
            <a:r>
              <a:rPr lang="fr-FR" sz="1400">
                <a:effectLst/>
                <a:latin typeface="+mj-lt"/>
                <a:ea typeface="Times New Roman" panose="02020603050405020304" pitchFamily="18" charset="0"/>
              </a:rPr>
              <a:t> </a:t>
            </a:r>
          </a:p>
          <a:p>
            <a:pPr marL="9525" indent="-9525" algn="ctr" eaLnBrk="0" hangingPunct="0"/>
            <a:endParaRPr lang="fr-FR" sz="1000">
              <a:effectLst/>
              <a:latin typeface="+mj-lt"/>
              <a:ea typeface="Times New Roman" panose="02020603050405020304" pitchFamily="18" charset="0"/>
            </a:endParaRPr>
          </a:p>
          <a:p>
            <a:pPr marL="9525" indent="-9525" algn="ctr" eaLnBrk="0" hangingPunct="0"/>
            <a:r>
              <a:rPr lang="fr-FR" sz="800">
                <a:effectLst/>
                <a:latin typeface="+mj-lt"/>
                <a:ea typeface="Times New Roman" panose="02020603050405020304" pitchFamily="18" charset="0"/>
              </a:rPr>
              <a:t>(par ex. Pastré, 2009 ; Rouge, 2016 ; Cheng et al. 2014, Garden et al. 2015, Krogh et al. 2015 ; Levin et al. 2019 ; Zhang et al. 2020a ; Dubois et al. 2019 ; </a:t>
            </a:r>
            <a:r>
              <a:rPr lang="fr-FR" sz="800" err="1">
                <a:effectLst/>
                <a:latin typeface="+mj-lt"/>
                <a:ea typeface="Times New Roman" panose="02020603050405020304" pitchFamily="18" charset="0"/>
              </a:rPr>
              <a:t>Oriot</a:t>
            </a:r>
            <a:r>
              <a:rPr lang="fr-FR" sz="800">
                <a:effectLst/>
                <a:latin typeface="+mj-lt"/>
                <a:ea typeface="Times New Roman" panose="02020603050405020304" pitchFamily="18" charset="0"/>
              </a:rPr>
              <a:t> et </a:t>
            </a:r>
            <a:r>
              <a:rPr lang="fr-FR" sz="800" err="1">
                <a:effectLst/>
                <a:latin typeface="+mj-lt"/>
                <a:ea typeface="Times New Roman" panose="02020603050405020304" pitchFamily="18" charset="0"/>
              </a:rPr>
              <a:t>Alinier</a:t>
            </a:r>
            <a:r>
              <a:rPr lang="fr-FR" sz="800">
                <a:effectLst/>
                <a:latin typeface="+mj-lt"/>
                <a:ea typeface="Times New Roman" panose="02020603050405020304" pitchFamily="18" charset="0"/>
              </a:rPr>
              <a:t>, 2018 ; </a:t>
            </a:r>
            <a:r>
              <a:rPr lang="fr-FR" sz="800" err="1">
                <a:effectLst/>
                <a:latin typeface="+mj-lt"/>
                <a:ea typeface="Times New Roman" panose="02020603050405020304" pitchFamily="18" charset="0"/>
              </a:rPr>
              <a:t>Dubrous</a:t>
            </a:r>
            <a:r>
              <a:rPr lang="fr-FR" sz="800">
                <a:effectLst/>
                <a:latin typeface="+mj-lt"/>
                <a:ea typeface="Times New Roman" panose="02020603050405020304" pitchFamily="18" charset="0"/>
              </a:rPr>
              <a:t>, 2020).</a:t>
            </a:r>
            <a:endParaRPr lang="fr-BE" sz="800">
              <a:effectLst/>
              <a:latin typeface="+mj-lt"/>
              <a:ea typeface="Times New Roman" panose="02020603050405020304" pitchFamily="18" charset="0"/>
            </a:endParaRPr>
          </a:p>
          <a:p>
            <a:pPr marL="342900" marR="0" indent="-342900" algn="l" defTabSz="914400" rtl="0" eaLnBrk="0" fontAlgn="base" latinLnBrk="0" hangingPunct="0">
              <a:lnSpc>
                <a:spcPct val="100000"/>
              </a:lnSpc>
              <a:spcBef>
                <a:spcPct val="0"/>
              </a:spcBef>
              <a:spcAft>
                <a:spcPct val="0"/>
              </a:spcAft>
              <a:buClrTx/>
              <a:buSzTx/>
              <a:buFont typeface="Arial" pitchFamily="34" charset="0"/>
              <a:buNone/>
              <a:tabLst/>
            </a:pPr>
            <a:endParaRPr kumimoji="0" lang="fr-FR" sz="2800" b="0" i="0" u="none" strike="noStrike" kern="1200" cap="none" spc="0" normalizeH="0" baseline="0" noProof="0">
              <a:ln>
                <a:noFill/>
              </a:ln>
              <a:solidFill>
                <a:srgbClr val="808080"/>
              </a:solidFill>
              <a:effectLst/>
              <a:uLnTx/>
              <a:uFillTx/>
              <a:latin typeface="Calibri" pitchFamily="34" charset="0"/>
              <a:ea typeface="Calibri" pitchFamily="34" charset="0"/>
              <a:cs typeface="Times New Roman" pitchFamily="18" charset="0"/>
            </a:endParaRPr>
          </a:p>
        </p:txBody>
      </p:sp>
      <p:sp>
        <p:nvSpPr>
          <p:cNvPr id="9" name="Arrow: Pentagon 8">
            <a:extLst>
              <a:ext uri="{FF2B5EF4-FFF2-40B4-BE49-F238E27FC236}">
                <a16:creationId xmlns:a16="http://schemas.microsoft.com/office/drawing/2014/main" id="{243FAFC0-35AE-E0A8-1D5C-EF6BBE5E51A3}"/>
              </a:ext>
            </a:extLst>
          </p:cNvPr>
          <p:cNvSpPr/>
          <p:nvPr/>
        </p:nvSpPr>
        <p:spPr>
          <a:xfrm>
            <a:off x="457200" y="264979"/>
            <a:ext cx="1598212" cy="1152659"/>
          </a:xfrm>
          <a:prstGeom prst="homePlate">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defRPr/>
            </a:pPr>
            <a:endParaRPr lang="en-US" sz="1350">
              <a:solidFill>
                <a:srgbClr val="FFFFFF"/>
              </a:solidFill>
              <a:latin typeface="Calibri" panose="020F0502020204030204"/>
            </a:endParaRPr>
          </a:p>
        </p:txBody>
      </p:sp>
      <p:sp>
        <p:nvSpPr>
          <p:cNvPr id="16" name="TextBox 27">
            <a:extLst>
              <a:ext uri="{FF2B5EF4-FFF2-40B4-BE49-F238E27FC236}">
                <a16:creationId xmlns:a16="http://schemas.microsoft.com/office/drawing/2014/main" id="{CDD3055C-6353-B952-B139-B4FE71543B74}"/>
              </a:ext>
            </a:extLst>
          </p:cNvPr>
          <p:cNvSpPr txBox="1"/>
          <p:nvPr/>
        </p:nvSpPr>
        <p:spPr>
          <a:xfrm>
            <a:off x="533446" y="564308"/>
            <a:ext cx="1089147" cy="553998"/>
          </a:xfrm>
          <a:prstGeom prst="rect">
            <a:avLst/>
          </a:prstGeom>
          <a:noFill/>
        </p:spPr>
        <p:txBody>
          <a:bodyPr wrap="square" rtlCol="0">
            <a:spAutoFit/>
          </a:bodyPr>
          <a:lstStyle/>
          <a:p>
            <a:pPr algn="ctr" defTabSz="685800" fontAlgn="auto">
              <a:spcBef>
                <a:spcPts val="0"/>
              </a:spcBef>
              <a:spcAft>
                <a:spcPts val="0"/>
              </a:spcAft>
              <a:defRPr/>
            </a:pPr>
            <a:r>
              <a:rPr lang="ru-RU" sz="3000" b="1">
                <a:solidFill>
                  <a:srgbClr val="FFFFFF"/>
                </a:solidFill>
                <a:latin typeface="Open Sans" panose="020B0606030504020204" pitchFamily="34" charset="0"/>
                <a:cs typeface="+mn-cs"/>
              </a:rPr>
              <a:t>0</a:t>
            </a:r>
            <a:r>
              <a:rPr lang="en-US" sz="3000" b="1">
                <a:solidFill>
                  <a:srgbClr val="FFFFFF"/>
                </a:solidFill>
                <a:latin typeface="Open Sans" panose="020B0606030504020204" pitchFamily="34" charset="0"/>
                <a:cs typeface="+mn-cs"/>
              </a:rPr>
              <a:t>1</a:t>
            </a:r>
            <a:endParaRPr lang="en-GB" sz="3000" b="1">
              <a:solidFill>
                <a:srgbClr val="FFFFFF"/>
              </a:solidFill>
              <a:latin typeface="Noto Sans" panose="020B0502040504020204" pitchFamily="34"/>
              <a:ea typeface="Noto Sans" panose="020B0502040504020204" pitchFamily="34"/>
              <a:cs typeface="Noto Sans" panose="020B0502040504020204" pitchFamily="34"/>
            </a:endParaRPr>
          </a:p>
        </p:txBody>
      </p:sp>
      <p:sp>
        <p:nvSpPr>
          <p:cNvPr id="19" name="ZoneTexte 18">
            <a:extLst>
              <a:ext uri="{FF2B5EF4-FFF2-40B4-BE49-F238E27FC236}">
                <a16:creationId xmlns:a16="http://schemas.microsoft.com/office/drawing/2014/main" id="{2F2307EA-7921-6210-AE88-047A7A17E055}"/>
              </a:ext>
            </a:extLst>
          </p:cNvPr>
          <p:cNvSpPr txBox="1"/>
          <p:nvPr/>
        </p:nvSpPr>
        <p:spPr>
          <a:xfrm>
            <a:off x="2166856" y="564308"/>
            <a:ext cx="6230012" cy="923330"/>
          </a:xfrm>
          <a:prstGeom prst="rect">
            <a:avLst/>
          </a:prstGeom>
          <a:noFill/>
        </p:spPr>
        <p:txBody>
          <a:bodyPr wrap="square">
            <a:spAutoFit/>
          </a:bodyPr>
          <a:lstStyle/>
          <a:p>
            <a:pPr marL="342900" indent="-342900" eaLnBrk="0" hangingPunct="0"/>
            <a:r>
              <a:rPr lang="fr-BE" sz="2700" b="1">
                <a:solidFill>
                  <a:schemeClr val="accent3"/>
                </a:solidFill>
                <a:latin typeface="+mj-lt"/>
              </a:rPr>
              <a:t>3. La simulation à visée de formation professionnelle</a:t>
            </a:r>
            <a:endParaRPr lang="fr-FR" sz="2700">
              <a:solidFill>
                <a:schemeClr val="accent3"/>
              </a:solidFill>
              <a:effectLst/>
              <a:latin typeface="+mj-lt"/>
              <a:ea typeface="Times New Roman" panose="02020603050405020304" pitchFamily="18" charset="0"/>
            </a:endParaRPr>
          </a:p>
        </p:txBody>
      </p:sp>
    </p:spTree>
    <p:extLst>
      <p:ext uri="{BB962C8B-B14F-4D97-AF65-F5344CB8AC3E}">
        <p14:creationId xmlns:p14="http://schemas.microsoft.com/office/powerpoint/2010/main" val="1112061478"/>
      </p:ext>
    </p:extLst>
  </p:cSld>
  <p:clrMapOvr>
    <a:masterClrMapping/>
  </p:clrMapOvr>
</p:sld>
</file>

<file path=ppt/theme/theme1.xml><?xml version="1.0" encoding="utf-8"?>
<a:theme xmlns:a="http://schemas.openxmlformats.org/drawingml/2006/main" name="canevas_umons_creactifs">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extLst>
    <a:ext uri="{05A4C25C-085E-4340-85A3-A5531E510DB2}">
      <thm15:themeFamily xmlns:thm15="http://schemas.microsoft.com/office/thememl/2012/main" name="canevas_umons_SIMPRO" id="{AC648ED6-005F-774F-8DB4-7AFE325EAABB}" vid="{B27EC171-9A6D-0745-AC5D-ED7C746A5C2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_x00e9_gories xmlns="1f9008a1-ef6b-44a9-ac79-9931cd9ae34b">Modèles</Cat_x00e9_gories>
    <Entit_x00e9_ xmlns="1f9008a1-ef6b-44a9-ac79-9931cd9ae34b">Canevas type</Entit_x00e9_>
    <Type_x0020_de_x0020_mod_x00e8_le xmlns="1f9008a1-ef6b-44a9-ac79-9931cd9ae34b">PPT EN</Type_x0020_de_x0020_mod_x00e8_le>
    <PublishingExpirationDate xmlns="http://schemas.microsoft.com/sharepoint/v3" xsi:nil="true"/>
    <Image xmlns="1f9008a1-ef6b-44a9-ac79-9931cd9ae34b">
      <Url xsi:nil="true"/>
      <Description xsi:nil="true"/>
    </Imag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715DD3CBA9E44489C8114CD463BE06" ma:contentTypeVersion="6" ma:contentTypeDescription="Crée un document." ma:contentTypeScope="" ma:versionID="22497136e01e9e8b973042bc73c73da8">
  <xsd:schema xmlns:xsd="http://www.w3.org/2001/XMLSchema" xmlns:p="http://schemas.microsoft.com/office/2006/metadata/properties" xmlns:ns1="http://schemas.microsoft.com/sharepoint/v3" xmlns:ns2="1f9008a1-ef6b-44a9-ac79-9931cd9ae34b" targetNamespace="http://schemas.microsoft.com/office/2006/metadata/properties" ma:root="true" ma:fieldsID="498318769cd349d596e1fe94f60c407a" ns1:_="" ns2:_="">
    <xsd:import namespace="http://schemas.microsoft.com/sharepoint/v3"/>
    <xsd:import namespace="1f9008a1-ef6b-44a9-ac79-9931cd9ae34b"/>
    <xsd:element name="properties">
      <xsd:complexType>
        <xsd:sequence>
          <xsd:element name="documentManagement">
            <xsd:complexType>
              <xsd:all>
                <xsd:element ref="ns1:PublishingStartDate" minOccurs="0"/>
                <xsd:element ref="ns1:PublishingExpirationDate" minOccurs="0"/>
                <xsd:element ref="ns2:Type_x0020_de_x0020_mod_x00e8_le"/>
                <xsd:element ref="ns2:Entit_x00e9_"/>
                <xsd:element ref="ns2:Cat_x00e9_gories"/>
                <xsd:element ref="ns2:Imag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xsd="http://www.w3.org/2001/XMLSchema" xmlns:dms="http://schemas.microsoft.com/office/2006/documentManagement/types" targetNamespace="1f9008a1-ef6b-44a9-ac79-9931cd9ae34b" elementFormDefault="qualified">
    <xsd:import namespace="http://schemas.microsoft.com/office/2006/documentManagement/types"/>
    <xsd:element name="Type_x0020_de_x0020_mod_x00e8_le" ma:index="10" ma:displayName="Type de modèle" ma:format="RadioButtons" ma:internalName="Type_x0020_de_x0020_mod_x00e8_le">
      <xsd:simpleType>
        <xsd:restriction base="dms:Choice">
          <xsd:enumeration value="Lettre 1 p. avec réf."/>
          <xsd:enumeration value="Lettre 1 p. sans réf."/>
          <xsd:enumeration value="Lettre 2 p. avec réf."/>
          <xsd:enumeration value="Lettre 2 p. sans réf."/>
          <xsd:enumeration value="Transmis (148x105)"/>
          <xsd:enumeration value="Transmis (148x105) - logo NB"/>
          <xsd:enumeration value="Transmis (210X105)"/>
          <xsd:enumeration value="Transmis (210X105) - logo NB"/>
          <xsd:enumeration value="Carte de visite"/>
          <xsd:enumeration value="Carte de visite (logo NB)"/>
          <xsd:enumeration value="Normes graphiques"/>
          <xsd:enumeration value="Logo - Qualité standard (JPG)"/>
          <xsd:enumeration value="Logo - Qualité impression (EPS)"/>
          <xsd:enumeration value="Carte de voeux"/>
          <xsd:enumeration value="PPT"/>
          <xsd:enumeration value="PPT EN"/>
          <xsd:enumeration value="Poster"/>
        </xsd:restriction>
      </xsd:simpleType>
    </xsd:element>
    <xsd:element name="Entit_x00e9_" ma:index="11" ma:displayName="#" ma:format="RadioButtons" ma:internalName="Entit_x00e9_">
      <xsd:simpleType>
        <xsd:restriction base="dms:Choice">
          <xsd:enumeration value="Canevas type"/>
          <xsd:enumeration value="UMONS"/>
          <xsd:enumeration value="FAU"/>
          <xsd:enumeration value="FMP"/>
          <xsd:enumeration value="FPMS"/>
          <xsd:enumeration value="FPSE"/>
          <xsd:enumeration value="FS"/>
          <xsd:enumeration value="FTI"/>
          <xsd:enumeration value="FWEG"/>
          <xsd:enumeration value="SHS"/>
          <xsd:enumeration value="ISJ"/>
          <xsd:enumeration value="ISL"/>
        </xsd:restriction>
      </xsd:simpleType>
    </xsd:element>
    <xsd:element name="Cat_x00e9_gories" ma:index="12" ma:displayName="Catégories" ma:format="RadioButtons" ma:internalName="Cat_x00e9_gories">
      <xsd:simpleType>
        <xsd:restriction base="dms:Choice">
          <xsd:enumeration value="Modèles"/>
          <xsd:enumeration value="Procédures"/>
          <xsd:enumeration value="Charte graphique"/>
          <xsd:enumeration value="Logo facultaire"/>
          <xsd:enumeration value="Logo institutionnel"/>
        </xsd:restriction>
      </xsd:simpleType>
    </xsd:element>
    <xsd:element name="Image" ma:index="13"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4CAB3CE-5A86-43DD-8A7C-A80DE9733629}">
  <ds:schemaRefs>
    <ds:schemaRef ds:uri="http://schemas.microsoft.com/office/2006/metadata/properties"/>
    <ds:schemaRef ds:uri="http://schemas.openxmlformats.org/package/2006/metadata/core-properties"/>
    <ds:schemaRef ds:uri="http://schemas.microsoft.com/sharepoint/v3"/>
    <ds:schemaRef ds:uri="http://purl.org/dc/elements/1.1/"/>
    <ds:schemaRef ds:uri="http://schemas.microsoft.com/office/2006/documentManagement/types"/>
    <ds:schemaRef ds:uri="http://purl.org/dc/dcmitype/"/>
    <ds:schemaRef ds:uri="1f9008a1-ef6b-44a9-ac79-9931cd9ae34b"/>
    <ds:schemaRef ds:uri="http://www.w3.org/XML/1998/namespace"/>
    <ds:schemaRef ds:uri="http://purl.org/dc/terms/"/>
  </ds:schemaRefs>
</ds:datastoreItem>
</file>

<file path=customXml/itemProps2.xml><?xml version="1.0" encoding="utf-8"?>
<ds:datastoreItem xmlns:ds="http://schemas.openxmlformats.org/officeDocument/2006/customXml" ds:itemID="{E4EE8608-E519-401B-B52A-7D078351AF8F}">
  <ds:schemaRefs>
    <ds:schemaRef ds:uri="http://schemas.microsoft.com/sharepoint/v3/contenttype/forms"/>
  </ds:schemaRefs>
</ds:datastoreItem>
</file>

<file path=customXml/itemProps3.xml><?xml version="1.0" encoding="utf-8"?>
<ds:datastoreItem xmlns:ds="http://schemas.openxmlformats.org/officeDocument/2006/customXml" ds:itemID="{E339DC18-BD4A-4BA7-B83F-65BE1A349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9008a1-ef6b-44a9-ac79-9931cd9ae34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canevas_umons_creactifs</Template>
  <TotalTime>6692</TotalTime>
  <Words>6638</Words>
  <Application>Microsoft Macintosh PowerPoint</Application>
  <PresentationFormat>Affichage à l'écran (4:3)</PresentationFormat>
  <Paragraphs>785</Paragraphs>
  <Slides>46</Slides>
  <Notes>32</Notes>
  <HiddenSlides>1</HiddenSlides>
  <MMClips>0</MMClips>
  <ScaleCrop>false</ScaleCrop>
  <HeadingPairs>
    <vt:vector size="6" baseType="variant">
      <vt:variant>
        <vt:lpstr>Polices utilisées</vt:lpstr>
      </vt:variant>
      <vt:variant>
        <vt:i4>16</vt:i4>
      </vt:variant>
      <vt:variant>
        <vt:lpstr>Thème</vt:lpstr>
      </vt:variant>
      <vt:variant>
        <vt:i4>1</vt:i4>
      </vt:variant>
      <vt:variant>
        <vt:lpstr>Titres des diapositives</vt:lpstr>
      </vt:variant>
      <vt:variant>
        <vt:i4>46</vt:i4>
      </vt:variant>
    </vt:vector>
  </HeadingPairs>
  <TitlesOfParts>
    <vt:vector size="63" baseType="lpstr">
      <vt:lpstr>Arial Unicode MS</vt:lpstr>
      <vt:lpstr>.Apple Color Emoji UI</vt:lpstr>
      <vt:lpstr>Arial</vt:lpstr>
      <vt:lpstr>Avenir Book</vt:lpstr>
      <vt:lpstr>Calibri</vt:lpstr>
      <vt:lpstr>Dreaming Outloud Pro</vt:lpstr>
      <vt:lpstr>Georgia</vt:lpstr>
      <vt:lpstr>Helvetica</vt:lpstr>
      <vt:lpstr>Noto Sans</vt:lpstr>
      <vt:lpstr>Open Sans</vt:lpstr>
      <vt:lpstr>Police système Courant</vt:lpstr>
      <vt:lpstr>Söhne</vt:lpstr>
      <vt:lpstr>Tenor Sans</vt:lpstr>
      <vt:lpstr>Times</vt:lpstr>
      <vt:lpstr>Times New Roman</vt:lpstr>
      <vt:lpstr>Wingdings</vt:lpstr>
      <vt:lpstr>canevas_umons_creactifs</vt:lpstr>
      <vt:lpstr>ÉVALUER LES PROCESSUS RÉFLEXIFS AU MOMENT DU DÉBRIEFING POST-SIMULATION PAR L’EYETRACKING.  Articulation des points de vue subjectifs et objectifs de gestes professionnels d'enseignement chez les futurs enseignants du secondaire supérieur en Fédération Wallonie-Bruxelles.</vt:lpstr>
      <vt:lpstr>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7.La réflexivité et la formation des enseignants en Belgique francophone</vt:lpstr>
      <vt:lpstr>Présentation PowerPoint</vt:lpstr>
      <vt:lpstr>Présentation PowerPoint</vt:lpstr>
      <vt:lpstr>8. La formation des enseignants de l’AESS mis en œuvre par l’INAS</vt:lpstr>
      <vt:lpstr>8. La formation des enseignants de l’AESS mis en œuvre par l’INAS</vt:lpstr>
      <vt:lpstr>8. La formation des enseignants de l’AESS mis en œuvre par l’INAS</vt:lpstr>
      <vt:lpstr>Présentation PowerPoint</vt:lpstr>
      <vt:lpstr>1. Problématique</vt:lpstr>
      <vt:lpstr>1. Problématique</vt:lpstr>
      <vt:lpstr>Présentation PowerPoint</vt:lpstr>
      <vt:lpstr>2. Présentation du dispositif « après »  (ligne modifiée)</vt:lpstr>
      <vt:lpstr>2. Présentation du dispositif « après »  (ligne modifiée)</vt:lpstr>
      <vt:lpstr>2. Présentation du dispositif « après »  (ligne modifiée)</vt:lpstr>
      <vt:lpstr>2. Présentation du dispositif « après »  (ligne modifiée)</vt:lpstr>
      <vt:lpstr>2. Présentation du dispositif « après »  (ligne modifiée)</vt:lpstr>
      <vt:lpstr>2. Présentation du dispositif « après »  (ligne modifiée)</vt:lpstr>
      <vt:lpstr>2. Présentation du dispositif « après »  (ligne modifiée)</vt:lpstr>
      <vt:lpstr>Intérêt à ajouter un extrait subjectif du point de vue de la réflexivité chez les futurs enseignants ?</vt:lpstr>
      <vt:lpstr>Intérêt à ajouter un extrait subjectif du point de vue de la réflexivité chez les futurs enseignants ?</vt:lpstr>
      <vt:lpstr>4. Echantillon</vt:lpstr>
      <vt:lpstr>Présentation PowerPoint</vt:lpstr>
      <vt:lpstr>1. Processus réflexifs mobilisés chez les futurs enseignants par niveaux et par groupes</vt:lpstr>
      <vt:lpstr>1. Processus réflexifs mobilisés chez les futurs enseignants par niveaux et par groupes</vt:lpstr>
      <vt:lpstr>1. Processus réflexifs mobilisés chez les futurs enseignants par niveaux et par groupes</vt:lpstr>
      <vt:lpstr>1. Processus réflexifs mobilisés chez les futurs enseignants par niveaux et par groupes</vt:lpstr>
      <vt:lpstr>Intérêt ?</vt:lpstr>
      <vt:lpstr>2. Comparaison des résultats par niveau de processus engagé par les apprenants en fonction de la présence ou de l'absence de cible</vt:lpstr>
      <vt:lpstr>2. Comparaison des résultats par niveau de processus engagé par les apprenants en fonction de la présence ou de l'absence de cible</vt:lpstr>
      <vt:lpstr>Présentation PowerPoint</vt:lpstr>
      <vt:lpstr>Présentation PowerPoint</vt:lpstr>
      <vt:lpstr>Intérêt à ajouter un extrait subjectif du point de vue de la réflexivité chez les futurs enseignants ?</vt:lpstr>
      <vt:lpstr>3) Si l’on ajoute un extrait subjectif, quel est l’intérêt d’implémenter sur celui-ci une cible du point de vue de la réflexivité chez les futurs enseignants ?</vt:lpstr>
      <vt:lpstr>Merci pour votre attention valerie.duvivier@umons.ac.be; antoine.derobertmasure@umons.ac.be; marc.demeuse@umons.ac.be  N’hésitez pas à consulter les recherches de l’équipe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résultats</dc:title>
  <dc:creator>Valérie DUVIVIER</dc:creator>
  <cp:lastModifiedBy>Valérie DUVIVIER</cp:lastModifiedBy>
  <cp:revision>110</cp:revision>
  <dcterms:created xsi:type="dcterms:W3CDTF">2023-04-02T16:20:27Z</dcterms:created>
  <dcterms:modified xsi:type="dcterms:W3CDTF">2023-04-14T12:22:00Z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10000</vt:r8>
  </property>
</Properties>
</file>