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261" r:id="rId5"/>
    <p:sldId id="3491" r:id="rId6"/>
    <p:sldId id="263" r:id="rId7"/>
    <p:sldId id="3484" r:id="rId8"/>
    <p:sldId id="3492" r:id="rId9"/>
    <p:sldId id="3493" r:id="rId10"/>
    <p:sldId id="3486" r:id="rId11"/>
    <p:sldId id="309" r:id="rId12"/>
    <p:sldId id="307" r:id="rId13"/>
    <p:sldId id="3454" r:id="rId14"/>
    <p:sldId id="3479" r:id="rId15"/>
    <p:sldId id="3459" r:id="rId16"/>
    <p:sldId id="3495" r:id="rId17"/>
    <p:sldId id="3462" r:id="rId18"/>
    <p:sldId id="3463" r:id="rId19"/>
    <p:sldId id="3464" r:id="rId20"/>
    <p:sldId id="3465" r:id="rId21"/>
    <p:sldId id="3482" r:id="rId22"/>
    <p:sldId id="3496" r:id="rId23"/>
    <p:sldId id="310" r:id="rId24"/>
    <p:sldId id="3497" r:id="rId25"/>
    <p:sldId id="301" r:id="rId26"/>
    <p:sldId id="3457" r:id="rId27"/>
    <p:sldId id="305" r:id="rId28"/>
    <p:sldId id="3466" r:id="rId29"/>
    <p:sldId id="3499" r:id="rId30"/>
    <p:sldId id="3468" r:id="rId31"/>
    <p:sldId id="3472" r:id="rId32"/>
    <p:sldId id="3498" r:id="rId33"/>
    <p:sldId id="3474" r:id="rId34"/>
    <p:sldId id="3488" r:id="rId35"/>
    <p:sldId id="3475" r:id="rId36"/>
    <p:sldId id="3469" r:id="rId37"/>
    <p:sldId id="3485" r:id="rId38"/>
    <p:sldId id="3494" r:id="rId3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E65"/>
    <a:srgbClr val="969696"/>
    <a:srgbClr val="00ABCC"/>
    <a:srgbClr val="8EBF8C"/>
    <a:srgbClr val="C44C4C"/>
    <a:srgbClr val="6AB0D8"/>
    <a:srgbClr val="A80039"/>
    <a:srgbClr val="C40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9" autoAdjust="0"/>
    <p:restoredTop sz="95701" autoAdjust="0"/>
  </p:normalViewPr>
  <p:slideViewPr>
    <p:cSldViewPr snapToGrid="0">
      <p:cViewPr varScale="1">
        <p:scale>
          <a:sx n="104" d="100"/>
          <a:sy n="104" d="100"/>
        </p:scale>
        <p:origin x="1768" y="192"/>
      </p:cViewPr>
      <p:guideLst>
        <p:guide orient="horz" pos="2160"/>
        <p:guide pos="2880"/>
      </p:guideLst>
    </p:cSldViewPr>
  </p:slideViewPr>
  <p:notesTextViewPr>
    <p:cViewPr>
      <p:scale>
        <a:sx n="90" d="100"/>
        <a:sy n="90" d="100"/>
      </p:scale>
      <p:origin x="0" y="0"/>
    </p:cViewPr>
  </p:notesTextViewPr>
  <p:notesViewPr>
    <p:cSldViewPr snapToGrid="0">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07383-6B99-AA4C-8E68-0C9B85F4281A}" type="doc">
      <dgm:prSet loTypeId="urn:microsoft.com/office/officeart/2005/8/layout/process1" loCatId="" qsTypeId="urn:microsoft.com/office/officeart/2005/8/quickstyle/simple4" qsCatId="simple" csTypeId="urn:microsoft.com/office/officeart/2005/8/colors/colorful4" csCatId="colorful" phldr="1"/>
      <dgm:spPr/>
    </dgm:pt>
    <dgm:pt modelId="{45098996-77F9-1047-8B51-DF46CAE9D588}">
      <dgm:prSet phldrT="[Texte]"/>
      <dgm:spPr/>
      <dgm:t>
        <a:bodyPr/>
        <a:lstStyle/>
        <a:p>
          <a:r>
            <a:rPr lang="fr-FR">
              <a:latin typeface="Times" pitchFamily="2" charset="0"/>
            </a:rPr>
            <a:t>Descritpion</a:t>
          </a:r>
        </a:p>
      </dgm:t>
    </dgm:pt>
    <dgm:pt modelId="{8A77F432-697B-0548-A116-3A0A6DAB41AF}" type="parTrans" cxnId="{2711DF75-998A-3144-BC37-9C53CB6B451F}">
      <dgm:prSet/>
      <dgm:spPr/>
      <dgm:t>
        <a:bodyPr/>
        <a:lstStyle/>
        <a:p>
          <a:pPr algn="ctr"/>
          <a:endParaRPr lang="fr-FR" sz="1000">
            <a:latin typeface="Times" pitchFamily="2" charset="0"/>
          </a:endParaRPr>
        </a:p>
      </dgm:t>
    </dgm:pt>
    <dgm:pt modelId="{8E7908AC-ECE9-E846-80AC-22A0595BAD71}" type="sibTrans" cxnId="{2711DF75-998A-3144-BC37-9C53CB6B451F}">
      <dgm:prSet/>
      <dgm:spPr/>
      <dgm:t>
        <a:bodyPr/>
        <a:lstStyle/>
        <a:p>
          <a:endParaRPr lang="fr-FR">
            <a:latin typeface="Times" pitchFamily="2" charset="0"/>
          </a:endParaRPr>
        </a:p>
      </dgm:t>
    </dgm:pt>
    <dgm:pt modelId="{3CE2B77E-FBC9-074D-943A-0CF347869D4D}">
      <dgm:prSet phldrT="[Texte]"/>
      <dgm:spPr/>
      <dgm:t>
        <a:bodyPr/>
        <a:lstStyle/>
        <a:p>
          <a:r>
            <a:rPr lang="fr-FR">
              <a:latin typeface="Times" pitchFamily="2" charset="0"/>
            </a:rPr>
            <a:t>Analyse</a:t>
          </a:r>
        </a:p>
      </dgm:t>
    </dgm:pt>
    <dgm:pt modelId="{B080D8E8-1FF9-3B4F-88DF-06043C35BC60}" type="parTrans" cxnId="{9176D33D-14EF-7D4F-B479-F57F0F681217}">
      <dgm:prSet/>
      <dgm:spPr/>
      <dgm:t>
        <a:bodyPr/>
        <a:lstStyle/>
        <a:p>
          <a:pPr algn="ctr"/>
          <a:endParaRPr lang="fr-FR" sz="1000">
            <a:latin typeface="Times" pitchFamily="2" charset="0"/>
          </a:endParaRPr>
        </a:p>
      </dgm:t>
    </dgm:pt>
    <dgm:pt modelId="{987E752E-D6AA-1148-8AA8-847D892F9B20}" type="sibTrans" cxnId="{9176D33D-14EF-7D4F-B479-F57F0F681217}">
      <dgm:prSet/>
      <dgm:spPr/>
      <dgm:t>
        <a:bodyPr/>
        <a:lstStyle/>
        <a:p>
          <a:endParaRPr lang="fr-FR">
            <a:latin typeface="Times" pitchFamily="2" charset="0"/>
          </a:endParaRPr>
        </a:p>
      </dgm:t>
    </dgm:pt>
    <dgm:pt modelId="{4222E5EB-55AA-F64C-BB9D-D77254DA01CD}">
      <dgm:prSet/>
      <dgm:spPr/>
      <dgm:t>
        <a:bodyPr/>
        <a:lstStyle/>
        <a:p>
          <a:r>
            <a:rPr lang="fr-FR">
              <a:latin typeface="Times" pitchFamily="2" charset="0"/>
            </a:rPr>
            <a:t>Synthèse/</a:t>
          </a:r>
        </a:p>
        <a:p>
          <a:r>
            <a:rPr lang="fr-FR">
              <a:latin typeface="Times" pitchFamily="2" charset="0"/>
            </a:rPr>
            <a:t>transposition</a:t>
          </a:r>
        </a:p>
      </dgm:t>
    </dgm:pt>
    <dgm:pt modelId="{8B0D7F8C-F301-7648-9554-98FF8796B3BF}" type="parTrans" cxnId="{3DF8AFE1-0D4C-7041-B9D0-8056CA557CC5}">
      <dgm:prSet/>
      <dgm:spPr/>
      <dgm:t>
        <a:bodyPr/>
        <a:lstStyle/>
        <a:p>
          <a:pPr algn="ctr"/>
          <a:endParaRPr lang="fr-FR" sz="1000">
            <a:latin typeface="Times" pitchFamily="2" charset="0"/>
          </a:endParaRPr>
        </a:p>
      </dgm:t>
    </dgm:pt>
    <dgm:pt modelId="{CD368740-00C7-6048-B320-2A6EF5931170}" type="sibTrans" cxnId="{3DF8AFE1-0D4C-7041-B9D0-8056CA557CC5}">
      <dgm:prSet/>
      <dgm:spPr/>
      <dgm:t>
        <a:bodyPr/>
        <a:lstStyle/>
        <a:p>
          <a:endParaRPr lang="fr-FR">
            <a:latin typeface="Times" pitchFamily="2" charset="0"/>
          </a:endParaRPr>
        </a:p>
      </dgm:t>
    </dgm:pt>
    <dgm:pt modelId="{827B405E-C8EB-D94B-801A-E0E98C15F23A}">
      <dgm:prSet phldrT="[Texte]"/>
      <dgm:spPr/>
      <dgm:t>
        <a:bodyPr/>
        <a:lstStyle/>
        <a:p>
          <a:r>
            <a:rPr lang="fr-FR" dirty="0">
              <a:latin typeface="Times" pitchFamily="2" charset="0"/>
            </a:rPr>
            <a:t>Emotion	</a:t>
          </a:r>
        </a:p>
      </dgm:t>
    </dgm:pt>
    <dgm:pt modelId="{10CA4A7E-B397-5B4E-AA68-C4CB5D4340C2}" type="sibTrans" cxnId="{792CEF92-819D-294C-B9B9-1595CB945A30}">
      <dgm:prSet/>
      <dgm:spPr/>
      <dgm:t>
        <a:bodyPr/>
        <a:lstStyle/>
        <a:p>
          <a:endParaRPr lang="fr-FR">
            <a:latin typeface="Times" pitchFamily="2" charset="0"/>
          </a:endParaRPr>
        </a:p>
      </dgm:t>
    </dgm:pt>
    <dgm:pt modelId="{7C975E23-B4E2-D54A-8044-7597D1318219}" type="parTrans" cxnId="{792CEF92-819D-294C-B9B9-1595CB945A30}">
      <dgm:prSet/>
      <dgm:spPr/>
      <dgm:t>
        <a:bodyPr/>
        <a:lstStyle/>
        <a:p>
          <a:pPr algn="ctr"/>
          <a:endParaRPr lang="fr-FR" sz="1000">
            <a:latin typeface="Times" pitchFamily="2" charset="0"/>
          </a:endParaRPr>
        </a:p>
      </dgm:t>
    </dgm:pt>
    <dgm:pt modelId="{64A0FD93-E38C-3245-B83D-36F69081F5D4}" type="pres">
      <dgm:prSet presAssocID="{E2407383-6B99-AA4C-8E68-0C9B85F4281A}" presName="Name0" presStyleCnt="0">
        <dgm:presLayoutVars>
          <dgm:dir/>
          <dgm:resizeHandles val="exact"/>
        </dgm:presLayoutVars>
      </dgm:prSet>
      <dgm:spPr/>
    </dgm:pt>
    <dgm:pt modelId="{90E0D240-FC64-E346-BBBE-41C660DAA00D}" type="pres">
      <dgm:prSet presAssocID="{827B405E-C8EB-D94B-801A-E0E98C15F23A}" presName="node" presStyleLbl="node1" presStyleIdx="0" presStyleCnt="4">
        <dgm:presLayoutVars>
          <dgm:bulletEnabled val="1"/>
        </dgm:presLayoutVars>
      </dgm:prSet>
      <dgm:spPr/>
    </dgm:pt>
    <dgm:pt modelId="{85EB86C8-5624-D14E-8657-68F378B3023C}" type="pres">
      <dgm:prSet presAssocID="{10CA4A7E-B397-5B4E-AA68-C4CB5D4340C2}" presName="sibTrans" presStyleLbl="sibTrans2D1" presStyleIdx="0" presStyleCnt="3"/>
      <dgm:spPr/>
    </dgm:pt>
    <dgm:pt modelId="{CB10F743-424C-2440-A2B3-EB00C1434EB9}" type="pres">
      <dgm:prSet presAssocID="{10CA4A7E-B397-5B4E-AA68-C4CB5D4340C2}" presName="connectorText" presStyleLbl="sibTrans2D1" presStyleIdx="0" presStyleCnt="3"/>
      <dgm:spPr/>
    </dgm:pt>
    <dgm:pt modelId="{7FDB0290-CC3F-7048-8368-810E7AC3F39F}" type="pres">
      <dgm:prSet presAssocID="{45098996-77F9-1047-8B51-DF46CAE9D588}" presName="node" presStyleLbl="node1" presStyleIdx="1" presStyleCnt="4">
        <dgm:presLayoutVars>
          <dgm:bulletEnabled val="1"/>
        </dgm:presLayoutVars>
      </dgm:prSet>
      <dgm:spPr/>
    </dgm:pt>
    <dgm:pt modelId="{A50C5ED7-96A5-8042-8B88-A8A1951CA435}" type="pres">
      <dgm:prSet presAssocID="{8E7908AC-ECE9-E846-80AC-22A0595BAD71}" presName="sibTrans" presStyleLbl="sibTrans2D1" presStyleIdx="1" presStyleCnt="3"/>
      <dgm:spPr/>
    </dgm:pt>
    <dgm:pt modelId="{E2C8B3A7-6655-EE4B-B97E-6E90D62AC1DE}" type="pres">
      <dgm:prSet presAssocID="{8E7908AC-ECE9-E846-80AC-22A0595BAD71}" presName="connectorText" presStyleLbl="sibTrans2D1" presStyleIdx="1" presStyleCnt="3"/>
      <dgm:spPr/>
    </dgm:pt>
    <dgm:pt modelId="{9E333C10-7F22-F94C-AE45-F23CE6A756F0}" type="pres">
      <dgm:prSet presAssocID="{3CE2B77E-FBC9-074D-943A-0CF347869D4D}" presName="node" presStyleLbl="node1" presStyleIdx="2" presStyleCnt="4">
        <dgm:presLayoutVars>
          <dgm:bulletEnabled val="1"/>
        </dgm:presLayoutVars>
      </dgm:prSet>
      <dgm:spPr/>
    </dgm:pt>
    <dgm:pt modelId="{452C6E14-54C1-F546-93FD-AC80F587CF2E}" type="pres">
      <dgm:prSet presAssocID="{987E752E-D6AA-1148-8AA8-847D892F9B20}" presName="sibTrans" presStyleLbl="sibTrans2D1" presStyleIdx="2" presStyleCnt="3"/>
      <dgm:spPr/>
    </dgm:pt>
    <dgm:pt modelId="{E87E4CF4-4CC1-4249-BF42-B713EE71F77C}" type="pres">
      <dgm:prSet presAssocID="{987E752E-D6AA-1148-8AA8-847D892F9B20}" presName="connectorText" presStyleLbl="sibTrans2D1" presStyleIdx="2" presStyleCnt="3"/>
      <dgm:spPr/>
    </dgm:pt>
    <dgm:pt modelId="{FD3EC3B8-0B2E-B040-8012-AF50C6115137}" type="pres">
      <dgm:prSet presAssocID="{4222E5EB-55AA-F64C-BB9D-D77254DA01CD}" presName="node" presStyleLbl="node1" presStyleIdx="3" presStyleCnt="4">
        <dgm:presLayoutVars>
          <dgm:bulletEnabled val="1"/>
        </dgm:presLayoutVars>
      </dgm:prSet>
      <dgm:spPr/>
    </dgm:pt>
  </dgm:ptLst>
  <dgm:cxnLst>
    <dgm:cxn modelId="{4CD4DA23-E6EE-5B42-B0D1-5D05FB018046}" type="presOf" srcId="{10CA4A7E-B397-5B4E-AA68-C4CB5D4340C2}" destId="{85EB86C8-5624-D14E-8657-68F378B3023C}" srcOrd="0" destOrd="0" presId="urn:microsoft.com/office/officeart/2005/8/layout/process1"/>
    <dgm:cxn modelId="{C1814D2F-260E-CB4D-9C6A-F152DF82B09C}" type="presOf" srcId="{987E752E-D6AA-1148-8AA8-847D892F9B20}" destId="{E87E4CF4-4CC1-4249-BF42-B713EE71F77C}" srcOrd="1" destOrd="0" presId="urn:microsoft.com/office/officeart/2005/8/layout/process1"/>
    <dgm:cxn modelId="{9176D33D-14EF-7D4F-B479-F57F0F681217}" srcId="{E2407383-6B99-AA4C-8E68-0C9B85F4281A}" destId="{3CE2B77E-FBC9-074D-943A-0CF347869D4D}" srcOrd="2" destOrd="0" parTransId="{B080D8E8-1FF9-3B4F-88DF-06043C35BC60}" sibTransId="{987E752E-D6AA-1148-8AA8-847D892F9B20}"/>
    <dgm:cxn modelId="{B4BEF855-3471-524D-82A7-2ED19919D8BF}" type="presOf" srcId="{987E752E-D6AA-1148-8AA8-847D892F9B20}" destId="{452C6E14-54C1-F546-93FD-AC80F587CF2E}" srcOrd="0" destOrd="0" presId="urn:microsoft.com/office/officeart/2005/8/layout/process1"/>
    <dgm:cxn modelId="{1441E15D-3431-2B42-B310-CB6CF84EC3B0}" type="presOf" srcId="{3CE2B77E-FBC9-074D-943A-0CF347869D4D}" destId="{9E333C10-7F22-F94C-AE45-F23CE6A756F0}" srcOrd="0" destOrd="0" presId="urn:microsoft.com/office/officeart/2005/8/layout/process1"/>
    <dgm:cxn modelId="{2711DF75-998A-3144-BC37-9C53CB6B451F}" srcId="{E2407383-6B99-AA4C-8E68-0C9B85F4281A}" destId="{45098996-77F9-1047-8B51-DF46CAE9D588}" srcOrd="1" destOrd="0" parTransId="{8A77F432-697B-0548-A116-3A0A6DAB41AF}" sibTransId="{8E7908AC-ECE9-E846-80AC-22A0595BAD71}"/>
    <dgm:cxn modelId="{5C2F9678-B6AD-F143-8ABB-16AF0F2E8717}" type="presOf" srcId="{8E7908AC-ECE9-E846-80AC-22A0595BAD71}" destId="{A50C5ED7-96A5-8042-8B88-A8A1951CA435}" srcOrd="0" destOrd="0" presId="urn:microsoft.com/office/officeart/2005/8/layout/process1"/>
    <dgm:cxn modelId="{7FEFAF7C-281E-BA44-9405-1F34B038AA35}" type="presOf" srcId="{10CA4A7E-B397-5B4E-AA68-C4CB5D4340C2}" destId="{CB10F743-424C-2440-A2B3-EB00C1434EB9}" srcOrd="1" destOrd="0" presId="urn:microsoft.com/office/officeart/2005/8/layout/process1"/>
    <dgm:cxn modelId="{5C52D191-809E-FE40-A262-16C231CA1EF1}" type="presOf" srcId="{827B405E-C8EB-D94B-801A-E0E98C15F23A}" destId="{90E0D240-FC64-E346-BBBE-41C660DAA00D}" srcOrd="0" destOrd="0" presId="urn:microsoft.com/office/officeart/2005/8/layout/process1"/>
    <dgm:cxn modelId="{792CEF92-819D-294C-B9B9-1595CB945A30}" srcId="{E2407383-6B99-AA4C-8E68-0C9B85F4281A}" destId="{827B405E-C8EB-D94B-801A-E0E98C15F23A}" srcOrd="0" destOrd="0" parTransId="{7C975E23-B4E2-D54A-8044-7597D1318219}" sibTransId="{10CA4A7E-B397-5B4E-AA68-C4CB5D4340C2}"/>
    <dgm:cxn modelId="{3BC0FB9A-13B6-A54A-9ECA-B4F7020AAA98}" type="presOf" srcId="{E2407383-6B99-AA4C-8E68-0C9B85F4281A}" destId="{64A0FD93-E38C-3245-B83D-36F69081F5D4}" srcOrd="0" destOrd="0" presId="urn:microsoft.com/office/officeart/2005/8/layout/process1"/>
    <dgm:cxn modelId="{776022AF-3A74-7046-9904-37B9EDAC92FE}" type="presOf" srcId="{45098996-77F9-1047-8B51-DF46CAE9D588}" destId="{7FDB0290-CC3F-7048-8368-810E7AC3F39F}" srcOrd="0" destOrd="0" presId="urn:microsoft.com/office/officeart/2005/8/layout/process1"/>
    <dgm:cxn modelId="{1C0478B5-11E4-B840-937B-2C07FE5CA6D9}" type="presOf" srcId="{8E7908AC-ECE9-E846-80AC-22A0595BAD71}" destId="{E2C8B3A7-6655-EE4B-B97E-6E90D62AC1DE}" srcOrd="1" destOrd="0" presId="urn:microsoft.com/office/officeart/2005/8/layout/process1"/>
    <dgm:cxn modelId="{D31FDCC3-AE6B-144F-B7F6-DD5F12EDEBAD}" type="presOf" srcId="{4222E5EB-55AA-F64C-BB9D-D77254DA01CD}" destId="{FD3EC3B8-0B2E-B040-8012-AF50C6115137}" srcOrd="0" destOrd="0" presId="urn:microsoft.com/office/officeart/2005/8/layout/process1"/>
    <dgm:cxn modelId="{3DF8AFE1-0D4C-7041-B9D0-8056CA557CC5}" srcId="{E2407383-6B99-AA4C-8E68-0C9B85F4281A}" destId="{4222E5EB-55AA-F64C-BB9D-D77254DA01CD}" srcOrd="3" destOrd="0" parTransId="{8B0D7F8C-F301-7648-9554-98FF8796B3BF}" sibTransId="{CD368740-00C7-6048-B320-2A6EF5931170}"/>
    <dgm:cxn modelId="{913D2C37-07C7-1F4B-8EB0-BC254D0189CA}" type="presParOf" srcId="{64A0FD93-E38C-3245-B83D-36F69081F5D4}" destId="{90E0D240-FC64-E346-BBBE-41C660DAA00D}" srcOrd="0" destOrd="0" presId="urn:microsoft.com/office/officeart/2005/8/layout/process1"/>
    <dgm:cxn modelId="{6EB92557-283F-D345-8474-132789070104}" type="presParOf" srcId="{64A0FD93-E38C-3245-B83D-36F69081F5D4}" destId="{85EB86C8-5624-D14E-8657-68F378B3023C}" srcOrd="1" destOrd="0" presId="urn:microsoft.com/office/officeart/2005/8/layout/process1"/>
    <dgm:cxn modelId="{52636B63-DFE6-1F42-B586-3A2D2D726E28}" type="presParOf" srcId="{85EB86C8-5624-D14E-8657-68F378B3023C}" destId="{CB10F743-424C-2440-A2B3-EB00C1434EB9}" srcOrd="0" destOrd="0" presId="urn:microsoft.com/office/officeart/2005/8/layout/process1"/>
    <dgm:cxn modelId="{18911796-AB53-0448-8C23-E70707DA9493}" type="presParOf" srcId="{64A0FD93-E38C-3245-B83D-36F69081F5D4}" destId="{7FDB0290-CC3F-7048-8368-810E7AC3F39F}" srcOrd="2" destOrd="0" presId="urn:microsoft.com/office/officeart/2005/8/layout/process1"/>
    <dgm:cxn modelId="{EB879A8B-BF10-594B-863C-6070840D7071}" type="presParOf" srcId="{64A0FD93-E38C-3245-B83D-36F69081F5D4}" destId="{A50C5ED7-96A5-8042-8B88-A8A1951CA435}" srcOrd="3" destOrd="0" presId="urn:microsoft.com/office/officeart/2005/8/layout/process1"/>
    <dgm:cxn modelId="{2C241287-EB1E-DA4F-977D-4EFAA82E2B28}" type="presParOf" srcId="{A50C5ED7-96A5-8042-8B88-A8A1951CA435}" destId="{E2C8B3A7-6655-EE4B-B97E-6E90D62AC1DE}" srcOrd="0" destOrd="0" presId="urn:microsoft.com/office/officeart/2005/8/layout/process1"/>
    <dgm:cxn modelId="{9A1F8901-092D-6348-8BD1-CAE73DF6B138}" type="presParOf" srcId="{64A0FD93-E38C-3245-B83D-36F69081F5D4}" destId="{9E333C10-7F22-F94C-AE45-F23CE6A756F0}" srcOrd="4" destOrd="0" presId="urn:microsoft.com/office/officeart/2005/8/layout/process1"/>
    <dgm:cxn modelId="{B308F636-AD6B-DB45-B4EB-87B9AD04F010}" type="presParOf" srcId="{64A0FD93-E38C-3245-B83D-36F69081F5D4}" destId="{452C6E14-54C1-F546-93FD-AC80F587CF2E}" srcOrd="5" destOrd="0" presId="urn:microsoft.com/office/officeart/2005/8/layout/process1"/>
    <dgm:cxn modelId="{16F65E27-B46E-4E48-87A4-847166E9051C}" type="presParOf" srcId="{452C6E14-54C1-F546-93FD-AC80F587CF2E}" destId="{E87E4CF4-4CC1-4249-BF42-B713EE71F77C}" srcOrd="0" destOrd="0" presId="urn:microsoft.com/office/officeart/2005/8/layout/process1"/>
    <dgm:cxn modelId="{97791D29-BE95-F646-81AD-9C2D0F36314C}" type="presParOf" srcId="{64A0FD93-E38C-3245-B83D-36F69081F5D4}" destId="{FD3EC3B8-0B2E-B040-8012-AF50C611513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407383-6B99-AA4C-8E68-0C9B85F4281A}" type="doc">
      <dgm:prSet loTypeId="urn:microsoft.com/office/officeart/2005/8/layout/process1" loCatId="" qsTypeId="urn:microsoft.com/office/officeart/2005/8/quickstyle/simple4" qsCatId="simple" csTypeId="urn:microsoft.com/office/officeart/2005/8/colors/colorful4" csCatId="colorful" phldr="1"/>
      <dgm:spPr/>
    </dgm:pt>
    <dgm:pt modelId="{45098996-77F9-1047-8B51-DF46CAE9D588}">
      <dgm:prSet phldrT="[Texte]"/>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a:latin typeface="Times" pitchFamily="2" charset="0"/>
            </a:rPr>
            <a:t>Descritpion</a:t>
          </a:r>
        </a:p>
      </dgm:t>
    </dgm:pt>
    <dgm:pt modelId="{8A77F432-697B-0548-A116-3A0A6DAB41AF}" type="parTrans" cxnId="{2711DF75-998A-3144-BC37-9C53CB6B451F}">
      <dgm:prSet/>
      <dgm:spPr/>
      <dgm:t>
        <a:bodyPr/>
        <a:lstStyle/>
        <a:p>
          <a:pPr algn="ctr"/>
          <a:endParaRPr lang="fr-FR" sz="1000">
            <a:latin typeface="Times" pitchFamily="2" charset="0"/>
          </a:endParaRPr>
        </a:p>
      </dgm:t>
    </dgm:pt>
    <dgm:pt modelId="{8E7908AC-ECE9-E846-80AC-22A0595BAD71}" type="sibTrans" cxnId="{2711DF75-998A-3144-BC37-9C53CB6B451F}">
      <dgm:prSet/>
      <dgm:spPr/>
      <dgm:t>
        <a:bodyPr/>
        <a:lstStyle/>
        <a:p>
          <a:endParaRPr lang="fr-FR">
            <a:latin typeface="Times" pitchFamily="2" charset="0"/>
          </a:endParaRPr>
        </a:p>
      </dgm:t>
    </dgm:pt>
    <dgm:pt modelId="{3CE2B77E-FBC9-074D-943A-0CF347869D4D}">
      <dgm:prSet phldrT="[Texte]"/>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a:latin typeface="Times" pitchFamily="2" charset="0"/>
            </a:rPr>
            <a:t>Analyse</a:t>
          </a:r>
        </a:p>
      </dgm:t>
    </dgm:pt>
    <dgm:pt modelId="{B080D8E8-1FF9-3B4F-88DF-06043C35BC60}" type="parTrans" cxnId="{9176D33D-14EF-7D4F-B479-F57F0F681217}">
      <dgm:prSet/>
      <dgm:spPr/>
      <dgm:t>
        <a:bodyPr/>
        <a:lstStyle/>
        <a:p>
          <a:pPr algn="ctr"/>
          <a:endParaRPr lang="fr-FR" sz="1000">
            <a:latin typeface="Times" pitchFamily="2" charset="0"/>
          </a:endParaRPr>
        </a:p>
      </dgm:t>
    </dgm:pt>
    <dgm:pt modelId="{987E752E-D6AA-1148-8AA8-847D892F9B20}" type="sibTrans" cxnId="{9176D33D-14EF-7D4F-B479-F57F0F681217}">
      <dgm:prSet/>
      <dgm:spPr/>
      <dgm:t>
        <a:bodyPr/>
        <a:lstStyle/>
        <a:p>
          <a:endParaRPr lang="fr-FR">
            <a:latin typeface="Times" pitchFamily="2" charset="0"/>
          </a:endParaRPr>
        </a:p>
      </dgm:t>
    </dgm:pt>
    <dgm:pt modelId="{4222E5EB-55AA-F64C-BB9D-D77254DA01CD}">
      <dgm:prSet/>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dirty="0">
              <a:latin typeface="Times" pitchFamily="2" charset="0"/>
            </a:rPr>
            <a:t>Synthèse/</a:t>
          </a:r>
        </a:p>
        <a:p>
          <a:r>
            <a:rPr lang="fr-FR" dirty="0">
              <a:latin typeface="Times" pitchFamily="2" charset="0"/>
            </a:rPr>
            <a:t>transposition</a:t>
          </a:r>
        </a:p>
      </dgm:t>
    </dgm:pt>
    <dgm:pt modelId="{8B0D7F8C-F301-7648-9554-98FF8796B3BF}" type="parTrans" cxnId="{3DF8AFE1-0D4C-7041-B9D0-8056CA557CC5}">
      <dgm:prSet/>
      <dgm:spPr/>
      <dgm:t>
        <a:bodyPr/>
        <a:lstStyle/>
        <a:p>
          <a:pPr algn="ctr"/>
          <a:endParaRPr lang="fr-FR" sz="1000">
            <a:latin typeface="Times" pitchFamily="2" charset="0"/>
          </a:endParaRPr>
        </a:p>
      </dgm:t>
    </dgm:pt>
    <dgm:pt modelId="{CD368740-00C7-6048-B320-2A6EF5931170}" type="sibTrans" cxnId="{3DF8AFE1-0D4C-7041-B9D0-8056CA557CC5}">
      <dgm:prSet/>
      <dgm:spPr/>
      <dgm:t>
        <a:bodyPr/>
        <a:lstStyle/>
        <a:p>
          <a:endParaRPr lang="fr-FR">
            <a:latin typeface="Times" pitchFamily="2" charset="0"/>
          </a:endParaRPr>
        </a:p>
      </dgm:t>
    </dgm:pt>
    <dgm:pt modelId="{827B405E-C8EB-D94B-801A-E0E98C15F23A}">
      <dgm:prSet phldrT="[Texte]"/>
      <dgm:spPr/>
      <dgm:t>
        <a:bodyPr/>
        <a:lstStyle/>
        <a:p>
          <a:r>
            <a:rPr lang="fr-FR" dirty="0">
              <a:latin typeface="Times" pitchFamily="2" charset="0"/>
            </a:rPr>
            <a:t>Emotion	</a:t>
          </a:r>
        </a:p>
      </dgm:t>
    </dgm:pt>
    <dgm:pt modelId="{10CA4A7E-B397-5B4E-AA68-C4CB5D4340C2}" type="sibTrans" cxnId="{792CEF92-819D-294C-B9B9-1595CB945A30}">
      <dgm:prSet/>
      <dgm:spPr/>
      <dgm:t>
        <a:bodyPr/>
        <a:lstStyle/>
        <a:p>
          <a:endParaRPr lang="fr-FR">
            <a:latin typeface="Times" pitchFamily="2" charset="0"/>
          </a:endParaRPr>
        </a:p>
      </dgm:t>
    </dgm:pt>
    <dgm:pt modelId="{7C975E23-B4E2-D54A-8044-7597D1318219}" type="parTrans" cxnId="{792CEF92-819D-294C-B9B9-1595CB945A30}">
      <dgm:prSet/>
      <dgm:spPr/>
      <dgm:t>
        <a:bodyPr/>
        <a:lstStyle/>
        <a:p>
          <a:pPr algn="ctr"/>
          <a:endParaRPr lang="fr-FR" sz="1000">
            <a:latin typeface="Times" pitchFamily="2" charset="0"/>
          </a:endParaRPr>
        </a:p>
      </dgm:t>
    </dgm:pt>
    <dgm:pt modelId="{64A0FD93-E38C-3245-B83D-36F69081F5D4}" type="pres">
      <dgm:prSet presAssocID="{E2407383-6B99-AA4C-8E68-0C9B85F4281A}" presName="Name0" presStyleCnt="0">
        <dgm:presLayoutVars>
          <dgm:dir/>
          <dgm:resizeHandles val="exact"/>
        </dgm:presLayoutVars>
      </dgm:prSet>
      <dgm:spPr/>
    </dgm:pt>
    <dgm:pt modelId="{90E0D240-FC64-E346-BBBE-41C660DAA00D}" type="pres">
      <dgm:prSet presAssocID="{827B405E-C8EB-D94B-801A-E0E98C15F23A}" presName="node" presStyleLbl="node1" presStyleIdx="0" presStyleCnt="4">
        <dgm:presLayoutVars>
          <dgm:bulletEnabled val="1"/>
        </dgm:presLayoutVars>
      </dgm:prSet>
      <dgm:spPr/>
    </dgm:pt>
    <dgm:pt modelId="{85EB86C8-5624-D14E-8657-68F378B3023C}" type="pres">
      <dgm:prSet presAssocID="{10CA4A7E-B397-5B4E-AA68-C4CB5D4340C2}" presName="sibTrans" presStyleLbl="sibTrans2D1" presStyleIdx="0" presStyleCnt="3"/>
      <dgm:spPr/>
    </dgm:pt>
    <dgm:pt modelId="{CB10F743-424C-2440-A2B3-EB00C1434EB9}" type="pres">
      <dgm:prSet presAssocID="{10CA4A7E-B397-5B4E-AA68-C4CB5D4340C2}" presName="connectorText" presStyleLbl="sibTrans2D1" presStyleIdx="0" presStyleCnt="3"/>
      <dgm:spPr/>
    </dgm:pt>
    <dgm:pt modelId="{7FDB0290-CC3F-7048-8368-810E7AC3F39F}" type="pres">
      <dgm:prSet presAssocID="{45098996-77F9-1047-8B51-DF46CAE9D588}" presName="node" presStyleLbl="node1" presStyleIdx="1" presStyleCnt="4">
        <dgm:presLayoutVars>
          <dgm:bulletEnabled val="1"/>
        </dgm:presLayoutVars>
      </dgm:prSet>
      <dgm:spPr/>
    </dgm:pt>
    <dgm:pt modelId="{A50C5ED7-96A5-8042-8B88-A8A1951CA435}" type="pres">
      <dgm:prSet presAssocID="{8E7908AC-ECE9-E846-80AC-22A0595BAD71}" presName="sibTrans" presStyleLbl="sibTrans2D1" presStyleIdx="1" presStyleCnt="3"/>
      <dgm:spPr/>
    </dgm:pt>
    <dgm:pt modelId="{E2C8B3A7-6655-EE4B-B97E-6E90D62AC1DE}" type="pres">
      <dgm:prSet presAssocID="{8E7908AC-ECE9-E846-80AC-22A0595BAD71}" presName="connectorText" presStyleLbl="sibTrans2D1" presStyleIdx="1" presStyleCnt="3"/>
      <dgm:spPr/>
    </dgm:pt>
    <dgm:pt modelId="{9E333C10-7F22-F94C-AE45-F23CE6A756F0}" type="pres">
      <dgm:prSet presAssocID="{3CE2B77E-FBC9-074D-943A-0CF347869D4D}" presName="node" presStyleLbl="node1" presStyleIdx="2" presStyleCnt="4">
        <dgm:presLayoutVars>
          <dgm:bulletEnabled val="1"/>
        </dgm:presLayoutVars>
      </dgm:prSet>
      <dgm:spPr/>
    </dgm:pt>
    <dgm:pt modelId="{452C6E14-54C1-F546-93FD-AC80F587CF2E}" type="pres">
      <dgm:prSet presAssocID="{987E752E-D6AA-1148-8AA8-847D892F9B20}" presName="sibTrans" presStyleLbl="sibTrans2D1" presStyleIdx="2" presStyleCnt="3"/>
      <dgm:spPr/>
    </dgm:pt>
    <dgm:pt modelId="{E87E4CF4-4CC1-4249-BF42-B713EE71F77C}" type="pres">
      <dgm:prSet presAssocID="{987E752E-D6AA-1148-8AA8-847D892F9B20}" presName="connectorText" presStyleLbl="sibTrans2D1" presStyleIdx="2" presStyleCnt="3"/>
      <dgm:spPr/>
    </dgm:pt>
    <dgm:pt modelId="{FD3EC3B8-0B2E-B040-8012-AF50C6115137}" type="pres">
      <dgm:prSet presAssocID="{4222E5EB-55AA-F64C-BB9D-D77254DA01CD}" presName="node" presStyleLbl="node1" presStyleIdx="3" presStyleCnt="4">
        <dgm:presLayoutVars>
          <dgm:bulletEnabled val="1"/>
        </dgm:presLayoutVars>
      </dgm:prSet>
      <dgm:spPr/>
    </dgm:pt>
  </dgm:ptLst>
  <dgm:cxnLst>
    <dgm:cxn modelId="{4CD4DA23-E6EE-5B42-B0D1-5D05FB018046}" type="presOf" srcId="{10CA4A7E-B397-5B4E-AA68-C4CB5D4340C2}" destId="{85EB86C8-5624-D14E-8657-68F378B3023C}" srcOrd="0" destOrd="0" presId="urn:microsoft.com/office/officeart/2005/8/layout/process1"/>
    <dgm:cxn modelId="{C1814D2F-260E-CB4D-9C6A-F152DF82B09C}" type="presOf" srcId="{987E752E-D6AA-1148-8AA8-847D892F9B20}" destId="{E87E4CF4-4CC1-4249-BF42-B713EE71F77C}" srcOrd="1" destOrd="0" presId="urn:microsoft.com/office/officeart/2005/8/layout/process1"/>
    <dgm:cxn modelId="{9176D33D-14EF-7D4F-B479-F57F0F681217}" srcId="{E2407383-6B99-AA4C-8E68-0C9B85F4281A}" destId="{3CE2B77E-FBC9-074D-943A-0CF347869D4D}" srcOrd="2" destOrd="0" parTransId="{B080D8E8-1FF9-3B4F-88DF-06043C35BC60}" sibTransId="{987E752E-D6AA-1148-8AA8-847D892F9B20}"/>
    <dgm:cxn modelId="{B4BEF855-3471-524D-82A7-2ED19919D8BF}" type="presOf" srcId="{987E752E-D6AA-1148-8AA8-847D892F9B20}" destId="{452C6E14-54C1-F546-93FD-AC80F587CF2E}" srcOrd="0" destOrd="0" presId="urn:microsoft.com/office/officeart/2005/8/layout/process1"/>
    <dgm:cxn modelId="{1441E15D-3431-2B42-B310-CB6CF84EC3B0}" type="presOf" srcId="{3CE2B77E-FBC9-074D-943A-0CF347869D4D}" destId="{9E333C10-7F22-F94C-AE45-F23CE6A756F0}" srcOrd="0" destOrd="0" presId="urn:microsoft.com/office/officeart/2005/8/layout/process1"/>
    <dgm:cxn modelId="{2711DF75-998A-3144-BC37-9C53CB6B451F}" srcId="{E2407383-6B99-AA4C-8E68-0C9B85F4281A}" destId="{45098996-77F9-1047-8B51-DF46CAE9D588}" srcOrd="1" destOrd="0" parTransId="{8A77F432-697B-0548-A116-3A0A6DAB41AF}" sibTransId="{8E7908AC-ECE9-E846-80AC-22A0595BAD71}"/>
    <dgm:cxn modelId="{5C2F9678-B6AD-F143-8ABB-16AF0F2E8717}" type="presOf" srcId="{8E7908AC-ECE9-E846-80AC-22A0595BAD71}" destId="{A50C5ED7-96A5-8042-8B88-A8A1951CA435}" srcOrd="0" destOrd="0" presId="urn:microsoft.com/office/officeart/2005/8/layout/process1"/>
    <dgm:cxn modelId="{7FEFAF7C-281E-BA44-9405-1F34B038AA35}" type="presOf" srcId="{10CA4A7E-B397-5B4E-AA68-C4CB5D4340C2}" destId="{CB10F743-424C-2440-A2B3-EB00C1434EB9}" srcOrd="1" destOrd="0" presId="urn:microsoft.com/office/officeart/2005/8/layout/process1"/>
    <dgm:cxn modelId="{5C52D191-809E-FE40-A262-16C231CA1EF1}" type="presOf" srcId="{827B405E-C8EB-D94B-801A-E0E98C15F23A}" destId="{90E0D240-FC64-E346-BBBE-41C660DAA00D}" srcOrd="0" destOrd="0" presId="urn:microsoft.com/office/officeart/2005/8/layout/process1"/>
    <dgm:cxn modelId="{792CEF92-819D-294C-B9B9-1595CB945A30}" srcId="{E2407383-6B99-AA4C-8E68-0C9B85F4281A}" destId="{827B405E-C8EB-D94B-801A-E0E98C15F23A}" srcOrd="0" destOrd="0" parTransId="{7C975E23-B4E2-D54A-8044-7597D1318219}" sibTransId="{10CA4A7E-B397-5B4E-AA68-C4CB5D4340C2}"/>
    <dgm:cxn modelId="{3BC0FB9A-13B6-A54A-9ECA-B4F7020AAA98}" type="presOf" srcId="{E2407383-6B99-AA4C-8E68-0C9B85F4281A}" destId="{64A0FD93-E38C-3245-B83D-36F69081F5D4}" srcOrd="0" destOrd="0" presId="urn:microsoft.com/office/officeart/2005/8/layout/process1"/>
    <dgm:cxn modelId="{776022AF-3A74-7046-9904-37B9EDAC92FE}" type="presOf" srcId="{45098996-77F9-1047-8B51-DF46CAE9D588}" destId="{7FDB0290-CC3F-7048-8368-810E7AC3F39F}" srcOrd="0" destOrd="0" presId="urn:microsoft.com/office/officeart/2005/8/layout/process1"/>
    <dgm:cxn modelId="{1C0478B5-11E4-B840-937B-2C07FE5CA6D9}" type="presOf" srcId="{8E7908AC-ECE9-E846-80AC-22A0595BAD71}" destId="{E2C8B3A7-6655-EE4B-B97E-6E90D62AC1DE}" srcOrd="1" destOrd="0" presId="urn:microsoft.com/office/officeart/2005/8/layout/process1"/>
    <dgm:cxn modelId="{D31FDCC3-AE6B-144F-B7F6-DD5F12EDEBAD}" type="presOf" srcId="{4222E5EB-55AA-F64C-BB9D-D77254DA01CD}" destId="{FD3EC3B8-0B2E-B040-8012-AF50C6115137}" srcOrd="0" destOrd="0" presId="urn:microsoft.com/office/officeart/2005/8/layout/process1"/>
    <dgm:cxn modelId="{3DF8AFE1-0D4C-7041-B9D0-8056CA557CC5}" srcId="{E2407383-6B99-AA4C-8E68-0C9B85F4281A}" destId="{4222E5EB-55AA-F64C-BB9D-D77254DA01CD}" srcOrd="3" destOrd="0" parTransId="{8B0D7F8C-F301-7648-9554-98FF8796B3BF}" sibTransId="{CD368740-00C7-6048-B320-2A6EF5931170}"/>
    <dgm:cxn modelId="{913D2C37-07C7-1F4B-8EB0-BC254D0189CA}" type="presParOf" srcId="{64A0FD93-E38C-3245-B83D-36F69081F5D4}" destId="{90E0D240-FC64-E346-BBBE-41C660DAA00D}" srcOrd="0" destOrd="0" presId="urn:microsoft.com/office/officeart/2005/8/layout/process1"/>
    <dgm:cxn modelId="{6EB92557-283F-D345-8474-132789070104}" type="presParOf" srcId="{64A0FD93-E38C-3245-B83D-36F69081F5D4}" destId="{85EB86C8-5624-D14E-8657-68F378B3023C}" srcOrd="1" destOrd="0" presId="urn:microsoft.com/office/officeart/2005/8/layout/process1"/>
    <dgm:cxn modelId="{52636B63-DFE6-1F42-B586-3A2D2D726E28}" type="presParOf" srcId="{85EB86C8-5624-D14E-8657-68F378B3023C}" destId="{CB10F743-424C-2440-A2B3-EB00C1434EB9}" srcOrd="0" destOrd="0" presId="urn:microsoft.com/office/officeart/2005/8/layout/process1"/>
    <dgm:cxn modelId="{18911796-AB53-0448-8C23-E70707DA9493}" type="presParOf" srcId="{64A0FD93-E38C-3245-B83D-36F69081F5D4}" destId="{7FDB0290-CC3F-7048-8368-810E7AC3F39F}" srcOrd="2" destOrd="0" presId="urn:microsoft.com/office/officeart/2005/8/layout/process1"/>
    <dgm:cxn modelId="{EB879A8B-BF10-594B-863C-6070840D7071}" type="presParOf" srcId="{64A0FD93-E38C-3245-B83D-36F69081F5D4}" destId="{A50C5ED7-96A5-8042-8B88-A8A1951CA435}" srcOrd="3" destOrd="0" presId="urn:microsoft.com/office/officeart/2005/8/layout/process1"/>
    <dgm:cxn modelId="{2C241287-EB1E-DA4F-977D-4EFAA82E2B28}" type="presParOf" srcId="{A50C5ED7-96A5-8042-8B88-A8A1951CA435}" destId="{E2C8B3A7-6655-EE4B-B97E-6E90D62AC1DE}" srcOrd="0" destOrd="0" presId="urn:microsoft.com/office/officeart/2005/8/layout/process1"/>
    <dgm:cxn modelId="{9A1F8901-092D-6348-8BD1-CAE73DF6B138}" type="presParOf" srcId="{64A0FD93-E38C-3245-B83D-36F69081F5D4}" destId="{9E333C10-7F22-F94C-AE45-F23CE6A756F0}" srcOrd="4" destOrd="0" presId="urn:microsoft.com/office/officeart/2005/8/layout/process1"/>
    <dgm:cxn modelId="{B308F636-AD6B-DB45-B4EB-87B9AD04F010}" type="presParOf" srcId="{64A0FD93-E38C-3245-B83D-36F69081F5D4}" destId="{452C6E14-54C1-F546-93FD-AC80F587CF2E}" srcOrd="5" destOrd="0" presId="urn:microsoft.com/office/officeart/2005/8/layout/process1"/>
    <dgm:cxn modelId="{16F65E27-B46E-4E48-87A4-847166E9051C}" type="presParOf" srcId="{452C6E14-54C1-F546-93FD-AC80F587CF2E}" destId="{E87E4CF4-4CC1-4249-BF42-B713EE71F77C}" srcOrd="0" destOrd="0" presId="urn:microsoft.com/office/officeart/2005/8/layout/process1"/>
    <dgm:cxn modelId="{97791D29-BE95-F646-81AD-9C2D0F36314C}" type="presParOf" srcId="{64A0FD93-E38C-3245-B83D-36F69081F5D4}" destId="{FD3EC3B8-0B2E-B040-8012-AF50C611513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407383-6B99-AA4C-8E68-0C9B85F4281A}" type="doc">
      <dgm:prSet loTypeId="urn:microsoft.com/office/officeart/2005/8/layout/process1" loCatId="" qsTypeId="urn:microsoft.com/office/officeart/2005/8/quickstyle/simple4" qsCatId="simple" csTypeId="urn:microsoft.com/office/officeart/2005/8/colors/colorful4" csCatId="colorful" phldr="1"/>
      <dgm:spPr/>
    </dgm:pt>
    <dgm:pt modelId="{45098996-77F9-1047-8B51-DF46CAE9D588}">
      <dgm:prSet phldrT="[Texte]"/>
      <dgm:spPr/>
      <dgm:t>
        <a:bodyPr/>
        <a:lstStyle/>
        <a:p>
          <a:r>
            <a:rPr lang="fr-FR">
              <a:latin typeface="Times" pitchFamily="2" charset="0"/>
            </a:rPr>
            <a:t>Descritpion</a:t>
          </a:r>
        </a:p>
      </dgm:t>
    </dgm:pt>
    <dgm:pt modelId="{8A77F432-697B-0548-A116-3A0A6DAB41AF}" type="parTrans" cxnId="{2711DF75-998A-3144-BC37-9C53CB6B451F}">
      <dgm:prSet/>
      <dgm:spPr/>
      <dgm:t>
        <a:bodyPr/>
        <a:lstStyle/>
        <a:p>
          <a:pPr algn="ctr"/>
          <a:endParaRPr lang="fr-FR" sz="1000">
            <a:latin typeface="Times" pitchFamily="2" charset="0"/>
          </a:endParaRPr>
        </a:p>
      </dgm:t>
    </dgm:pt>
    <dgm:pt modelId="{8E7908AC-ECE9-E846-80AC-22A0595BAD71}" type="sibTrans" cxnId="{2711DF75-998A-3144-BC37-9C53CB6B451F}">
      <dgm:prSet/>
      <dgm:spPr/>
      <dgm:t>
        <a:bodyPr/>
        <a:lstStyle/>
        <a:p>
          <a:endParaRPr lang="fr-FR">
            <a:latin typeface="Times" pitchFamily="2" charset="0"/>
          </a:endParaRPr>
        </a:p>
      </dgm:t>
    </dgm:pt>
    <dgm:pt modelId="{3CE2B77E-FBC9-074D-943A-0CF347869D4D}">
      <dgm:prSet phldrT="[Texte]" custT="1"/>
      <dgm:spPr>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fr-FR" sz="2000" kern="1200">
              <a:solidFill>
                <a:prstClr val="white"/>
              </a:solidFill>
              <a:latin typeface="Times" pitchFamily="2" charset="0"/>
              <a:ea typeface="+mn-ea"/>
              <a:cs typeface="+mn-cs"/>
            </a:rPr>
            <a:t>Analyse</a:t>
          </a:r>
        </a:p>
      </dgm:t>
    </dgm:pt>
    <dgm:pt modelId="{B080D8E8-1FF9-3B4F-88DF-06043C35BC60}" type="parTrans" cxnId="{9176D33D-14EF-7D4F-B479-F57F0F681217}">
      <dgm:prSet/>
      <dgm:spPr/>
      <dgm:t>
        <a:bodyPr/>
        <a:lstStyle/>
        <a:p>
          <a:pPr algn="ctr"/>
          <a:endParaRPr lang="fr-FR" sz="1000">
            <a:latin typeface="Times" pitchFamily="2" charset="0"/>
          </a:endParaRPr>
        </a:p>
      </dgm:t>
    </dgm:pt>
    <dgm:pt modelId="{987E752E-D6AA-1148-8AA8-847D892F9B20}" type="sibTrans" cxnId="{9176D33D-14EF-7D4F-B479-F57F0F681217}">
      <dgm:prSet/>
      <dgm:spPr/>
      <dgm:t>
        <a:bodyPr/>
        <a:lstStyle/>
        <a:p>
          <a:endParaRPr lang="fr-FR">
            <a:latin typeface="Times" pitchFamily="2" charset="0"/>
          </a:endParaRPr>
        </a:p>
      </dgm:t>
    </dgm:pt>
    <dgm:pt modelId="{4222E5EB-55AA-F64C-BB9D-D77254DA01CD}">
      <dgm:prSet custT="1"/>
      <dgm:spPr>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gm:spPr>
      <dgm:t>
        <a:bodyPr spcFirstLastPara="0" vert="horz" wrap="square" lIns="76200" tIns="76200" rIns="76200" bIns="76200" numCol="1" spcCol="1270" anchor="ctr" anchorCtr="0"/>
        <a:lstStyle/>
        <a:p>
          <a:r>
            <a:rPr lang="fr-FR" sz="2000" kern="1200" dirty="0">
              <a:latin typeface="Times" pitchFamily="2" charset="0"/>
            </a:rPr>
            <a:t>Synthèse/</a:t>
          </a:r>
        </a:p>
        <a:p>
          <a:r>
            <a:rPr lang="fr-FR" sz="2000" kern="1200" dirty="0">
              <a:solidFill>
                <a:prstClr val="white"/>
              </a:solidFill>
              <a:latin typeface="Times" pitchFamily="2" charset="0"/>
              <a:ea typeface="+mn-ea"/>
              <a:cs typeface="+mn-cs"/>
            </a:rPr>
            <a:t>transposition</a:t>
          </a:r>
        </a:p>
      </dgm:t>
    </dgm:pt>
    <dgm:pt modelId="{8B0D7F8C-F301-7648-9554-98FF8796B3BF}" type="parTrans" cxnId="{3DF8AFE1-0D4C-7041-B9D0-8056CA557CC5}">
      <dgm:prSet/>
      <dgm:spPr/>
      <dgm:t>
        <a:bodyPr/>
        <a:lstStyle/>
        <a:p>
          <a:pPr algn="ctr"/>
          <a:endParaRPr lang="fr-FR" sz="1000">
            <a:latin typeface="Times" pitchFamily="2" charset="0"/>
          </a:endParaRPr>
        </a:p>
      </dgm:t>
    </dgm:pt>
    <dgm:pt modelId="{CD368740-00C7-6048-B320-2A6EF5931170}" type="sibTrans" cxnId="{3DF8AFE1-0D4C-7041-B9D0-8056CA557CC5}">
      <dgm:prSet/>
      <dgm:spPr/>
      <dgm:t>
        <a:bodyPr/>
        <a:lstStyle/>
        <a:p>
          <a:endParaRPr lang="fr-FR">
            <a:latin typeface="Times" pitchFamily="2" charset="0"/>
          </a:endParaRPr>
        </a:p>
      </dgm:t>
    </dgm:pt>
    <dgm:pt modelId="{827B405E-C8EB-D94B-801A-E0E98C15F23A}">
      <dgm:prSet phldrT="[Texte]"/>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dirty="0">
              <a:latin typeface="Times" pitchFamily="2" charset="0"/>
            </a:rPr>
            <a:t>Emotion	</a:t>
          </a:r>
        </a:p>
      </dgm:t>
    </dgm:pt>
    <dgm:pt modelId="{10CA4A7E-B397-5B4E-AA68-C4CB5D4340C2}" type="sibTrans" cxnId="{792CEF92-819D-294C-B9B9-1595CB945A30}">
      <dgm:prSet/>
      <dgm:spPr/>
      <dgm:t>
        <a:bodyPr/>
        <a:lstStyle/>
        <a:p>
          <a:endParaRPr lang="fr-FR">
            <a:latin typeface="Times" pitchFamily="2" charset="0"/>
          </a:endParaRPr>
        </a:p>
      </dgm:t>
    </dgm:pt>
    <dgm:pt modelId="{7C975E23-B4E2-D54A-8044-7597D1318219}" type="parTrans" cxnId="{792CEF92-819D-294C-B9B9-1595CB945A30}">
      <dgm:prSet/>
      <dgm:spPr/>
      <dgm:t>
        <a:bodyPr/>
        <a:lstStyle/>
        <a:p>
          <a:pPr algn="ctr"/>
          <a:endParaRPr lang="fr-FR" sz="1000">
            <a:latin typeface="Times" pitchFamily="2" charset="0"/>
          </a:endParaRPr>
        </a:p>
      </dgm:t>
    </dgm:pt>
    <dgm:pt modelId="{64A0FD93-E38C-3245-B83D-36F69081F5D4}" type="pres">
      <dgm:prSet presAssocID="{E2407383-6B99-AA4C-8E68-0C9B85F4281A}" presName="Name0" presStyleCnt="0">
        <dgm:presLayoutVars>
          <dgm:dir/>
          <dgm:resizeHandles val="exact"/>
        </dgm:presLayoutVars>
      </dgm:prSet>
      <dgm:spPr/>
    </dgm:pt>
    <dgm:pt modelId="{90E0D240-FC64-E346-BBBE-41C660DAA00D}" type="pres">
      <dgm:prSet presAssocID="{827B405E-C8EB-D94B-801A-E0E98C15F23A}" presName="node" presStyleLbl="node1" presStyleIdx="0" presStyleCnt="4">
        <dgm:presLayoutVars>
          <dgm:bulletEnabled val="1"/>
        </dgm:presLayoutVars>
      </dgm:prSet>
      <dgm:spPr/>
    </dgm:pt>
    <dgm:pt modelId="{85EB86C8-5624-D14E-8657-68F378B3023C}" type="pres">
      <dgm:prSet presAssocID="{10CA4A7E-B397-5B4E-AA68-C4CB5D4340C2}" presName="sibTrans" presStyleLbl="sibTrans2D1" presStyleIdx="0" presStyleCnt="3"/>
      <dgm:spPr/>
    </dgm:pt>
    <dgm:pt modelId="{CB10F743-424C-2440-A2B3-EB00C1434EB9}" type="pres">
      <dgm:prSet presAssocID="{10CA4A7E-B397-5B4E-AA68-C4CB5D4340C2}" presName="connectorText" presStyleLbl="sibTrans2D1" presStyleIdx="0" presStyleCnt="3"/>
      <dgm:spPr/>
    </dgm:pt>
    <dgm:pt modelId="{7FDB0290-CC3F-7048-8368-810E7AC3F39F}" type="pres">
      <dgm:prSet presAssocID="{45098996-77F9-1047-8B51-DF46CAE9D588}" presName="node" presStyleLbl="node1" presStyleIdx="1" presStyleCnt="4">
        <dgm:presLayoutVars>
          <dgm:bulletEnabled val="1"/>
        </dgm:presLayoutVars>
      </dgm:prSet>
      <dgm:spPr/>
    </dgm:pt>
    <dgm:pt modelId="{A50C5ED7-96A5-8042-8B88-A8A1951CA435}" type="pres">
      <dgm:prSet presAssocID="{8E7908AC-ECE9-E846-80AC-22A0595BAD71}" presName="sibTrans" presStyleLbl="sibTrans2D1" presStyleIdx="1" presStyleCnt="3"/>
      <dgm:spPr/>
    </dgm:pt>
    <dgm:pt modelId="{E2C8B3A7-6655-EE4B-B97E-6E90D62AC1DE}" type="pres">
      <dgm:prSet presAssocID="{8E7908AC-ECE9-E846-80AC-22A0595BAD71}" presName="connectorText" presStyleLbl="sibTrans2D1" presStyleIdx="1" presStyleCnt="3"/>
      <dgm:spPr/>
    </dgm:pt>
    <dgm:pt modelId="{9E333C10-7F22-F94C-AE45-F23CE6A756F0}" type="pres">
      <dgm:prSet presAssocID="{3CE2B77E-FBC9-074D-943A-0CF347869D4D}" presName="node" presStyleLbl="node1" presStyleIdx="2" presStyleCnt="4">
        <dgm:presLayoutVars>
          <dgm:bulletEnabled val="1"/>
        </dgm:presLayoutVars>
      </dgm:prSet>
      <dgm:spPr>
        <a:xfrm>
          <a:off x="4431044" y="1788614"/>
          <a:ext cx="1581224" cy="948734"/>
        </a:xfrm>
        <a:prstGeom prst="roundRect">
          <a:avLst>
            <a:gd name="adj" fmla="val 10000"/>
          </a:avLst>
        </a:prstGeom>
      </dgm:spPr>
    </dgm:pt>
    <dgm:pt modelId="{452C6E14-54C1-F546-93FD-AC80F587CF2E}" type="pres">
      <dgm:prSet presAssocID="{987E752E-D6AA-1148-8AA8-847D892F9B20}" presName="sibTrans" presStyleLbl="sibTrans2D1" presStyleIdx="2" presStyleCnt="3"/>
      <dgm:spPr/>
    </dgm:pt>
    <dgm:pt modelId="{E87E4CF4-4CC1-4249-BF42-B713EE71F77C}" type="pres">
      <dgm:prSet presAssocID="{987E752E-D6AA-1148-8AA8-847D892F9B20}" presName="connectorText" presStyleLbl="sibTrans2D1" presStyleIdx="2" presStyleCnt="3"/>
      <dgm:spPr/>
    </dgm:pt>
    <dgm:pt modelId="{FD3EC3B8-0B2E-B040-8012-AF50C6115137}" type="pres">
      <dgm:prSet presAssocID="{4222E5EB-55AA-F64C-BB9D-D77254DA01CD}" presName="node" presStyleLbl="node1" presStyleIdx="3" presStyleCnt="4">
        <dgm:presLayoutVars>
          <dgm:bulletEnabled val="1"/>
        </dgm:presLayoutVars>
      </dgm:prSet>
      <dgm:spPr>
        <a:xfrm>
          <a:off x="6644759" y="1788614"/>
          <a:ext cx="1581224" cy="948734"/>
        </a:xfrm>
        <a:prstGeom prst="roundRect">
          <a:avLst>
            <a:gd name="adj" fmla="val 10000"/>
          </a:avLst>
        </a:prstGeom>
      </dgm:spPr>
    </dgm:pt>
  </dgm:ptLst>
  <dgm:cxnLst>
    <dgm:cxn modelId="{4CD4DA23-E6EE-5B42-B0D1-5D05FB018046}" type="presOf" srcId="{10CA4A7E-B397-5B4E-AA68-C4CB5D4340C2}" destId="{85EB86C8-5624-D14E-8657-68F378B3023C}" srcOrd="0" destOrd="0" presId="urn:microsoft.com/office/officeart/2005/8/layout/process1"/>
    <dgm:cxn modelId="{C1814D2F-260E-CB4D-9C6A-F152DF82B09C}" type="presOf" srcId="{987E752E-D6AA-1148-8AA8-847D892F9B20}" destId="{E87E4CF4-4CC1-4249-BF42-B713EE71F77C}" srcOrd="1" destOrd="0" presId="urn:microsoft.com/office/officeart/2005/8/layout/process1"/>
    <dgm:cxn modelId="{9176D33D-14EF-7D4F-B479-F57F0F681217}" srcId="{E2407383-6B99-AA4C-8E68-0C9B85F4281A}" destId="{3CE2B77E-FBC9-074D-943A-0CF347869D4D}" srcOrd="2" destOrd="0" parTransId="{B080D8E8-1FF9-3B4F-88DF-06043C35BC60}" sibTransId="{987E752E-D6AA-1148-8AA8-847D892F9B20}"/>
    <dgm:cxn modelId="{B4BEF855-3471-524D-82A7-2ED19919D8BF}" type="presOf" srcId="{987E752E-D6AA-1148-8AA8-847D892F9B20}" destId="{452C6E14-54C1-F546-93FD-AC80F587CF2E}" srcOrd="0" destOrd="0" presId="urn:microsoft.com/office/officeart/2005/8/layout/process1"/>
    <dgm:cxn modelId="{1441E15D-3431-2B42-B310-CB6CF84EC3B0}" type="presOf" srcId="{3CE2B77E-FBC9-074D-943A-0CF347869D4D}" destId="{9E333C10-7F22-F94C-AE45-F23CE6A756F0}" srcOrd="0" destOrd="0" presId="urn:microsoft.com/office/officeart/2005/8/layout/process1"/>
    <dgm:cxn modelId="{2711DF75-998A-3144-BC37-9C53CB6B451F}" srcId="{E2407383-6B99-AA4C-8E68-0C9B85F4281A}" destId="{45098996-77F9-1047-8B51-DF46CAE9D588}" srcOrd="1" destOrd="0" parTransId="{8A77F432-697B-0548-A116-3A0A6DAB41AF}" sibTransId="{8E7908AC-ECE9-E846-80AC-22A0595BAD71}"/>
    <dgm:cxn modelId="{5C2F9678-B6AD-F143-8ABB-16AF0F2E8717}" type="presOf" srcId="{8E7908AC-ECE9-E846-80AC-22A0595BAD71}" destId="{A50C5ED7-96A5-8042-8B88-A8A1951CA435}" srcOrd="0" destOrd="0" presId="urn:microsoft.com/office/officeart/2005/8/layout/process1"/>
    <dgm:cxn modelId="{7FEFAF7C-281E-BA44-9405-1F34B038AA35}" type="presOf" srcId="{10CA4A7E-B397-5B4E-AA68-C4CB5D4340C2}" destId="{CB10F743-424C-2440-A2B3-EB00C1434EB9}" srcOrd="1" destOrd="0" presId="urn:microsoft.com/office/officeart/2005/8/layout/process1"/>
    <dgm:cxn modelId="{5C52D191-809E-FE40-A262-16C231CA1EF1}" type="presOf" srcId="{827B405E-C8EB-D94B-801A-E0E98C15F23A}" destId="{90E0D240-FC64-E346-BBBE-41C660DAA00D}" srcOrd="0" destOrd="0" presId="urn:microsoft.com/office/officeart/2005/8/layout/process1"/>
    <dgm:cxn modelId="{792CEF92-819D-294C-B9B9-1595CB945A30}" srcId="{E2407383-6B99-AA4C-8E68-0C9B85F4281A}" destId="{827B405E-C8EB-D94B-801A-E0E98C15F23A}" srcOrd="0" destOrd="0" parTransId="{7C975E23-B4E2-D54A-8044-7597D1318219}" sibTransId="{10CA4A7E-B397-5B4E-AA68-C4CB5D4340C2}"/>
    <dgm:cxn modelId="{3BC0FB9A-13B6-A54A-9ECA-B4F7020AAA98}" type="presOf" srcId="{E2407383-6B99-AA4C-8E68-0C9B85F4281A}" destId="{64A0FD93-E38C-3245-B83D-36F69081F5D4}" srcOrd="0" destOrd="0" presId="urn:microsoft.com/office/officeart/2005/8/layout/process1"/>
    <dgm:cxn modelId="{776022AF-3A74-7046-9904-37B9EDAC92FE}" type="presOf" srcId="{45098996-77F9-1047-8B51-DF46CAE9D588}" destId="{7FDB0290-CC3F-7048-8368-810E7AC3F39F}" srcOrd="0" destOrd="0" presId="urn:microsoft.com/office/officeart/2005/8/layout/process1"/>
    <dgm:cxn modelId="{1C0478B5-11E4-B840-937B-2C07FE5CA6D9}" type="presOf" srcId="{8E7908AC-ECE9-E846-80AC-22A0595BAD71}" destId="{E2C8B3A7-6655-EE4B-B97E-6E90D62AC1DE}" srcOrd="1" destOrd="0" presId="urn:microsoft.com/office/officeart/2005/8/layout/process1"/>
    <dgm:cxn modelId="{D31FDCC3-AE6B-144F-B7F6-DD5F12EDEBAD}" type="presOf" srcId="{4222E5EB-55AA-F64C-BB9D-D77254DA01CD}" destId="{FD3EC3B8-0B2E-B040-8012-AF50C6115137}" srcOrd="0" destOrd="0" presId="urn:microsoft.com/office/officeart/2005/8/layout/process1"/>
    <dgm:cxn modelId="{3DF8AFE1-0D4C-7041-B9D0-8056CA557CC5}" srcId="{E2407383-6B99-AA4C-8E68-0C9B85F4281A}" destId="{4222E5EB-55AA-F64C-BB9D-D77254DA01CD}" srcOrd="3" destOrd="0" parTransId="{8B0D7F8C-F301-7648-9554-98FF8796B3BF}" sibTransId="{CD368740-00C7-6048-B320-2A6EF5931170}"/>
    <dgm:cxn modelId="{913D2C37-07C7-1F4B-8EB0-BC254D0189CA}" type="presParOf" srcId="{64A0FD93-E38C-3245-B83D-36F69081F5D4}" destId="{90E0D240-FC64-E346-BBBE-41C660DAA00D}" srcOrd="0" destOrd="0" presId="urn:microsoft.com/office/officeart/2005/8/layout/process1"/>
    <dgm:cxn modelId="{6EB92557-283F-D345-8474-132789070104}" type="presParOf" srcId="{64A0FD93-E38C-3245-B83D-36F69081F5D4}" destId="{85EB86C8-5624-D14E-8657-68F378B3023C}" srcOrd="1" destOrd="0" presId="urn:microsoft.com/office/officeart/2005/8/layout/process1"/>
    <dgm:cxn modelId="{52636B63-DFE6-1F42-B586-3A2D2D726E28}" type="presParOf" srcId="{85EB86C8-5624-D14E-8657-68F378B3023C}" destId="{CB10F743-424C-2440-A2B3-EB00C1434EB9}" srcOrd="0" destOrd="0" presId="urn:microsoft.com/office/officeart/2005/8/layout/process1"/>
    <dgm:cxn modelId="{18911796-AB53-0448-8C23-E70707DA9493}" type="presParOf" srcId="{64A0FD93-E38C-3245-B83D-36F69081F5D4}" destId="{7FDB0290-CC3F-7048-8368-810E7AC3F39F}" srcOrd="2" destOrd="0" presId="urn:microsoft.com/office/officeart/2005/8/layout/process1"/>
    <dgm:cxn modelId="{EB879A8B-BF10-594B-863C-6070840D7071}" type="presParOf" srcId="{64A0FD93-E38C-3245-B83D-36F69081F5D4}" destId="{A50C5ED7-96A5-8042-8B88-A8A1951CA435}" srcOrd="3" destOrd="0" presId="urn:microsoft.com/office/officeart/2005/8/layout/process1"/>
    <dgm:cxn modelId="{2C241287-EB1E-DA4F-977D-4EFAA82E2B28}" type="presParOf" srcId="{A50C5ED7-96A5-8042-8B88-A8A1951CA435}" destId="{E2C8B3A7-6655-EE4B-B97E-6E90D62AC1DE}" srcOrd="0" destOrd="0" presId="urn:microsoft.com/office/officeart/2005/8/layout/process1"/>
    <dgm:cxn modelId="{9A1F8901-092D-6348-8BD1-CAE73DF6B138}" type="presParOf" srcId="{64A0FD93-E38C-3245-B83D-36F69081F5D4}" destId="{9E333C10-7F22-F94C-AE45-F23CE6A756F0}" srcOrd="4" destOrd="0" presId="urn:microsoft.com/office/officeart/2005/8/layout/process1"/>
    <dgm:cxn modelId="{B308F636-AD6B-DB45-B4EB-87B9AD04F010}" type="presParOf" srcId="{64A0FD93-E38C-3245-B83D-36F69081F5D4}" destId="{452C6E14-54C1-F546-93FD-AC80F587CF2E}" srcOrd="5" destOrd="0" presId="urn:microsoft.com/office/officeart/2005/8/layout/process1"/>
    <dgm:cxn modelId="{16F65E27-B46E-4E48-87A4-847166E9051C}" type="presParOf" srcId="{452C6E14-54C1-F546-93FD-AC80F587CF2E}" destId="{E87E4CF4-4CC1-4249-BF42-B713EE71F77C}" srcOrd="0" destOrd="0" presId="urn:microsoft.com/office/officeart/2005/8/layout/process1"/>
    <dgm:cxn modelId="{97791D29-BE95-F646-81AD-9C2D0F36314C}" type="presParOf" srcId="{64A0FD93-E38C-3245-B83D-36F69081F5D4}" destId="{FD3EC3B8-0B2E-B040-8012-AF50C611513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407383-6B99-AA4C-8E68-0C9B85F4281A}" type="doc">
      <dgm:prSet loTypeId="urn:microsoft.com/office/officeart/2005/8/layout/process1" loCatId="" qsTypeId="urn:microsoft.com/office/officeart/2005/8/quickstyle/simple4" qsCatId="simple" csTypeId="urn:microsoft.com/office/officeart/2005/8/colors/colorful4" csCatId="colorful" phldr="1"/>
      <dgm:spPr/>
    </dgm:pt>
    <dgm:pt modelId="{45098996-77F9-1047-8B51-DF46CAE9D588}">
      <dgm:prSet phldrT="[Texte]" custT="1"/>
      <dgm:spPr>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fr-FR" sz="2000" kern="1200">
              <a:solidFill>
                <a:prstClr val="white"/>
              </a:solidFill>
              <a:latin typeface="Times" pitchFamily="2" charset="0"/>
              <a:ea typeface="+mn-ea"/>
              <a:cs typeface="+mn-cs"/>
            </a:rPr>
            <a:t>Descritpion</a:t>
          </a:r>
        </a:p>
      </dgm:t>
    </dgm:pt>
    <dgm:pt modelId="{8A77F432-697B-0548-A116-3A0A6DAB41AF}" type="parTrans" cxnId="{2711DF75-998A-3144-BC37-9C53CB6B451F}">
      <dgm:prSet/>
      <dgm:spPr/>
      <dgm:t>
        <a:bodyPr/>
        <a:lstStyle/>
        <a:p>
          <a:pPr algn="ctr"/>
          <a:endParaRPr lang="fr-FR" sz="1000">
            <a:latin typeface="Times" pitchFamily="2" charset="0"/>
          </a:endParaRPr>
        </a:p>
      </dgm:t>
    </dgm:pt>
    <dgm:pt modelId="{8E7908AC-ECE9-E846-80AC-22A0595BAD71}" type="sibTrans" cxnId="{2711DF75-998A-3144-BC37-9C53CB6B451F}">
      <dgm:prSet/>
      <dgm:spPr/>
      <dgm:t>
        <a:bodyPr/>
        <a:lstStyle/>
        <a:p>
          <a:endParaRPr lang="fr-FR">
            <a:latin typeface="Times" pitchFamily="2" charset="0"/>
          </a:endParaRPr>
        </a:p>
      </dgm:t>
    </dgm:pt>
    <dgm:pt modelId="{3CE2B77E-FBC9-074D-943A-0CF347869D4D}">
      <dgm:prSet phldrT="[Texte]"/>
      <dgm:spPr/>
      <dgm:t>
        <a:bodyPr/>
        <a:lstStyle/>
        <a:p>
          <a:r>
            <a:rPr lang="fr-FR">
              <a:latin typeface="Times" pitchFamily="2" charset="0"/>
            </a:rPr>
            <a:t>Analyse</a:t>
          </a:r>
        </a:p>
      </dgm:t>
    </dgm:pt>
    <dgm:pt modelId="{B080D8E8-1FF9-3B4F-88DF-06043C35BC60}" type="parTrans" cxnId="{9176D33D-14EF-7D4F-B479-F57F0F681217}">
      <dgm:prSet/>
      <dgm:spPr/>
      <dgm:t>
        <a:bodyPr/>
        <a:lstStyle/>
        <a:p>
          <a:pPr algn="ctr"/>
          <a:endParaRPr lang="fr-FR" sz="1000">
            <a:latin typeface="Times" pitchFamily="2" charset="0"/>
          </a:endParaRPr>
        </a:p>
      </dgm:t>
    </dgm:pt>
    <dgm:pt modelId="{987E752E-D6AA-1148-8AA8-847D892F9B20}" type="sibTrans" cxnId="{9176D33D-14EF-7D4F-B479-F57F0F681217}">
      <dgm:prSet/>
      <dgm:spPr/>
      <dgm:t>
        <a:bodyPr/>
        <a:lstStyle/>
        <a:p>
          <a:endParaRPr lang="fr-FR">
            <a:latin typeface="Times" pitchFamily="2" charset="0"/>
          </a:endParaRPr>
        </a:p>
      </dgm:t>
    </dgm:pt>
    <dgm:pt modelId="{4222E5EB-55AA-F64C-BB9D-D77254DA01CD}">
      <dgm:prSet/>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dirty="0">
              <a:latin typeface="Times" pitchFamily="2" charset="0"/>
            </a:rPr>
            <a:t>Synthèse/</a:t>
          </a:r>
        </a:p>
        <a:p>
          <a:r>
            <a:rPr lang="fr-FR" dirty="0">
              <a:latin typeface="Times" pitchFamily="2" charset="0"/>
            </a:rPr>
            <a:t>transposition</a:t>
          </a:r>
        </a:p>
      </dgm:t>
    </dgm:pt>
    <dgm:pt modelId="{8B0D7F8C-F301-7648-9554-98FF8796B3BF}" type="parTrans" cxnId="{3DF8AFE1-0D4C-7041-B9D0-8056CA557CC5}">
      <dgm:prSet/>
      <dgm:spPr/>
      <dgm:t>
        <a:bodyPr/>
        <a:lstStyle/>
        <a:p>
          <a:pPr algn="ctr"/>
          <a:endParaRPr lang="fr-FR" sz="1000">
            <a:latin typeface="Times" pitchFamily="2" charset="0"/>
          </a:endParaRPr>
        </a:p>
      </dgm:t>
    </dgm:pt>
    <dgm:pt modelId="{CD368740-00C7-6048-B320-2A6EF5931170}" type="sibTrans" cxnId="{3DF8AFE1-0D4C-7041-B9D0-8056CA557CC5}">
      <dgm:prSet/>
      <dgm:spPr/>
      <dgm:t>
        <a:bodyPr/>
        <a:lstStyle/>
        <a:p>
          <a:endParaRPr lang="fr-FR">
            <a:latin typeface="Times" pitchFamily="2" charset="0"/>
          </a:endParaRPr>
        </a:p>
      </dgm:t>
    </dgm:pt>
    <dgm:pt modelId="{827B405E-C8EB-D94B-801A-E0E98C15F23A}">
      <dgm:prSet phldrT="[Texte]"/>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dirty="0">
              <a:latin typeface="Times" pitchFamily="2" charset="0"/>
            </a:rPr>
            <a:t>Emotion	</a:t>
          </a:r>
        </a:p>
      </dgm:t>
    </dgm:pt>
    <dgm:pt modelId="{10CA4A7E-B397-5B4E-AA68-C4CB5D4340C2}" type="sibTrans" cxnId="{792CEF92-819D-294C-B9B9-1595CB945A30}">
      <dgm:prSet/>
      <dgm:spPr/>
      <dgm:t>
        <a:bodyPr/>
        <a:lstStyle/>
        <a:p>
          <a:endParaRPr lang="fr-FR">
            <a:latin typeface="Times" pitchFamily="2" charset="0"/>
          </a:endParaRPr>
        </a:p>
      </dgm:t>
    </dgm:pt>
    <dgm:pt modelId="{7C975E23-B4E2-D54A-8044-7597D1318219}" type="parTrans" cxnId="{792CEF92-819D-294C-B9B9-1595CB945A30}">
      <dgm:prSet/>
      <dgm:spPr/>
      <dgm:t>
        <a:bodyPr/>
        <a:lstStyle/>
        <a:p>
          <a:pPr algn="ctr"/>
          <a:endParaRPr lang="fr-FR" sz="1000">
            <a:latin typeface="Times" pitchFamily="2" charset="0"/>
          </a:endParaRPr>
        </a:p>
      </dgm:t>
    </dgm:pt>
    <dgm:pt modelId="{64A0FD93-E38C-3245-B83D-36F69081F5D4}" type="pres">
      <dgm:prSet presAssocID="{E2407383-6B99-AA4C-8E68-0C9B85F4281A}" presName="Name0" presStyleCnt="0">
        <dgm:presLayoutVars>
          <dgm:dir/>
          <dgm:resizeHandles val="exact"/>
        </dgm:presLayoutVars>
      </dgm:prSet>
      <dgm:spPr/>
    </dgm:pt>
    <dgm:pt modelId="{90E0D240-FC64-E346-BBBE-41C660DAA00D}" type="pres">
      <dgm:prSet presAssocID="{827B405E-C8EB-D94B-801A-E0E98C15F23A}" presName="node" presStyleLbl="node1" presStyleIdx="0" presStyleCnt="4">
        <dgm:presLayoutVars>
          <dgm:bulletEnabled val="1"/>
        </dgm:presLayoutVars>
      </dgm:prSet>
      <dgm:spPr/>
    </dgm:pt>
    <dgm:pt modelId="{85EB86C8-5624-D14E-8657-68F378B3023C}" type="pres">
      <dgm:prSet presAssocID="{10CA4A7E-B397-5B4E-AA68-C4CB5D4340C2}" presName="sibTrans" presStyleLbl="sibTrans2D1" presStyleIdx="0" presStyleCnt="3"/>
      <dgm:spPr/>
    </dgm:pt>
    <dgm:pt modelId="{CB10F743-424C-2440-A2B3-EB00C1434EB9}" type="pres">
      <dgm:prSet presAssocID="{10CA4A7E-B397-5B4E-AA68-C4CB5D4340C2}" presName="connectorText" presStyleLbl="sibTrans2D1" presStyleIdx="0" presStyleCnt="3"/>
      <dgm:spPr/>
    </dgm:pt>
    <dgm:pt modelId="{7FDB0290-CC3F-7048-8368-810E7AC3F39F}" type="pres">
      <dgm:prSet presAssocID="{45098996-77F9-1047-8B51-DF46CAE9D588}" presName="node" presStyleLbl="node1" presStyleIdx="1" presStyleCnt="4">
        <dgm:presLayoutVars>
          <dgm:bulletEnabled val="1"/>
        </dgm:presLayoutVars>
      </dgm:prSet>
      <dgm:spPr>
        <a:xfrm>
          <a:off x="2217330" y="1788614"/>
          <a:ext cx="1581224" cy="948734"/>
        </a:xfrm>
        <a:prstGeom prst="roundRect">
          <a:avLst>
            <a:gd name="adj" fmla="val 10000"/>
          </a:avLst>
        </a:prstGeom>
      </dgm:spPr>
    </dgm:pt>
    <dgm:pt modelId="{A50C5ED7-96A5-8042-8B88-A8A1951CA435}" type="pres">
      <dgm:prSet presAssocID="{8E7908AC-ECE9-E846-80AC-22A0595BAD71}" presName="sibTrans" presStyleLbl="sibTrans2D1" presStyleIdx="1" presStyleCnt="3"/>
      <dgm:spPr/>
    </dgm:pt>
    <dgm:pt modelId="{E2C8B3A7-6655-EE4B-B97E-6E90D62AC1DE}" type="pres">
      <dgm:prSet presAssocID="{8E7908AC-ECE9-E846-80AC-22A0595BAD71}" presName="connectorText" presStyleLbl="sibTrans2D1" presStyleIdx="1" presStyleCnt="3"/>
      <dgm:spPr/>
    </dgm:pt>
    <dgm:pt modelId="{9E333C10-7F22-F94C-AE45-F23CE6A756F0}" type="pres">
      <dgm:prSet presAssocID="{3CE2B77E-FBC9-074D-943A-0CF347869D4D}" presName="node" presStyleLbl="node1" presStyleIdx="2" presStyleCnt="4">
        <dgm:presLayoutVars>
          <dgm:bulletEnabled val="1"/>
        </dgm:presLayoutVars>
      </dgm:prSet>
      <dgm:spPr/>
    </dgm:pt>
    <dgm:pt modelId="{452C6E14-54C1-F546-93FD-AC80F587CF2E}" type="pres">
      <dgm:prSet presAssocID="{987E752E-D6AA-1148-8AA8-847D892F9B20}" presName="sibTrans" presStyleLbl="sibTrans2D1" presStyleIdx="2" presStyleCnt="3"/>
      <dgm:spPr/>
    </dgm:pt>
    <dgm:pt modelId="{E87E4CF4-4CC1-4249-BF42-B713EE71F77C}" type="pres">
      <dgm:prSet presAssocID="{987E752E-D6AA-1148-8AA8-847D892F9B20}" presName="connectorText" presStyleLbl="sibTrans2D1" presStyleIdx="2" presStyleCnt="3"/>
      <dgm:spPr/>
    </dgm:pt>
    <dgm:pt modelId="{FD3EC3B8-0B2E-B040-8012-AF50C6115137}" type="pres">
      <dgm:prSet presAssocID="{4222E5EB-55AA-F64C-BB9D-D77254DA01CD}" presName="node" presStyleLbl="node1" presStyleIdx="3" presStyleCnt="4">
        <dgm:presLayoutVars>
          <dgm:bulletEnabled val="1"/>
        </dgm:presLayoutVars>
      </dgm:prSet>
      <dgm:spPr/>
    </dgm:pt>
  </dgm:ptLst>
  <dgm:cxnLst>
    <dgm:cxn modelId="{4CD4DA23-E6EE-5B42-B0D1-5D05FB018046}" type="presOf" srcId="{10CA4A7E-B397-5B4E-AA68-C4CB5D4340C2}" destId="{85EB86C8-5624-D14E-8657-68F378B3023C}" srcOrd="0" destOrd="0" presId="urn:microsoft.com/office/officeart/2005/8/layout/process1"/>
    <dgm:cxn modelId="{C1814D2F-260E-CB4D-9C6A-F152DF82B09C}" type="presOf" srcId="{987E752E-D6AA-1148-8AA8-847D892F9B20}" destId="{E87E4CF4-4CC1-4249-BF42-B713EE71F77C}" srcOrd="1" destOrd="0" presId="urn:microsoft.com/office/officeart/2005/8/layout/process1"/>
    <dgm:cxn modelId="{9176D33D-14EF-7D4F-B479-F57F0F681217}" srcId="{E2407383-6B99-AA4C-8E68-0C9B85F4281A}" destId="{3CE2B77E-FBC9-074D-943A-0CF347869D4D}" srcOrd="2" destOrd="0" parTransId="{B080D8E8-1FF9-3B4F-88DF-06043C35BC60}" sibTransId="{987E752E-D6AA-1148-8AA8-847D892F9B20}"/>
    <dgm:cxn modelId="{B4BEF855-3471-524D-82A7-2ED19919D8BF}" type="presOf" srcId="{987E752E-D6AA-1148-8AA8-847D892F9B20}" destId="{452C6E14-54C1-F546-93FD-AC80F587CF2E}" srcOrd="0" destOrd="0" presId="urn:microsoft.com/office/officeart/2005/8/layout/process1"/>
    <dgm:cxn modelId="{1441E15D-3431-2B42-B310-CB6CF84EC3B0}" type="presOf" srcId="{3CE2B77E-FBC9-074D-943A-0CF347869D4D}" destId="{9E333C10-7F22-F94C-AE45-F23CE6A756F0}" srcOrd="0" destOrd="0" presId="urn:microsoft.com/office/officeart/2005/8/layout/process1"/>
    <dgm:cxn modelId="{2711DF75-998A-3144-BC37-9C53CB6B451F}" srcId="{E2407383-6B99-AA4C-8E68-0C9B85F4281A}" destId="{45098996-77F9-1047-8B51-DF46CAE9D588}" srcOrd="1" destOrd="0" parTransId="{8A77F432-697B-0548-A116-3A0A6DAB41AF}" sibTransId="{8E7908AC-ECE9-E846-80AC-22A0595BAD71}"/>
    <dgm:cxn modelId="{5C2F9678-B6AD-F143-8ABB-16AF0F2E8717}" type="presOf" srcId="{8E7908AC-ECE9-E846-80AC-22A0595BAD71}" destId="{A50C5ED7-96A5-8042-8B88-A8A1951CA435}" srcOrd="0" destOrd="0" presId="urn:microsoft.com/office/officeart/2005/8/layout/process1"/>
    <dgm:cxn modelId="{7FEFAF7C-281E-BA44-9405-1F34B038AA35}" type="presOf" srcId="{10CA4A7E-B397-5B4E-AA68-C4CB5D4340C2}" destId="{CB10F743-424C-2440-A2B3-EB00C1434EB9}" srcOrd="1" destOrd="0" presId="urn:microsoft.com/office/officeart/2005/8/layout/process1"/>
    <dgm:cxn modelId="{5C52D191-809E-FE40-A262-16C231CA1EF1}" type="presOf" srcId="{827B405E-C8EB-D94B-801A-E0E98C15F23A}" destId="{90E0D240-FC64-E346-BBBE-41C660DAA00D}" srcOrd="0" destOrd="0" presId="urn:microsoft.com/office/officeart/2005/8/layout/process1"/>
    <dgm:cxn modelId="{792CEF92-819D-294C-B9B9-1595CB945A30}" srcId="{E2407383-6B99-AA4C-8E68-0C9B85F4281A}" destId="{827B405E-C8EB-D94B-801A-E0E98C15F23A}" srcOrd="0" destOrd="0" parTransId="{7C975E23-B4E2-D54A-8044-7597D1318219}" sibTransId="{10CA4A7E-B397-5B4E-AA68-C4CB5D4340C2}"/>
    <dgm:cxn modelId="{3BC0FB9A-13B6-A54A-9ECA-B4F7020AAA98}" type="presOf" srcId="{E2407383-6B99-AA4C-8E68-0C9B85F4281A}" destId="{64A0FD93-E38C-3245-B83D-36F69081F5D4}" srcOrd="0" destOrd="0" presId="urn:microsoft.com/office/officeart/2005/8/layout/process1"/>
    <dgm:cxn modelId="{776022AF-3A74-7046-9904-37B9EDAC92FE}" type="presOf" srcId="{45098996-77F9-1047-8B51-DF46CAE9D588}" destId="{7FDB0290-CC3F-7048-8368-810E7AC3F39F}" srcOrd="0" destOrd="0" presId="urn:microsoft.com/office/officeart/2005/8/layout/process1"/>
    <dgm:cxn modelId="{1C0478B5-11E4-B840-937B-2C07FE5CA6D9}" type="presOf" srcId="{8E7908AC-ECE9-E846-80AC-22A0595BAD71}" destId="{E2C8B3A7-6655-EE4B-B97E-6E90D62AC1DE}" srcOrd="1" destOrd="0" presId="urn:microsoft.com/office/officeart/2005/8/layout/process1"/>
    <dgm:cxn modelId="{D31FDCC3-AE6B-144F-B7F6-DD5F12EDEBAD}" type="presOf" srcId="{4222E5EB-55AA-F64C-BB9D-D77254DA01CD}" destId="{FD3EC3B8-0B2E-B040-8012-AF50C6115137}" srcOrd="0" destOrd="0" presId="urn:microsoft.com/office/officeart/2005/8/layout/process1"/>
    <dgm:cxn modelId="{3DF8AFE1-0D4C-7041-B9D0-8056CA557CC5}" srcId="{E2407383-6B99-AA4C-8E68-0C9B85F4281A}" destId="{4222E5EB-55AA-F64C-BB9D-D77254DA01CD}" srcOrd="3" destOrd="0" parTransId="{8B0D7F8C-F301-7648-9554-98FF8796B3BF}" sibTransId="{CD368740-00C7-6048-B320-2A6EF5931170}"/>
    <dgm:cxn modelId="{913D2C37-07C7-1F4B-8EB0-BC254D0189CA}" type="presParOf" srcId="{64A0FD93-E38C-3245-B83D-36F69081F5D4}" destId="{90E0D240-FC64-E346-BBBE-41C660DAA00D}" srcOrd="0" destOrd="0" presId="urn:microsoft.com/office/officeart/2005/8/layout/process1"/>
    <dgm:cxn modelId="{6EB92557-283F-D345-8474-132789070104}" type="presParOf" srcId="{64A0FD93-E38C-3245-B83D-36F69081F5D4}" destId="{85EB86C8-5624-D14E-8657-68F378B3023C}" srcOrd="1" destOrd="0" presId="urn:microsoft.com/office/officeart/2005/8/layout/process1"/>
    <dgm:cxn modelId="{52636B63-DFE6-1F42-B586-3A2D2D726E28}" type="presParOf" srcId="{85EB86C8-5624-D14E-8657-68F378B3023C}" destId="{CB10F743-424C-2440-A2B3-EB00C1434EB9}" srcOrd="0" destOrd="0" presId="urn:microsoft.com/office/officeart/2005/8/layout/process1"/>
    <dgm:cxn modelId="{18911796-AB53-0448-8C23-E70707DA9493}" type="presParOf" srcId="{64A0FD93-E38C-3245-B83D-36F69081F5D4}" destId="{7FDB0290-CC3F-7048-8368-810E7AC3F39F}" srcOrd="2" destOrd="0" presId="urn:microsoft.com/office/officeart/2005/8/layout/process1"/>
    <dgm:cxn modelId="{EB879A8B-BF10-594B-863C-6070840D7071}" type="presParOf" srcId="{64A0FD93-E38C-3245-B83D-36F69081F5D4}" destId="{A50C5ED7-96A5-8042-8B88-A8A1951CA435}" srcOrd="3" destOrd="0" presId="urn:microsoft.com/office/officeart/2005/8/layout/process1"/>
    <dgm:cxn modelId="{2C241287-EB1E-DA4F-977D-4EFAA82E2B28}" type="presParOf" srcId="{A50C5ED7-96A5-8042-8B88-A8A1951CA435}" destId="{E2C8B3A7-6655-EE4B-B97E-6E90D62AC1DE}" srcOrd="0" destOrd="0" presId="urn:microsoft.com/office/officeart/2005/8/layout/process1"/>
    <dgm:cxn modelId="{9A1F8901-092D-6348-8BD1-CAE73DF6B138}" type="presParOf" srcId="{64A0FD93-E38C-3245-B83D-36F69081F5D4}" destId="{9E333C10-7F22-F94C-AE45-F23CE6A756F0}" srcOrd="4" destOrd="0" presId="urn:microsoft.com/office/officeart/2005/8/layout/process1"/>
    <dgm:cxn modelId="{B308F636-AD6B-DB45-B4EB-87B9AD04F010}" type="presParOf" srcId="{64A0FD93-E38C-3245-B83D-36F69081F5D4}" destId="{452C6E14-54C1-F546-93FD-AC80F587CF2E}" srcOrd="5" destOrd="0" presId="urn:microsoft.com/office/officeart/2005/8/layout/process1"/>
    <dgm:cxn modelId="{16F65E27-B46E-4E48-87A4-847166E9051C}" type="presParOf" srcId="{452C6E14-54C1-F546-93FD-AC80F587CF2E}" destId="{E87E4CF4-4CC1-4249-BF42-B713EE71F77C}" srcOrd="0" destOrd="0" presId="urn:microsoft.com/office/officeart/2005/8/layout/process1"/>
    <dgm:cxn modelId="{97791D29-BE95-F646-81AD-9C2D0F36314C}" type="presParOf" srcId="{64A0FD93-E38C-3245-B83D-36F69081F5D4}" destId="{FD3EC3B8-0B2E-B040-8012-AF50C611513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407383-6B99-AA4C-8E68-0C9B85F4281A}" type="doc">
      <dgm:prSet loTypeId="urn:microsoft.com/office/officeart/2005/8/layout/process1" loCatId="" qsTypeId="urn:microsoft.com/office/officeart/2005/8/quickstyle/simple4" qsCatId="simple" csTypeId="urn:microsoft.com/office/officeart/2005/8/colors/colorful4" csCatId="colorful" phldr="1"/>
      <dgm:spPr/>
    </dgm:pt>
    <dgm:pt modelId="{45098996-77F9-1047-8B51-DF46CAE9D588}">
      <dgm:prSet phldrT="[Texte]"/>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a:latin typeface="Times" pitchFamily="2" charset="0"/>
            </a:rPr>
            <a:t>Descritpion</a:t>
          </a:r>
        </a:p>
      </dgm:t>
    </dgm:pt>
    <dgm:pt modelId="{8A77F432-697B-0548-A116-3A0A6DAB41AF}" type="parTrans" cxnId="{2711DF75-998A-3144-BC37-9C53CB6B451F}">
      <dgm:prSet/>
      <dgm:spPr/>
      <dgm:t>
        <a:bodyPr/>
        <a:lstStyle/>
        <a:p>
          <a:pPr algn="ctr"/>
          <a:endParaRPr lang="fr-FR" sz="1000">
            <a:latin typeface="Times" pitchFamily="2" charset="0"/>
          </a:endParaRPr>
        </a:p>
      </dgm:t>
    </dgm:pt>
    <dgm:pt modelId="{8E7908AC-ECE9-E846-80AC-22A0595BAD71}" type="sibTrans" cxnId="{2711DF75-998A-3144-BC37-9C53CB6B451F}">
      <dgm:prSet/>
      <dgm:spPr/>
      <dgm:t>
        <a:bodyPr/>
        <a:lstStyle/>
        <a:p>
          <a:endParaRPr lang="fr-FR">
            <a:latin typeface="Times" pitchFamily="2" charset="0"/>
          </a:endParaRPr>
        </a:p>
      </dgm:t>
    </dgm:pt>
    <dgm:pt modelId="{3CE2B77E-FBC9-074D-943A-0CF347869D4D}">
      <dgm:prSet phldrT="[Texte]"/>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a:latin typeface="Times" pitchFamily="2" charset="0"/>
            </a:rPr>
            <a:t>Analyse</a:t>
          </a:r>
        </a:p>
      </dgm:t>
    </dgm:pt>
    <dgm:pt modelId="{B080D8E8-1FF9-3B4F-88DF-06043C35BC60}" type="parTrans" cxnId="{9176D33D-14EF-7D4F-B479-F57F0F681217}">
      <dgm:prSet/>
      <dgm:spPr/>
      <dgm:t>
        <a:bodyPr/>
        <a:lstStyle/>
        <a:p>
          <a:pPr algn="ctr"/>
          <a:endParaRPr lang="fr-FR" sz="1000">
            <a:latin typeface="Times" pitchFamily="2" charset="0"/>
          </a:endParaRPr>
        </a:p>
      </dgm:t>
    </dgm:pt>
    <dgm:pt modelId="{987E752E-D6AA-1148-8AA8-847D892F9B20}" type="sibTrans" cxnId="{9176D33D-14EF-7D4F-B479-F57F0F681217}">
      <dgm:prSet/>
      <dgm:spPr/>
      <dgm:t>
        <a:bodyPr/>
        <a:lstStyle/>
        <a:p>
          <a:endParaRPr lang="fr-FR">
            <a:latin typeface="Times" pitchFamily="2" charset="0"/>
          </a:endParaRPr>
        </a:p>
      </dgm:t>
    </dgm:pt>
    <dgm:pt modelId="{4222E5EB-55AA-F64C-BB9D-D77254DA01CD}">
      <dgm:prSe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dgm:spPr>
      <dgm:t>
        <a:bodyPr/>
        <a:lstStyle/>
        <a:p>
          <a:r>
            <a:rPr lang="fr-FR">
              <a:latin typeface="Times" pitchFamily="2" charset="0"/>
            </a:rPr>
            <a:t>Synthèse/</a:t>
          </a:r>
        </a:p>
        <a:p>
          <a:r>
            <a:rPr lang="fr-FR">
              <a:latin typeface="Times" pitchFamily="2" charset="0"/>
            </a:rPr>
            <a:t>transposition</a:t>
          </a:r>
        </a:p>
      </dgm:t>
    </dgm:pt>
    <dgm:pt modelId="{8B0D7F8C-F301-7648-9554-98FF8796B3BF}" type="parTrans" cxnId="{3DF8AFE1-0D4C-7041-B9D0-8056CA557CC5}">
      <dgm:prSet/>
      <dgm:spPr/>
      <dgm:t>
        <a:bodyPr/>
        <a:lstStyle/>
        <a:p>
          <a:pPr algn="ctr"/>
          <a:endParaRPr lang="fr-FR" sz="1000">
            <a:latin typeface="Times" pitchFamily="2" charset="0"/>
          </a:endParaRPr>
        </a:p>
      </dgm:t>
    </dgm:pt>
    <dgm:pt modelId="{CD368740-00C7-6048-B320-2A6EF5931170}" type="sibTrans" cxnId="{3DF8AFE1-0D4C-7041-B9D0-8056CA557CC5}">
      <dgm:prSet/>
      <dgm:spPr/>
      <dgm:t>
        <a:bodyPr/>
        <a:lstStyle/>
        <a:p>
          <a:endParaRPr lang="fr-FR">
            <a:latin typeface="Times" pitchFamily="2" charset="0"/>
          </a:endParaRPr>
        </a:p>
      </dgm:t>
    </dgm:pt>
    <dgm:pt modelId="{827B405E-C8EB-D94B-801A-E0E98C15F23A}">
      <dgm:prSet phldrT="[Texte]"/>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dirty="0">
              <a:latin typeface="Times" pitchFamily="2" charset="0"/>
            </a:rPr>
            <a:t>Emotion	</a:t>
          </a:r>
        </a:p>
      </dgm:t>
    </dgm:pt>
    <dgm:pt modelId="{10CA4A7E-B397-5B4E-AA68-C4CB5D4340C2}" type="sibTrans" cxnId="{792CEF92-819D-294C-B9B9-1595CB945A30}">
      <dgm:prSet/>
      <dgm:spPr/>
      <dgm:t>
        <a:bodyPr/>
        <a:lstStyle/>
        <a:p>
          <a:endParaRPr lang="fr-FR">
            <a:latin typeface="Times" pitchFamily="2" charset="0"/>
          </a:endParaRPr>
        </a:p>
      </dgm:t>
    </dgm:pt>
    <dgm:pt modelId="{7C975E23-B4E2-D54A-8044-7597D1318219}" type="parTrans" cxnId="{792CEF92-819D-294C-B9B9-1595CB945A30}">
      <dgm:prSet/>
      <dgm:spPr/>
      <dgm:t>
        <a:bodyPr/>
        <a:lstStyle/>
        <a:p>
          <a:pPr algn="ctr"/>
          <a:endParaRPr lang="fr-FR" sz="1000">
            <a:latin typeface="Times" pitchFamily="2" charset="0"/>
          </a:endParaRPr>
        </a:p>
      </dgm:t>
    </dgm:pt>
    <dgm:pt modelId="{64A0FD93-E38C-3245-B83D-36F69081F5D4}" type="pres">
      <dgm:prSet presAssocID="{E2407383-6B99-AA4C-8E68-0C9B85F4281A}" presName="Name0" presStyleCnt="0">
        <dgm:presLayoutVars>
          <dgm:dir/>
          <dgm:resizeHandles val="exact"/>
        </dgm:presLayoutVars>
      </dgm:prSet>
      <dgm:spPr/>
    </dgm:pt>
    <dgm:pt modelId="{90E0D240-FC64-E346-BBBE-41C660DAA00D}" type="pres">
      <dgm:prSet presAssocID="{827B405E-C8EB-D94B-801A-E0E98C15F23A}" presName="node" presStyleLbl="node1" presStyleIdx="0" presStyleCnt="4">
        <dgm:presLayoutVars>
          <dgm:bulletEnabled val="1"/>
        </dgm:presLayoutVars>
      </dgm:prSet>
      <dgm:spPr/>
    </dgm:pt>
    <dgm:pt modelId="{85EB86C8-5624-D14E-8657-68F378B3023C}" type="pres">
      <dgm:prSet presAssocID="{10CA4A7E-B397-5B4E-AA68-C4CB5D4340C2}" presName="sibTrans" presStyleLbl="sibTrans2D1" presStyleIdx="0" presStyleCnt="3"/>
      <dgm:spPr/>
    </dgm:pt>
    <dgm:pt modelId="{CB10F743-424C-2440-A2B3-EB00C1434EB9}" type="pres">
      <dgm:prSet presAssocID="{10CA4A7E-B397-5B4E-AA68-C4CB5D4340C2}" presName="connectorText" presStyleLbl="sibTrans2D1" presStyleIdx="0" presStyleCnt="3"/>
      <dgm:spPr/>
    </dgm:pt>
    <dgm:pt modelId="{7FDB0290-CC3F-7048-8368-810E7AC3F39F}" type="pres">
      <dgm:prSet presAssocID="{45098996-77F9-1047-8B51-DF46CAE9D588}" presName="node" presStyleLbl="node1" presStyleIdx="1" presStyleCnt="4">
        <dgm:presLayoutVars>
          <dgm:bulletEnabled val="1"/>
        </dgm:presLayoutVars>
      </dgm:prSet>
      <dgm:spPr/>
    </dgm:pt>
    <dgm:pt modelId="{A50C5ED7-96A5-8042-8B88-A8A1951CA435}" type="pres">
      <dgm:prSet presAssocID="{8E7908AC-ECE9-E846-80AC-22A0595BAD71}" presName="sibTrans" presStyleLbl="sibTrans2D1" presStyleIdx="1" presStyleCnt="3"/>
      <dgm:spPr/>
    </dgm:pt>
    <dgm:pt modelId="{E2C8B3A7-6655-EE4B-B97E-6E90D62AC1DE}" type="pres">
      <dgm:prSet presAssocID="{8E7908AC-ECE9-E846-80AC-22A0595BAD71}" presName="connectorText" presStyleLbl="sibTrans2D1" presStyleIdx="1" presStyleCnt="3"/>
      <dgm:spPr/>
    </dgm:pt>
    <dgm:pt modelId="{9E333C10-7F22-F94C-AE45-F23CE6A756F0}" type="pres">
      <dgm:prSet presAssocID="{3CE2B77E-FBC9-074D-943A-0CF347869D4D}" presName="node" presStyleLbl="node1" presStyleIdx="2" presStyleCnt="4">
        <dgm:presLayoutVars>
          <dgm:bulletEnabled val="1"/>
        </dgm:presLayoutVars>
      </dgm:prSet>
      <dgm:spPr/>
    </dgm:pt>
    <dgm:pt modelId="{452C6E14-54C1-F546-93FD-AC80F587CF2E}" type="pres">
      <dgm:prSet presAssocID="{987E752E-D6AA-1148-8AA8-847D892F9B20}" presName="sibTrans" presStyleLbl="sibTrans2D1" presStyleIdx="2" presStyleCnt="3"/>
      <dgm:spPr/>
    </dgm:pt>
    <dgm:pt modelId="{E87E4CF4-4CC1-4249-BF42-B713EE71F77C}" type="pres">
      <dgm:prSet presAssocID="{987E752E-D6AA-1148-8AA8-847D892F9B20}" presName="connectorText" presStyleLbl="sibTrans2D1" presStyleIdx="2" presStyleCnt="3"/>
      <dgm:spPr/>
    </dgm:pt>
    <dgm:pt modelId="{FD3EC3B8-0B2E-B040-8012-AF50C6115137}" type="pres">
      <dgm:prSet presAssocID="{4222E5EB-55AA-F64C-BB9D-D77254DA01CD}" presName="node" presStyleLbl="node1" presStyleIdx="3" presStyleCnt="4">
        <dgm:presLayoutVars>
          <dgm:bulletEnabled val="1"/>
        </dgm:presLayoutVars>
      </dgm:prSet>
      <dgm:spPr/>
    </dgm:pt>
  </dgm:ptLst>
  <dgm:cxnLst>
    <dgm:cxn modelId="{4CD4DA23-E6EE-5B42-B0D1-5D05FB018046}" type="presOf" srcId="{10CA4A7E-B397-5B4E-AA68-C4CB5D4340C2}" destId="{85EB86C8-5624-D14E-8657-68F378B3023C}" srcOrd="0" destOrd="0" presId="urn:microsoft.com/office/officeart/2005/8/layout/process1"/>
    <dgm:cxn modelId="{C1814D2F-260E-CB4D-9C6A-F152DF82B09C}" type="presOf" srcId="{987E752E-D6AA-1148-8AA8-847D892F9B20}" destId="{E87E4CF4-4CC1-4249-BF42-B713EE71F77C}" srcOrd="1" destOrd="0" presId="urn:microsoft.com/office/officeart/2005/8/layout/process1"/>
    <dgm:cxn modelId="{9176D33D-14EF-7D4F-B479-F57F0F681217}" srcId="{E2407383-6B99-AA4C-8E68-0C9B85F4281A}" destId="{3CE2B77E-FBC9-074D-943A-0CF347869D4D}" srcOrd="2" destOrd="0" parTransId="{B080D8E8-1FF9-3B4F-88DF-06043C35BC60}" sibTransId="{987E752E-D6AA-1148-8AA8-847D892F9B20}"/>
    <dgm:cxn modelId="{B4BEF855-3471-524D-82A7-2ED19919D8BF}" type="presOf" srcId="{987E752E-D6AA-1148-8AA8-847D892F9B20}" destId="{452C6E14-54C1-F546-93FD-AC80F587CF2E}" srcOrd="0" destOrd="0" presId="urn:microsoft.com/office/officeart/2005/8/layout/process1"/>
    <dgm:cxn modelId="{1441E15D-3431-2B42-B310-CB6CF84EC3B0}" type="presOf" srcId="{3CE2B77E-FBC9-074D-943A-0CF347869D4D}" destId="{9E333C10-7F22-F94C-AE45-F23CE6A756F0}" srcOrd="0" destOrd="0" presId="urn:microsoft.com/office/officeart/2005/8/layout/process1"/>
    <dgm:cxn modelId="{2711DF75-998A-3144-BC37-9C53CB6B451F}" srcId="{E2407383-6B99-AA4C-8E68-0C9B85F4281A}" destId="{45098996-77F9-1047-8B51-DF46CAE9D588}" srcOrd="1" destOrd="0" parTransId="{8A77F432-697B-0548-A116-3A0A6DAB41AF}" sibTransId="{8E7908AC-ECE9-E846-80AC-22A0595BAD71}"/>
    <dgm:cxn modelId="{5C2F9678-B6AD-F143-8ABB-16AF0F2E8717}" type="presOf" srcId="{8E7908AC-ECE9-E846-80AC-22A0595BAD71}" destId="{A50C5ED7-96A5-8042-8B88-A8A1951CA435}" srcOrd="0" destOrd="0" presId="urn:microsoft.com/office/officeart/2005/8/layout/process1"/>
    <dgm:cxn modelId="{7FEFAF7C-281E-BA44-9405-1F34B038AA35}" type="presOf" srcId="{10CA4A7E-B397-5B4E-AA68-C4CB5D4340C2}" destId="{CB10F743-424C-2440-A2B3-EB00C1434EB9}" srcOrd="1" destOrd="0" presId="urn:microsoft.com/office/officeart/2005/8/layout/process1"/>
    <dgm:cxn modelId="{5C52D191-809E-FE40-A262-16C231CA1EF1}" type="presOf" srcId="{827B405E-C8EB-D94B-801A-E0E98C15F23A}" destId="{90E0D240-FC64-E346-BBBE-41C660DAA00D}" srcOrd="0" destOrd="0" presId="urn:microsoft.com/office/officeart/2005/8/layout/process1"/>
    <dgm:cxn modelId="{792CEF92-819D-294C-B9B9-1595CB945A30}" srcId="{E2407383-6B99-AA4C-8E68-0C9B85F4281A}" destId="{827B405E-C8EB-D94B-801A-E0E98C15F23A}" srcOrd="0" destOrd="0" parTransId="{7C975E23-B4E2-D54A-8044-7597D1318219}" sibTransId="{10CA4A7E-B397-5B4E-AA68-C4CB5D4340C2}"/>
    <dgm:cxn modelId="{3BC0FB9A-13B6-A54A-9ECA-B4F7020AAA98}" type="presOf" srcId="{E2407383-6B99-AA4C-8E68-0C9B85F4281A}" destId="{64A0FD93-E38C-3245-B83D-36F69081F5D4}" srcOrd="0" destOrd="0" presId="urn:microsoft.com/office/officeart/2005/8/layout/process1"/>
    <dgm:cxn modelId="{776022AF-3A74-7046-9904-37B9EDAC92FE}" type="presOf" srcId="{45098996-77F9-1047-8B51-DF46CAE9D588}" destId="{7FDB0290-CC3F-7048-8368-810E7AC3F39F}" srcOrd="0" destOrd="0" presId="urn:microsoft.com/office/officeart/2005/8/layout/process1"/>
    <dgm:cxn modelId="{1C0478B5-11E4-B840-937B-2C07FE5CA6D9}" type="presOf" srcId="{8E7908AC-ECE9-E846-80AC-22A0595BAD71}" destId="{E2C8B3A7-6655-EE4B-B97E-6E90D62AC1DE}" srcOrd="1" destOrd="0" presId="urn:microsoft.com/office/officeart/2005/8/layout/process1"/>
    <dgm:cxn modelId="{D31FDCC3-AE6B-144F-B7F6-DD5F12EDEBAD}" type="presOf" srcId="{4222E5EB-55AA-F64C-BB9D-D77254DA01CD}" destId="{FD3EC3B8-0B2E-B040-8012-AF50C6115137}" srcOrd="0" destOrd="0" presId="urn:microsoft.com/office/officeart/2005/8/layout/process1"/>
    <dgm:cxn modelId="{3DF8AFE1-0D4C-7041-B9D0-8056CA557CC5}" srcId="{E2407383-6B99-AA4C-8E68-0C9B85F4281A}" destId="{4222E5EB-55AA-F64C-BB9D-D77254DA01CD}" srcOrd="3" destOrd="0" parTransId="{8B0D7F8C-F301-7648-9554-98FF8796B3BF}" sibTransId="{CD368740-00C7-6048-B320-2A6EF5931170}"/>
    <dgm:cxn modelId="{913D2C37-07C7-1F4B-8EB0-BC254D0189CA}" type="presParOf" srcId="{64A0FD93-E38C-3245-B83D-36F69081F5D4}" destId="{90E0D240-FC64-E346-BBBE-41C660DAA00D}" srcOrd="0" destOrd="0" presId="urn:microsoft.com/office/officeart/2005/8/layout/process1"/>
    <dgm:cxn modelId="{6EB92557-283F-D345-8474-132789070104}" type="presParOf" srcId="{64A0FD93-E38C-3245-B83D-36F69081F5D4}" destId="{85EB86C8-5624-D14E-8657-68F378B3023C}" srcOrd="1" destOrd="0" presId="urn:microsoft.com/office/officeart/2005/8/layout/process1"/>
    <dgm:cxn modelId="{52636B63-DFE6-1F42-B586-3A2D2D726E28}" type="presParOf" srcId="{85EB86C8-5624-D14E-8657-68F378B3023C}" destId="{CB10F743-424C-2440-A2B3-EB00C1434EB9}" srcOrd="0" destOrd="0" presId="urn:microsoft.com/office/officeart/2005/8/layout/process1"/>
    <dgm:cxn modelId="{18911796-AB53-0448-8C23-E70707DA9493}" type="presParOf" srcId="{64A0FD93-E38C-3245-B83D-36F69081F5D4}" destId="{7FDB0290-CC3F-7048-8368-810E7AC3F39F}" srcOrd="2" destOrd="0" presId="urn:microsoft.com/office/officeart/2005/8/layout/process1"/>
    <dgm:cxn modelId="{EB879A8B-BF10-594B-863C-6070840D7071}" type="presParOf" srcId="{64A0FD93-E38C-3245-B83D-36F69081F5D4}" destId="{A50C5ED7-96A5-8042-8B88-A8A1951CA435}" srcOrd="3" destOrd="0" presId="urn:microsoft.com/office/officeart/2005/8/layout/process1"/>
    <dgm:cxn modelId="{2C241287-EB1E-DA4F-977D-4EFAA82E2B28}" type="presParOf" srcId="{A50C5ED7-96A5-8042-8B88-A8A1951CA435}" destId="{E2C8B3A7-6655-EE4B-B97E-6E90D62AC1DE}" srcOrd="0" destOrd="0" presId="urn:microsoft.com/office/officeart/2005/8/layout/process1"/>
    <dgm:cxn modelId="{9A1F8901-092D-6348-8BD1-CAE73DF6B138}" type="presParOf" srcId="{64A0FD93-E38C-3245-B83D-36F69081F5D4}" destId="{9E333C10-7F22-F94C-AE45-F23CE6A756F0}" srcOrd="4" destOrd="0" presId="urn:microsoft.com/office/officeart/2005/8/layout/process1"/>
    <dgm:cxn modelId="{B308F636-AD6B-DB45-B4EB-87B9AD04F010}" type="presParOf" srcId="{64A0FD93-E38C-3245-B83D-36F69081F5D4}" destId="{452C6E14-54C1-F546-93FD-AC80F587CF2E}" srcOrd="5" destOrd="0" presId="urn:microsoft.com/office/officeart/2005/8/layout/process1"/>
    <dgm:cxn modelId="{16F65E27-B46E-4E48-87A4-847166E9051C}" type="presParOf" srcId="{452C6E14-54C1-F546-93FD-AC80F587CF2E}" destId="{E87E4CF4-4CC1-4249-BF42-B713EE71F77C}" srcOrd="0" destOrd="0" presId="urn:microsoft.com/office/officeart/2005/8/layout/process1"/>
    <dgm:cxn modelId="{97791D29-BE95-F646-81AD-9C2D0F36314C}" type="presParOf" srcId="{64A0FD93-E38C-3245-B83D-36F69081F5D4}" destId="{FD3EC3B8-0B2E-B040-8012-AF50C611513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BDA27A-2E2C-574D-9343-FBD93192953D}"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fr-FR"/>
        </a:p>
      </dgm:t>
    </dgm:pt>
    <dgm:pt modelId="{E8E05CC8-D4C9-1845-B9B0-336B31342554}">
      <dgm:prSet phldrT="[Texte]" custT="1"/>
      <dgm:spPr>
        <a:ln>
          <a:solidFill>
            <a:schemeClr val="tx1"/>
          </a:solidFill>
        </a:ln>
      </dgm:spPr>
      <dgm:t>
        <a:bodyPr/>
        <a:lstStyle/>
        <a:p>
          <a:r>
            <a:rPr lang="fr-BE" sz="1050" dirty="0">
              <a:effectLst/>
              <a:latin typeface="Times New Roman" panose="02020603050405020304" pitchFamily="18" charset="0"/>
              <a:ea typeface="Times New Roman" panose="02020603050405020304" pitchFamily="18" charset="0"/>
            </a:rPr>
            <a:t>Dimension </a:t>
          </a:r>
        </a:p>
        <a:p>
          <a:r>
            <a:rPr lang="fr-BE" sz="1050" dirty="0">
              <a:effectLst/>
              <a:latin typeface="Times New Roman" panose="02020603050405020304" pitchFamily="18" charset="0"/>
              <a:ea typeface="Times New Roman" panose="02020603050405020304" pitchFamily="18" charset="0"/>
            </a:rPr>
            <a:t>«interactions formateurs-apprenants » </a:t>
          </a:r>
          <a:endParaRPr lang="fr-FR" sz="1050" dirty="0"/>
        </a:p>
      </dgm:t>
    </dgm:pt>
    <dgm:pt modelId="{396BB71A-49F9-BF4E-B9DE-238C678B2981}" type="parTrans" cxnId="{C3A36499-B80C-FD42-B6E9-84F3E495C168}">
      <dgm:prSet/>
      <dgm:spPr/>
      <dgm:t>
        <a:bodyPr/>
        <a:lstStyle/>
        <a:p>
          <a:endParaRPr lang="fr-FR"/>
        </a:p>
      </dgm:t>
    </dgm:pt>
    <dgm:pt modelId="{3044F69D-E4E2-EF44-94B0-B93039888820}" type="sibTrans" cxnId="{C3A36499-B80C-FD42-B6E9-84F3E495C168}">
      <dgm:prSet/>
      <dgm:spPr>
        <a:solidFill>
          <a:schemeClr val="accent4"/>
        </a:solidFill>
      </dgm:spPr>
      <dgm:t>
        <a:bodyPr/>
        <a:lstStyle/>
        <a:p>
          <a:endParaRPr lang="fr-FR"/>
        </a:p>
      </dgm:t>
    </dgm:pt>
    <dgm:pt modelId="{14CCEF40-4425-BB4A-851C-733D4906A819}">
      <dgm:prSet custT="1"/>
      <dgm:spPr>
        <a:ln>
          <a:solidFill>
            <a:schemeClr val="tx1"/>
          </a:solidFill>
        </a:ln>
      </dgm:spPr>
      <dgm:t>
        <a:bodyPr/>
        <a:lstStyle/>
        <a:p>
          <a:r>
            <a:rPr lang="fr-BE" sz="1050" dirty="0">
              <a:effectLst/>
              <a:latin typeface="Times New Roman" panose="02020603050405020304" pitchFamily="18" charset="0"/>
              <a:ea typeface="Times New Roman" panose="02020603050405020304" pitchFamily="18" charset="0"/>
            </a:rPr>
            <a:t>Dimension </a:t>
          </a:r>
        </a:p>
        <a:p>
          <a:r>
            <a:rPr lang="fr-BE" sz="1050" dirty="0">
              <a:effectLst/>
              <a:latin typeface="Times New Roman" panose="02020603050405020304" pitchFamily="18" charset="0"/>
              <a:ea typeface="Times New Roman" panose="02020603050405020304" pitchFamily="18" charset="0"/>
            </a:rPr>
            <a:t>«gestion des émotions </a:t>
          </a:r>
          <a:r>
            <a:rPr lang="fr-BE" sz="1200" dirty="0">
              <a:effectLst/>
              <a:latin typeface="Times New Roman" panose="02020603050405020304" pitchFamily="18" charset="0"/>
              <a:ea typeface="Times New Roman" panose="02020603050405020304" pitchFamily="18" charset="0"/>
            </a:rPr>
            <a:t>»</a:t>
          </a:r>
        </a:p>
      </dgm:t>
    </dgm:pt>
    <dgm:pt modelId="{38C99CAA-C298-E846-9672-6D6DD2F7FF71}" type="parTrans" cxnId="{F7E32A94-D7C6-9B48-AFA9-495E333A6A93}">
      <dgm:prSet/>
      <dgm:spPr/>
      <dgm:t>
        <a:bodyPr/>
        <a:lstStyle/>
        <a:p>
          <a:endParaRPr lang="fr-FR"/>
        </a:p>
      </dgm:t>
    </dgm:pt>
    <dgm:pt modelId="{031B8FC5-0030-634C-8315-7BE6E47986B7}" type="sibTrans" cxnId="{F7E32A94-D7C6-9B48-AFA9-495E333A6A93}">
      <dgm:prSet/>
      <dgm:spPr>
        <a:solidFill>
          <a:schemeClr val="accent4"/>
        </a:solidFill>
      </dgm:spPr>
      <dgm:t>
        <a:bodyPr/>
        <a:lstStyle/>
        <a:p>
          <a:endParaRPr lang="fr-FR"/>
        </a:p>
      </dgm:t>
    </dgm:pt>
    <dgm:pt modelId="{8394E60A-5574-6B4E-BAB2-419B3A68DD02}">
      <dgm:prSet custT="1"/>
      <dgm:spPr>
        <a:ln>
          <a:solidFill>
            <a:schemeClr val="tx1"/>
          </a:solidFill>
        </a:ln>
      </dgm:spPr>
      <dgm:t>
        <a:bodyPr/>
        <a:lstStyle/>
        <a:p>
          <a:r>
            <a:rPr lang="fr-BE" sz="1100" dirty="0">
              <a:effectLst/>
              <a:latin typeface="Times New Roman" panose="02020603050405020304" pitchFamily="18" charset="0"/>
              <a:ea typeface="Times New Roman" panose="02020603050405020304" pitchFamily="18" charset="0"/>
            </a:rPr>
            <a:t>Dimension</a:t>
          </a:r>
        </a:p>
        <a:p>
          <a:r>
            <a:rPr lang="fr-BE" sz="1100" dirty="0">
              <a:effectLst/>
              <a:latin typeface="Times New Roman" panose="02020603050405020304" pitchFamily="18" charset="0"/>
              <a:ea typeface="Times New Roman" panose="02020603050405020304" pitchFamily="18" charset="0"/>
            </a:rPr>
            <a:t> « pédagogique » </a:t>
          </a:r>
        </a:p>
      </dgm:t>
    </dgm:pt>
    <dgm:pt modelId="{AF914E31-F971-C942-A4B3-9F1DE34E1A2C}" type="parTrans" cxnId="{381B0B67-B538-C742-8EBA-C92AE36DF7AA}">
      <dgm:prSet/>
      <dgm:spPr/>
      <dgm:t>
        <a:bodyPr/>
        <a:lstStyle/>
        <a:p>
          <a:endParaRPr lang="fr-FR"/>
        </a:p>
      </dgm:t>
    </dgm:pt>
    <dgm:pt modelId="{CBD509D4-2D27-D541-A645-A51782E4F4A2}" type="sibTrans" cxnId="{381B0B67-B538-C742-8EBA-C92AE36DF7AA}">
      <dgm:prSet/>
      <dgm:spPr>
        <a:solidFill>
          <a:schemeClr val="accent4"/>
        </a:solidFill>
      </dgm:spPr>
      <dgm:t>
        <a:bodyPr/>
        <a:lstStyle/>
        <a:p>
          <a:endParaRPr lang="fr-FR"/>
        </a:p>
      </dgm:t>
    </dgm:pt>
    <dgm:pt modelId="{A4C5DC8B-E862-584A-910A-67E9B76E3ACA}">
      <dgm:prSet custT="1"/>
      <dgm:spPr>
        <a:ln>
          <a:solidFill>
            <a:schemeClr val="tx1"/>
          </a:solidFill>
        </a:ln>
      </dgm:spPr>
      <dgm:t>
        <a:bodyPr/>
        <a:lstStyle/>
        <a:p>
          <a:r>
            <a:rPr lang="fr-BE" sz="1000" dirty="0">
              <a:effectLst/>
              <a:latin typeface="Times New Roman" panose="02020603050405020304" pitchFamily="18" charset="0"/>
              <a:ea typeface="Times New Roman" panose="02020603050405020304" pitchFamily="18" charset="0"/>
            </a:rPr>
            <a:t>Dimension « organisationnelle » </a:t>
          </a:r>
        </a:p>
      </dgm:t>
    </dgm:pt>
    <dgm:pt modelId="{62B219B0-61B2-9F49-87E1-23D2EE7CAA92}" type="parTrans" cxnId="{C51DE1CA-46EF-3145-AB51-DE83ACD81814}">
      <dgm:prSet/>
      <dgm:spPr/>
      <dgm:t>
        <a:bodyPr/>
        <a:lstStyle/>
        <a:p>
          <a:endParaRPr lang="fr-FR"/>
        </a:p>
      </dgm:t>
    </dgm:pt>
    <dgm:pt modelId="{BB2F2C5E-CC16-B64D-9861-1A5A933C5FCC}" type="sibTrans" cxnId="{C51DE1CA-46EF-3145-AB51-DE83ACD81814}">
      <dgm:prSet/>
      <dgm:spPr>
        <a:solidFill>
          <a:schemeClr val="accent4"/>
        </a:solidFill>
      </dgm:spPr>
      <dgm:t>
        <a:bodyPr/>
        <a:lstStyle/>
        <a:p>
          <a:endParaRPr lang="fr-FR"/>
        </a:p>
      </dgm:t>
    </dgm:pt>
    <dgm:pt modelId="{E168181E-DDE8-544F-93A2-BF57386A5258}" type="pres">
      <dgm:prSet presAssocID="{C4BDA27A-2E2C-574D-9343-FBD93192953D}" presName="cycle" presStyleCnt="0">
        <dgm:presLayoutVars>
          <dgm:dir/>
          <dgm:resizeHandles val="exact"/>
        </dgm:presLayoutVars>
      </dgm:prSet>
      <dgm:spPr/>
    </dgm:pt>
    <dgm:pt modelId="{BF6973E9-0B8D-AF45-B565-02E85BA50295}" type="pres">
      <dgm:prSet presAssocID="{E8E05CC8-D4C9-1845-B9B0-336B31342554}" presName="dummy" presStyleCnt="0"/>
      <dgm:spPr/>
    </dgm:pt>
    <dgm:pt modelId="{D9E2C13E-3B3B-6545-ACAB-E3B0884D2FAD}" type="pres">
      <dgm:prSet presAssocID="{E8E05CC8-D4C9-1845-B9B0-336B31342554}" presName="node" presStyleLbl="revTx" presStyleIdx="0" presStyleCnt="4" custScaleX="131052">
        <dgm:presLayoutVars>
          <dgm:bulletEnabled val="1"/>
        </dgm:presLayoutVars>
      </dgm:prSet>
      <dgm:spPr/>
    </dgm:pt>
    <dgm:pt modelId="{2D88342A-A8F0-944F-9C01-0DCD7E236508}" type="pres">
      <dgm:prSet presAssocID="{3044F69D-E4E2-EF44-94B0-B93039888820}" presName="sibTrans" presStyleLbl="node1" presStyleIdx="0" presStyleCnt="4"/>
      <dgm:spPr/>
    </dgm:pt>
    <dgm:pt modelId="{76A3B53B-966F-7E41-B4F6-861F1FE840FC}" type="pres">
      <dgm:prSet presAssocID="{14CCEF40-4425-BB4A-851C-733D4906A819}" presName="dummy" presStyleCnt="0"/>
      <dgm:spPr/>
    </dgm:pt>
    <dgm:pt modelId="{5C905683-1D2E-F54B-AE75-88346DA3058D}" type="pres">
      <dgm:prSet presAssocID="{14CCEF40-4425-BB4A-851C-733D4906A819}" presName="node" presStyleLbl="revTx" presStyleIdx="1" presStyleCnt="4" custScaleX="128824">
        <dgm:presLayoutVars>
          <dgm:bulletEnabled val="1"/>
        </dgm:presLayoutVars>
      </dgm:prSet>
      <dgm:spPr/>
    </dgm:pt>
    <dgm:pt modelId="{924742E8-93B4-A341-8430-9B493FCA9FC5}" type="pres">
      <dgm:prSet presAssocID="{031B8FC5-0030-634C-8315-7BE6E47986B7}" presName="sibTrans" presStyleLbl="node1" presStyleIdx="1" presStyleCnt="4"/>
      <dgm:spPr/>
    </dgm:pt>
    <dgm:pt modelId="{F23DA501-B674-9E44-9370-55464EBA7BC7}" type="pres">
      <dgm:prSet presAssocID="{8394E60A-5574-6B4E-BAB2-419B3A68DD02}" presName="dummy" presStyleCnt="0"/>
      <dgm:spPr/>
    </dgm:pt>
    <dgm:pt modelId="{7DFB041A-2391-8544-94F4-9AFF2D690A7F}" type="pres">
      <dgm:prSet presAssocID="{8394E60A-5574-6B4E-BAB2-419B3A68DD02}" presName="node" presStyleLbl="revTx" presStyleIdx="2" presStyleCnt="4" custScaleX="134731">
        <dgm:presLayoutVars>
          <dgm:bulletEnabled val="1"/>
        </dgm:presLayoutVars>
      </dgm:prSet>
      <dgm:spPr/>
    </dgm:pt>
    <dgm:pt modelId="{FDCD19DF-FAD1-C247-AC4E-8E8AEAD410FA}" type="pres">
      <dgm:prSet presAssocID="{CBD509D4-2D27-D541-A645-A51782E4F4A2}" presName="sibTrans" presStyleLbl="node1" presStyleIdx="2" presStyleCnt="4"/>
      <dgm:spPr/>
    </dgm:pt>
    <dgm:pt modelId="{D5CF4A09-41CA-6040-842D-25ED9CD45E75}" type="pres">
      <dgm:prSet presAssocID="{A4C5DC8B-E862-584A-910A-67E9B76E3ACA}" presName="dummy" presStyleCnt="0"/>
      <dgm:spPr/>
    </dgm:pt>
    <dgm:pt modelId="{ECE74727-0817-FE41-A60F-41B0C0E2E1A9}" type="pres">
      <dgm:prSet presAssocID="{A4C5DC8B-E862-584A-910A-67E9B76E3ACA}" presName="node" presStyleLbl="revTx" presStyleIdx="3" presStyleCnt="4" custScaleX="143849">
        <dgm:presLayoutVars>
          <dgm:bulletEnabled val="1"/>
        </dgm:presLayoutVars>
      </dgm:prSet>
      <dgm:spPr/>
    </dgm:pt>
    <dgm:pt modelId="{03C4BB38-8024-CE43-966E-6FE5C02C2A4B}" type="pres">
      <dgm:prSet presAssocID="{BB2F2C5E-CC16-B64D-9861-1A5A933C5FCC}" presName="sibTrans" presStyleLbl="node1" presStyleIdx="3" presStyleCnt="4"/>
      <dgm:spPr/>
    </dgm:pt>
  </dgm:ptLst>
  <dgm:cxnLst>
    <dgm:cxn modelId="{0B29662F-F82D-8245-9E5C-9A49E75FCB9A}" type="presOf" srcId="{CBD509D4-2D27-D541-A645-A51782E4F4A2}" destId="{FDCD19DF-FAD1-C247-AC4E-8E8AEAD410FA}" srcOrd="0" destOrd="0" presId="urn:microsoft.com/office/officeart/2005/8/layout/cycle1"/>
    <dgm:cxn modelId="{C3DFE553-7488-9841-929F-C51FCCB5880E}" type="presOf" srcId="{BB2F2C5E-CC16-B64D-9861-1A5A933C5FCC}" destId="{03C4BB38-8024-CE43-966E-6FE5C02C2A4B}" srcOrd="0" destOrd="0" presId="urn:microsoft.com/office/officeart/2005/8/layout/cycle1"/>
    <dgm:cxn modelId="{381B0B67-B538-C742-8EBA-C92AE36DF7AA}" srcId="{C4BDA27A-2E2C-574D-9343-FBD93192953D}" destId="{8394E60A-5574-6B4E-BAB2-419B3A68DD02}" srcOrd="2" destOrd="0" parTransId="{AF914E31-F971-C942-A4B3-9F1DE34E1A2C}" sibTransId="{CBD509D4-2D27-D541-A645-A51782E4F4A2}"/>
    <dgm:cxn modelId="{1A221479-4D8F-B944-89C7-D6E5B8FD7854}" type="presOf" srcId="{A4C5DC8B-E862-584A-910A-67E9B76E3ACA}" destId="{ECE74727-0817-FE41-A60F-41B0C0E2E1A9}" srcOrd="0" destOrd="0" presId="urn:microsoft.com/office/officeart/2005/8/layout/cycle1"/>
    <dgm:cxn modelId="{EBF57A85-77F0-7A46-BD1C-B06826A8E24B}" type="presOf" srcId="{14CCEF40-4425-BB4A-851C-733D4906A819}" destId="{5C905683-1D2E-F54B-AE75-88346DA3058D}" srcOrd="0" destOrd="0" presId="urn:microsoft.com/office/officeart/2005/8/layout/cycle1"/>
    <dgm:cxn modelId="{63517E88-0590-244C-8E6F-44AAA5D14F50}" type="presOf" srcId="{E8E05CC8-D4C9-1845-B9B0-336B31342554}" destId="{D9E2C13E-3B3B-6545-ACAB-E3B0884D2FAD}" srcOrd="0" destOrd="0" presId="urn:microsoft.com/office/officeart/2005/8/layout/cycle1"/>
    <dgm:cxn modelId="{30648D90-262C-BE4D-96C3-4800DBE18B9C}" type="presOf" srcId="{8394E60A-5574-6B4E-BAB2-419B3A68DD02}" destId="{7DFB041A-2391-8544-94F4-9AFF2D690A7F}" srcOrd="0" destOrd="0" presId="urn:microsoft.com/office/officeart/2005/8/layout/cycle1"/>
    <dgm:cxn modelId="{F7E32A94-D7C6-9B48-AFA9-495E333A6A93}" srcId="{C4BDA27A-2E2C-574D-9343-FBD93192953D}" destId="{14CCEF40-4425-BB4A-851C-733D4906A819}" srcOrd="1" destOrd="0" parTransId="{38C99CAA-C298-E846-9672-6D6DD2F7FF71}" sibTransId="{031B8FC5-0030-634C-8315-7BE6E47986B7}"/>
    <dgm:cxn modelId="{C3A36499-B80C-FD42-B6E9-84F3E495C168}" srcId="{C4BDA27A-2E2C-574D-9343-FBD93192953D}" destId="{E8E05CC8-D4C9-1845-B9B0-336B31342554}" srcOrd="0" destOrd="0" parTransId="{396BB71A-49F9-BF4E-B9DE-238C678B2981}" sibTransId="{3044F69D-E4E2-EF44-94B0-B93039888820}"/>
    <dgm:cxn modelId="{7D361FC3-4BB8-1B47-8B1D-FFD26FD22952}" type="presOf" srcId="{C4BDA27A-2E2C-574D-9343-FBD93192953D}" destId="{E168181E-DDE8-544F-93A2-BF57386A5258}" srcOrd="0" destOrd="0" presId="urn:microsoft.com/office/officeart/2005/8/layout/cycle1"/>
    <dgm:cxn modelId="{C51DE1CA-46EF-3145-AB51-DE83ACD81814}" srcId="{C4BDA27A-2E2C-574D-9343-FBD93192953D}" destId="{A4C5DC8B-E862-584A-910A-67E9B76E3ACA}" srcOrd="3" destOrd="0" parTransId="{62B219B0-61B2-9F49-87E1-23D2EE7CAA92}" sibTransId="{BB2F2C5E-CC16-B64D-9861-1A5A933C5FCC}"/>
    <dgm:cxn modelId="{F898E9E0-1A45-CB43-B593-3620E98A4754}" type="presOf" srcId="{3044F69D-E4E2-EF44-94B0-B93039888820}" destId="{2D88342A-A8F0-944F-9C01-0DCD7E236508}" srcOrd="0" destOrd="0" presId="urn:microsoft.com/office/officeart/2005/8/layout/cycle1"/>
    <dgm:cxn modelId="{C90287F6-5C74-CD4A-99D9-2936924BE657}" type="presOf" srcId="{031B8FC5-0030-634C-8315-7BE6E47986B7}" destId="{924742E8-93B4-A341-8430-9B493FCA9FC5}" srcOrd="0" destOrd="0" presId="urn:microsoft.com/office/officeart/2005/8/layout/cycle1"/>
    <dgm:cxn modelId="{23BB8897-DD88-E14A-8D82-6E19E587BDBB}" type="presParOf" srcId="{E168181E-DDE8-544F-93A2-BF57386A5258}" destId="{BF6973E9-0B8D-AF45-B565-02E85BA50295}" srcOrd="0" destOrd="0" presId="urn:microsoft.com/office/officeart/2005/8/layout/cycle1"/>
    <dgm:cxn modelId="{A5B87D38-83C9-1246-81FD-30B41EEDBF7E}" type="presParOf" srcId="{E168181E-DDE8-544F-93A2-BF57386A5258}" destId="{D9E2C13E-3B3B-6545-ACAB-E3B0884D2FAD}" srcOrd="1" destOrd="0" presId="urn:microsoft.com/office/officeart/2005/8/layout/cycle1"/>
    <dgm:cxn modelId="{BF094B06-9E1A-7E43-BF58-A972646A8F79}" type="presParOf" srcId="{E168181E-DDE8-544F-93A2-BF57386A5258}" destId="{2D88342A-A8F0-944F-9C01-0DCD7E236508}" srcOrd="2" destOrd="0" presId="urn:microsoft.com/office/officeart/2005/8/layout/cycle1"/>
    <dgm:cxn modelId="{50F3AC7A-E72E-A742-9798-690611D91152}" type="presParOf" srcId="{E168181E-DDE8-544F-93A2-BF57386A5258}" destId="{76A3B53B-966F-7E41-B4F6-861F1FE840FC}" srcOrd="3" destOrd="0" presId="urn:microsoft.com/office/officeart/2005/8/layout/cycle1"/>
    <dgm:cxn modelId="{322F57F6-6594-1D45-A88A-0F382DC33DA0}" type="presParOf" srcId="{E168181E-DDE8-544F-93A2-BF57386A5258}" destId="{5C905683-1D2E-F54B-AE75-88346DA3058D}" srcOrd="4" destOrd="0" presId="urn:microsoft.com/office/officeart/2005/8/layout/cycle1"/>
    <dgm:cxn modelId="{D08B264A-3E8D-004A-A724-802A071A0AE9}" type="presParOf" srcId="{E168181E-DDE8-544F-93A2-BF57386A5258}" destId="{924742E8-93B4-A341-8430-9B493FCA9FC5}" srcOrd="5" destOrd="0" presId="urn:microsoft.com/office/officeart/2005/8/layout/cycle1"/>
    <dgm:cxn modelId="{1FF5B0D9-4156-334C-8F42-DE6514C4C85A}" type="presParOf" srcId="{E168181E-DDE8-544F-93A2-BF57386A5258}" destId="{F23DA501-B674-9E44-9370-55464EBA7BC7}" srcOrd="6" destOrd="0" presId="urn:microsoft.com/office/officeart/2005/8/layout/cycle1"/>
    <dgm:cxn modelId="{62CF9CCB-0C7A-9B42-83C1-FE78E08D6BBF}" type="presParOf" srcId="{E168181E-DDE8-544F-93A2-BF57386A5258}" destId="{7DFB041A-2391-8544-94F4-9AFF2D690A7F}" srcOrd="7" destOrd="0" presId="urn:microsoft.com/office/officeart/2005/8/layout/cycle1"/>
    <dgm:cxn modelId="{A7278E38-C882-A641-8D58-B8AD9F36CCC3}" type="presParOf" srcId="{E168181E-DDE8-544F-93A2-BF57386A5258}" destId="{FDCD19DF-FAD1-C247-AC4E-8E8AEAD410FA}" srcOrd="8" destOrd="0" presId="urn:microsoft.com/office/officeart/2005/8/layout/cycle1"/>
    <dgm:cxn modelId="{C946A1E7-7D3F-D244-82C4-2A6AACF9D051}" type="presParOf" srcId="{E168181E-DDE8-544F-93A2-BF57386A5258}" destId="{D5CF4A09-41CA-6040-842D-25ED9CD45E75}" srcOrd="9" destOrd="0" presId="urn:microsoft.com/office/officeart/2005/8/layout/cycle1"/>
    <dgm:cxn modelId="{259D032A-340C-E345-B829-9691A07AC1C6}" type="presParOf" srcId="{E168181E-DDE8-544F-93A2-BF57386A5258}" destId="{ECE74727-0817-FE41-A60F-41B0C0E2E1A9}" srcOrd="10" destOrd="0" presId="urn:microsoft.com/office/officeart/2005/8/layout/cycle1"/>
    <dgm:cxn modelId="{E89BF115-087E-4847-B629-715E2F9E4D00}" type="presParOf" srcId="{E168181E-DDE8-544F-93A2-BF57386A5258}" destId="{03C4BB38-8024-CE43-966E-6FE5C02C2A4B}" srcOrd="11"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4BDA27A-2E2C-574D-9343-FBD93192953D}"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fr-FR"/>
        </a:p>
      </dgm:t>
    </dgm:pt>
    <dgm:pt modelId="{E8E05CC8-D4C9-1845-B9B0-336B31342554}">
      <dgm:prSet phldrT="[Texte]" custT="1"/>
      <dgm:spPr>
        <a:ln>
          <a:solidFill>
            <a:schemeClr val="tx1"/>
          </a:solidFill>
        </a:ln>
      </dgm:spPr>
      <dgm:t>
        <a:bodyPr/>
        <a:lstStyle/>
        <a:p>
          <a:r>
            <a:rPr lang="fr-FR" sz="1050" dirty="0"/>
            <a:t>Aire d’objectivation</a:t>
          </a:r>
        </a:p>
      </dgm:t>
    </dgm:pt>
    <dgm:pt modelId="{396BB71A-49F9-BF4E-B9DE-238C678B2981}" type="parTrans" cxnId="{C3A36499-B80C-FD42-B6E9-84F3E495C168}">
      <dgm:prSet/>
      <dgm:spPr/>
      <dgm:t>
        <a:bodyPr/>
        <a:lstStyle/>
        <a:p>
          <a:endParaRPr lang="fr-FR"/>
        </a:p>
      </dgm:t>
    </dgm:pt>
    <dgm:pt modelId="{3044F69D-E4E2-EF44-94B0-B93039888820}" type="sibTrans" cxnId="{C3A36499-B80C-FD42-B6E9-84F3E495C168}">
      <dgm:prSet/>
      <dgm:spPr>
        <a:solidFill>
          <a:schemeClr val="accent4"/>
        </a:solidFill>
      </dgm:spPr>
      <dgm:t>
        <a:bodyPr/>
        <a:lstStyle/>
        <a:p>
          <a:endParaRPr lang="fr-FR"/>
        </a:p>
      </dgm:t>
    </dgm:pt>
    <dgm:pt modelId="{14CCEF40-4425-BB4A-851C-733D4906A819}">
      <dgm:prSet custT="1"/>
      <dgm:spPr>
        <a:ln>
          <a:solidFill>
            <a:schemeClr val="tx1"/>
          </a:solidFill>
        </a:ln>
      </dgm:spPr>
      <dgm:t>
        <a:bodyPr/>
        <a:lstStyle/>
        <a:p>
          <a:r>
            <a:rPr lang="fr-BE" sz="1050" dirty="0">
              <a:effectLst/>
              <a:latin typeface="Times New Roman" panose="02020603050405020304" pitchFamily="18" charset="0"/>
              <a:ea typeface="Times New Roman" panose="02020603050405020304" pitchFamily="18" charset="0"/>
            </a:rPr>
            <a:t>Aire cognitive</a:t>
          </a:r>
          <a:endParaRPr lang="fr-BE" sz="1200" dirty="0">
            <a:effectLst/>
            <a:latin typeface="Times New Roman" panose="02020603050405020304" pitchFamily="18" charset="0"/>
            <a:ea typeface="Times New Roman" panose="02020603050405020304" pitchFamily="18" charset="0"/>
          </a:endParaRPr>
        </a:p>
      </dgm:t>
    </dgm:pt>
    <dgm:pt modelId="{38C99CAA-C298-E846-9672-6D6DD2F7FF71}" type="parTrans" cxnId="{F7E32A94-D7C6-9B48-AFA9-495E333A6A93}">
      <dgm:prSet/>
      <dgm:spPr/>
      <dgm:t>
        <a:bodyPr/>
        <a:lstStyle/>
        <a:p>
          <a:endParaRPr lang="fr-FR"/>
        </a:p>
      </dgm:t>
    </dgm:pt>
    <dgm:pt modelId="{031B8FC5-0030-634C-8315-7BE6E47986B7}" type="sibTrans" cxnId="{F7E32A94-D7C6-9B48-AFA9-495E333A6A93}">
      <dgm:prSet/>
      <dgm:spPr>
        <a:solidFill>
          <a:schemeClr val="accent4"/>
        </a:solidFill>
      </dgm:spPr>
      <dgm:t>
        <a:bodyPr/>
        <a:lstStyle/>
        <a:p>
          <a:endParaRPr lang="fr-FR"/>
        </a:p>
      </dgm:t>
    </dgm:pt>
    <dgm:pt modelId="{8394E60A-5574-6B4E-BAB2-419B3A68DD02}">
      <dgm:prSet custT="1"/>
      <dgm:spPr>
        <a:ln>
          <a:solidFill>
            <a:schemeClr val="tx1"/>
          </a:solidFill>
        </a:ln>
      </dgm:spPr>
      <dgm:t>
        <a:bodyPr/>
        <a:lstStyle/>
        <a:p>
          <a:r>
            <a:rPr lang="fr-FR" sz="1100" dirty="0"/>
            <a:t>Aire psychopédagogique</a:t>
          </a:r>
          <a:r>
            <a:rPr lang="fr-BE" sz="1100" dirty="0">
              <a:effectLst/>
              <a:latin typeface="Times New Roman" panose="02020603050405020304" pitchFamily="18" charset="0"/>
              <a:ea typeface="Times New Roman" panose="02020603050405020304" pitchFamily="18" charset="0"/>
            </a:rPr>
            <a:t> </a:t>
          </a:r>
        </a:p>
      </dgm:t>
    </dgm:pt>
    <dgm:pt modelId="{AF914E31-F971-C942-A4B3-9F1DE34E1A2C}" type="parTrans" cxnId="{381B0B67-B538-C742-8EBA-C92AE36DF7AA}">
      <dgm:prSet/>
      <dgm:spPr/>
      <dgm:t>
        <a:bodyPr/>
        <a:lstStyle/>
        <a:p>
          <a:endParaRPr lang="fr-FR"/>
        </a:p>
      </dgm:t>
    </dgm:pt>
    <dgm:pt modelId="{CBD509D4-2D27-D541-A645-A51782E4F4A2}" type="sibTrans" cxnId="{381B0B67-B538-C742-8EBA-C92AE36DF7AA}">
      <dgm:prSet/>
      <dgm:spPr>
        <a:solidFill>
          <a:schemeClr val="accent4"/>
        </a:solidFill>
      </dgm:spPr>
      <dgm:t>
        <a:bodyPr/>
        <a:lstStyle/>
        <a:p>
          <a:endParaRPr lang="fr-FR"/>
        </a:p>
      </dgm:t>
    </dgm:pt>
    <dgm:pt modelId="{A4C5DC8B-E862-584A-910A-67E9B76E3ACA}">
      <dgm:prSet custT="1"/>
      <dgm:spPr>
        <a:ln>
          <a:solidFill>
            <a:schemeClr val="tx1"/>
          </a:solidFill>
        </a:ln>
      </dgm:spPr>
      <dgm:t>
        <a:bodyPr/>
        <a:lstStyle/>
        <a:p>
          <a:r>
            <a:rPr lang="fr-FR" sz="1000" dirty="0"/>
            <a:t>Aire didactique</a:t>
          </a:r>
          <a:r>
            <a:rPr lang="fr-BE" sz="1000" dirty="0">
              <a:effectLst/>
              <a:latin typeface="Times New Roman" panose="02020603050405020304" pitchFamily="18" charset="0"/>
              <a:ea typeface="Times New Roman" panose="02020603050405020304" pitchFamily="18" charset="0"/>
            </a:rPr>
            <a:t> </a:t>
          </a:r>
        </a:p>
      </dgm:t>
    </dgm:pt>
    <dgm:pt modelId="{62B219B0-61B2-9F49-87E1-23D2EE7CAA92}" type="parTrans" cxnId="{C51DE1CA-46EF-3145-AB51-DE83ACD81814}">
      <dgm:prSet/>
      <dgm:spPr/>
      <dgm:t>
        <a:bodyPr/>
        <a:lstStyle/>
        <a:p>
          <a:endParaRPr lang="fr-FR"/>
        </a:p>
      </dgm:t>
    </dgm:pt>
    <dgm:pt modelId="{BB2F2C5E-CC16-B64D-9861-1A5A933C5FCC}" type="sibTrans" cxnId="{C51DE1CA-46EF-3145-AB51-DE83ACD81814}">
      <dgm:prSet/>
      <dgm:spPr>
        <a:solidFill>
          <a:schemeClr val="accent4"/>
        </a:solidFill>
      </dgm:spPr>
      <dgm:t>
        <a:bodyPr/>
        <a:lstStyle/>
        <a:p>
          <a:endParaRPr lang="fr-FR"/>
        </a:p>
      </dgm:t>
    </dgm:pt>
    <dgm:pt modelId="{E168181E-DDE8-544F-93A2-BF57386A5258}" type="pres">
      <dgm:prSet presAssocID="{C4BDA27A-2E2C-574D-9343-FBD93192953D}" presName="cycle" presStyleCnt="0">
        <dgm:presLayoutVars>
          <dgm:dir/>
          <dgm:resizeHandles val="exact"/>
        </dgm:presLayoutVars>
      </dgm:prSet>
      <dgm:spPr/>
    </dgm:pt>
    <dgm:pt modelId="{BF6973E9-0B8D-AF45-B565-02E85BA50295}" type="pres">
      <dgm:prSet presAssocID="{E8E05CC8-D4C9-1845-B9B0-336B31342554}" presName="dummy" presStyleCnt="0"/>
      <dgm:spPr/>
    </dgm:pt>
    <dgm:pt modelId="{D9E2C13E-3B3B-6545-ACAB-E3B0884D2FAD}" type="pres">
      <dgm:prSet presAssocID="{E8E05CC8-D4C9-1845-B9B0-336B31342554}" presName="node" presStyleLbl="revTx" presStyleIdx="0" presStyleCnt="4" custScaleX="131052">
        <dgm:presLayoutVars>
          <dgm:bulletEnabled val="1"/>
        </dgm:presLayoutVars>
      </dgm:prSet>
      <dgm:spPr/>
    </dgm:pt>
    <dgm:pt modelId="{2D88342A-A8F0-944F-9C01-0DCD7E236508}" type="pres">
      <dgm:prSet presAssocID="{3044F69D-E4E2-EF44-94B0-B93039888820}" presName="sibTrans" presStyleLbl="node1" presStyleIdx="0" presStyleCnt="4"/>
      <dgm:spPr/>
    </dgm:pt>
    <dgm:pt modelId="{76A3B53B-966F-7E41-B4F6-861F1FE840FC}" type="pres">
      <dgm:prSet presAssocID="{14CCEF40-4425-BB4A-851C-733D4906A819}" presName="dummy" presStyleCnt="0"/>
      <dgm:spPr/>
    </dgm:pt>
    <dgm:pt modelId="{5C905683-1D2E-F54B-AE75-88346DA3058D}" type="pres">
      <dgm:prSet presAssocID="{14CCEF40-4425-BB4A-851C-733D4906A819}" presName="node" presStyleLbl="revTx" presStyleIdx="1" presStyleCnt="4" custScaleX="128824">
        <dgm:presLayoutVars>
          <dgm:bulletEnabled val="1"/>
        </dgm:presLayoutVars>
      </dgm:prSet>
      <dgm:spPr/>
    </dgm:pt>
    <dgm:pt modelId="{924742E8-93B4-A341-8430-9B493FCA9FC5}" type="pres">
      <dgm:prSet presAssocID="{031B8FC5-0030-634C-8315-7BE6E47986B7}" presName="sibTrans" presStyleLbl="node1" presStyleIdx="1" presStyleCnt="4"/>
      <dgm:spPr/>
    </dgm:pt>
    <dgm:pt modelId="{F23DA501-B674-9E44-9370-55464EBA7BC7}" type="pres">
      <dgm:prSet presAssocID="{8394E60A-5574-6B4E-BAB2-419B3A68DD02}" presName="dummy" presStyleCnt="0"/>
      <dgm:spPr/>
    </dgm:pt>
    <dgm:pt modelId="{7DFB041A-2391-8544-94F4-9AFF2D690A7F}" type="pres">
      <dgm:prSet presAssocID="{8394E60A-5574-6B4E-BAB2-419B3A68DD02}" presName="node" presStyleLbl="revTx" presStyleIdx="2" presStyleCnt="4" custScaleX="134731">
        <dgm:presLayoutVars>
          <dgm:bulletEnabled val="1"/>
        </dgm:presLayoutVars>
      </dgm:prSet>
      <dgm:spPr/>
    </dgm:pt>
    <dgm:pt modelId="{FDCD19DF-FAD1-C247-AC4E-8E8AEAD410FA}" type="pres">
      <dgm:prSet presAssocID="{CBD509D4-2D27-D541-A645-A51782E4F4A2}" presName="sibTrans" presStyleLbl="node1" presStyleIdx="2" presStyleCnt="4"/>
      <dgm:spPr/>
    </dgm:pt>
    <dgm:pt modelId="{D5CF4A09-41CA-6040-842D-25ED9CD45E75}" type="pres">
      <dgm:prSet presAssocID="{A4C5DC8B-E862-584A-910A-67E9B76E3ACA}" presName="dummy" presStyleCnt="0"/>
      <dgm:spPr/>
    </dgm:pt>
    <dgm:pt modelId="{ECE74727-0817-FE41-A60F-41B0C0E2E1A9}" type="pres">
      <dgm:prSet presAssocID="{A4C5DC8B-E862-584A-910A-67E9B76E3ACA}" presName="node" presStyleLbl="revTx" presStyleIdx="3" presStyleCnt="4" custScaleX="143849">
        <dgm:presLayoutVars>
          <dgm:bulletEnabled val="1"/>
        </dgm:presLayoutVars>
      </dgm:prSet>
      <dgm:spPr/>
    </dgm:pt>
    <dgm:pt modelId="{03C4BB38-8024-CE43-966E-6FE5C02C2A4B}" type="pres">
      <dgm:prSet presAssocID="{BB2F2C5E-CC16-B64D-9861-1A5A933C5FCC}" presName="sibTrans" presStyleLbl="node1" presStyleIdx="3" presStyleCnt="4"/>
      <dgm:spPr/>
    </dgm:pt>
  </dgm:ptLst>
  <dgm:cxnLst>
    <dgm:cxn modelId="{0B29662F-F82D-8245-9E5C-9A49E75FCB9A}" type="presOf" srcId="{CBD509D4-2D27-D541-A645-A51782E4F4A2}" destId="{FDCD19DF-FAD1-C247-AC4E-8E8AEAD410FA}" srcOrd="0" destOrd="0" presId="urn:microsoft.com/office/officeart/2005/8/layout/cycle1"/>
    <dgm:cxn modelId="{C3DFE553-7488-9841-929F-C51FCCB5880E}" type="presOf" srcId="{BB2F2C5E-CC16-B64D-9861-1A5A933C5FCC}" destId="{03C4BB38-8024-CE43-966E-6FE5C02C2A4B}" srcOrd="0" destOrd="0" presId="urn:microsoft.com/office/officeart/2005/8/layout/cycle1"/>
    <dgm:cxn modelId="{381B0B67-B538-C742-8EBA-C92AE36DF7AA}" srcId="{C4BDA27A-2E2C-574D-9343-FBD93192953D}" destId="{8394E60A-5574-6B4E-BAB2-419B3A68DD02}" srcOrd="2" destOrd="0" parTransId="{AF914E31-F971-C942-A4B3-9F1DE34E1A2C}" sibTransId="{CBD509D4-2D27-D541-A645-A51782E4F4A2}"/>
    <dgm:cxn modelId="{1A221479-4D8F-B944-89C7-D6E5B8FD7854}" type="presOf" srcId="{A4C5DC8B-E862-584A-910A-67E9B76E3ACA}" destId="{ECE74727-0817-FE41-A60F-41B0C0E2E1A9}" srcOrd="0" destOrd="0" presId="urn:microsoft.com/office/officeart/2005/8/layout/cycle1"/>
    <dgm:cxn modelId="{EBF57A85-77F0-7A46-BD1C-B06826A8E24B}" type="presOf" srcId="{14CCEF40-4425-BB4A-851C-733D4906A819}" destId="{5C905683-1D2E-F54B-AE75-88346DA3058D}" srcOrd="0" destOrd="0" presId="urn:microsoft.com/office/officeart/2005/8/layout/cycle1"/>
    <dgm:cxn modelId="{63517E88-0590-244C-8E6F-44AAA5D14F50}" type="presOf" srcId="{E8E05CC8-D4C9-1845-B9B0-336B31342554}" destId="{D9E2C13E-3B3B-6545-ACAB-E3B0884D2FAD}" srcOrd="0" destOrd="0" presId="urn:microsoft.com/office/officeart/2005/8/layout/cycle1"/>
    <dgm:cxn modelId="{30648D90-262C-BE4D-96C3-4800DBE18B9C}" type="presOf" srcId="{8394E60A-5574-6B4E-BAB2-419B3A68DD02}" destId="{7DFB041A-2391-8544-94F4-9AFF2D690A7F}" srcOrd="0" destOrd="0" presId="urn:microsoft.com/office/officeart/2005/8/layout/cycle1"/>
    <dgm:cxn modelId="{F7E32A94-D7C6-9B48-AFA9-495E333A6A93}" srcId="{C4BDA27A-2E2C-574D-9343-FBD93192953D}" destId="{14CCEF40-4425-BB4A-851C-733D4906A819}" srcOrd="1" destOrd="0" parTransId="{38C99CAA-C298-E846-9672-6D6DD2F7FF71}" sibTransId="{031B8FC5-0030-634C-8315-7BE6E47986B7}"/>
    <dgm:cxn modelId="{C3A36499-B80C-FD42-B6E9-84F3E495C168}" srcId="{C4BDA27A-2E2C-574D-9343-FBD93192953D}" destId="{E8E05CC8-D4C9-1845-B9B0-336B31342554}" srcOrd="0" destOrd="0" parTransId="{396BB71A-49F9-BF4E-B9DE-238C678B2981}" sibTransId="{3044F69D-E4E2-EF44-94B0-B93039888820}"/>
    <dgm:cxn modelId="{7D361FC3-4BB8-1B47-8B1D-FFD26FD22952}" type="presOf" srcId="{C4BDA27A-2E2C-574D-9343-FBD93192953D}" destId="{E168181E-DDE8-544F-93A2-BF57386A5258}" srcOrd="0" destOrd="0" presId="urn:microsoft.com/office/officeart/2005/8/layout/cycle1"/>
    <dgm:cxn modelId="{C51DE1CA-46EF-3145-AB51-DE83ACD81814}" srcId="{C4BDA27A-2E2C-574D-9343-FBD93192953D}" destId="{A4C5DC8B-E862-584A-910A-67E9B76E3ACA}" srcOrd="3" destOrd="0" parTransId="{62B219B0-61B2-9F49-87E1-23D2EE7CAA92}" sibTransId="{BB2F2C5E-CC16-B64D-9861-1A5A933C5FCC}"/>
    <dgm:cxn modelId="{F898E9E0-1A45-CB43-B593-3620E98A4754}" type="presOf" srcId="{3044F69D-E4E2-EF44-94B0-B93039888820}" destId="{2D88342A-A8F0-944F-9C01-0DCD7E236508}" srcOrd="0" destOrd="0" presId="urn:microsoft.com/office/officeart/2005/8/layout/cycle1"/>
    <dgm:cxn modelId="{C90287F6-5C74-CD4A-99D9-2936924BE657}" type="presOf" srcId="{031B8FC5-0030-634C-8315-7BE6E47986B7}" destId="{924742E8-93B4-A341-8430-9B493FCA9FC5}" srcOrd="0" destOrd="0" presId="urn:microsoft.com/office/officeart/2005/8/layout/cycle1"/>
    <dgm:cxn modelId="{23BB8897-DD88-E14A-8D82-6E19E587BDBB}" type="presParOf" srcId="{E168181E-DDE8-544F-93A2-BF57386A5258}" destId="{BF6973E9-0B8D-AF45-B565-02E85BA50295}" srcOrd="0" destOrd="0" presId="urn:microsoft.com/office/officeart/2005/8/layout/cycle1"/>
    <dgm:cxn modelId="{A5B87D38-83C9-1246-81FD-30B41EEDBF7E}" type="presParOf" srcId="{E168181E-DDE8-544F-93A2-BF57386A5258}" destId="{D9E2C13E-3B3B-6545-ACAB-E3B0884D2FAD}" srcOrd="1" destOrd="0" presId="urn:microsoft.com/office/officeart/2005/8/layout/cycle1"/>
    <dgm:cxn modelId="{BF094B06-9E1A-7E43-BF58-A972646A8F79}" type="presParOf" srcId="{E168181E-DDE8-544F-93A2-BF57386A5258}" destId="{2D88342A-A8F0-944F-9C01-0DCD7E236508}" srcOrd="2" destOrd="0" presId="urn:microsoft.com/office/officeart/2005/8/layout/cycle1"/>
    <dgm:cxn modelId="{50F3AC7A-E72E-A742-9798-690611D91152}" type="presParOf" srcId="{E168181E-DDE8-544F-93A2-BF57386A5258}" destId="{76A3B53B-966F-7E41-B4F6-861F1FE840FC}" srcOrd="3" destOrd="0" presId="urn:microsoft.com/office/officeart/2005/8/layout/cycle1"/>
    <dgm:cxn modelId="{322F57F6-6594-1D45-A88A-0F382DC33DA0}" type="presParOf" srcId="{E168181E-DDE8-544F-93A2-BF57386A5258}" destId="{5C905683-1D2E-F54B-AE75-88346DA3058D}" srcOrd="4" destOrd="0" presId="urn:microsoft.com/office/officeart/2005/8/layout/cycle1"/>
    <dgm:cxn modelId="{D08B264A-3E8D-004A-A724-802A071A0AE9}" type="presParOf" srcId="{E168181E-DDE8-544F-93A2-BF57386A5258}" destId="{924742E8-93B4-A341-8430-9B493FCA9FC5}" srcOrd="5" destOrd="0" presId="urn:microsoft.com/office/officeart/2005/8/layout/cycle1"/>
    <dgm:cxn modelId="{1FF5B0D9-4156-334C-8F42-DE6514C4C85A}" type="presParOf" srcId="{E168181E-DDE8-544F-93A2-BF57386A5258}" destId="{F23DA501-B674-9E44-9370-55464EBA7BC7}" srcOrd="6" destOrd="0" presId="urn:microsoft.com/office/officeart/2005/8/layout/cycle1"/>
    <dgm:cxn modelId="{62CF9CCB-0C7A-9B42-83C1-FE78E08D6BBF}" type="presParOf" srcId="{E168181E-DDE8-544F-93A2-BF57386A5258}" destId="{7DFB041A-2391-8544-94F4-9AFF2D690A7F}" srcOrd="7" destOrd="0" presId="urn:microsoft.com/office/officeart/2005/8/layout/cycle1"/>
    <dgm:cxn modelId="{A7278E38-C882-A641-8D58-B8AD9F36CCC3}" type="presParOf" srcId="{E168181E-DDE8-544F-93A2-BF57386A5258}" destId="{FDCD19DF-FAD1-C247-AC4E-8E8AEAD410FA}" srcOrd="8" destOrd="0" presId="urn:microsoft.com/office/officeart/2005/8/layout/cycle1"/>
    <dgm:cxn modelId="{C946A1E7-7D3F-D244-82C4-2A6AACF9D051}" type="presParOf" srcId="{E168181E-DDE8-544F-93A2-BF57386A5258}" destId="{D5CF4A09-41CA-6040-842D-25ED9CD45E75}" srcOrd="9" destOrd="0" presId="urn:microsoft.com/office/officeart/2005/8/layout/cycle1"/>
    <dgm:cxn modelId="{259D032A-340C-E345-B829-9691A07AC1C6}" type="presParOf" srcId="{E168181E-DDE8-544F-93A2-BF57386A5258}" destId="{ECE74727-0817-FE41-A60F-41B0C0E2E1A9}" srcOrd="10" destOrd="0" presId="urn:microsoft.com/office/officeart/2005/8/layout/cycle1"/>
    <dgm:cxn modelId="{E89BF115-087E-4847-B629-715E2F9E4D00}" type="presParOf" srcId="{E168181E-DDE8-544F-93A2-BF57386A5258}" destId="{03C4BB38-8024-CE43-966E-6FE5C02C2A4B}" srcOrd="11"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4BDA27A-2E2C-574D-9343-FBD93192953D}"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fr-FR"/>
        </a:p>
      </dgm:t>
    </dgm:pt>
    <dgm:pt modelId="{E8E05CC8-D4C9-1845-B9B0-336B31342554}">
      <dgm:prSet phldrT="[Texte]" custT="1"/>
      <dgm:spPr>
        <a:ln>
          <a:solidFill>
            <a:schemeClr val="tx1"/>
          </a:solidFill>
        </a:ln>
      </dgm:spPr>
      <dgm:t>
        <a:bodyPr/>
        <a:lstStyle/>
        <a:p>
          <a:r>
            <a:rPr lang="fr-BE" sz="1200" dirty="0">
              <a:effectLst/>
              <a:latin typeface="Times New Roman" panose="02020603050405020304" pitchFamily="18" charset="0"/>
              <a:ea typeface="Times New Roman" panose="02020603050405020304" pitchFamily="18" charset="0"/>
            </a:rPr>
            <a:t>Dimension </a:t>
          </a:r>
        </a:p>
        <a:p>
          <a:r>
            <a:rPr lang="fr-BE" sz="1200" dirty="0">
              <a:effectLst/>
              <a:latin typeface="Times New Roman" panose="02020603050405020304" pitchFamily="18" charset="0"/>
              <a:ea typeface="Times New Roman" panose="02020603050405020304" pitchFamily="18" charset="0"/>
            </a:rPr>
            <a:t>«interactions formateurs-apprenants » </a:t>
          </a:r>
          <a:endParaRPr lang="fr-FR" sz="1200" dirty="0"/>
        </a:p>
      </dgm:t>
    </dgm:pt>
    <dgm:pt modelId="{396BB71A-49F9-BF4E-B9DE-238C678B2981}" type="parTrans" cxnId="{C3A36499-B80C-FD42-B6E9-84F3E495C168}">
      <dgm:prSet/>
      <dgm:spPr/>
      <dgm:t>
        <a:bodyPr/>
        <a:lstStyle/>
        <a:p>
          <a:endParaRPr lang="fr-FR"/>
        </a:p>
      </dgm:t>
    </dgm:pt>
    <dgm:pt modelId="{3044F69D-E4E2-EF44-94B0-B93039888820}" type="sibTrans" cxnId="{C3A36499-B80C-FD42-B6E9-84F3E495C168}">
      <dgm:prSet/>
      <dgm:spPr>
        <a:solidFill>
          <a:schemeClr val="accent4"/>
        </a:solidFill>
      </dgm:spPr>
      <dgm:t>
        <a:bodyPr/>
        <a:lstStyle/>
        <a:p>
          <a:endParaRPr lang="fr-FR"/>
        </a:p>
      </dgm:t>
    </dgm:pt>
    <dgm:pt modelId="{14CCEF40-4425-BB4A-851C-733D4906A819}">
      <dgm:prSet custT="1"/>
      <dgm:spPr>
        <a:ln>
          <a:solidFill>
            <a:schemeClr val="tx1"/>
          </a:solidFill>
        </a:ln>
      </dgm:spPr>
      <dgm:t>
        <a:bodyPr/>
        <a:lstStyle/>
        <a:p>
          <a:r>
            <a:rPr lang="fr-BE" sz="1200" dirty="0">
              <a:effectLst/>
              <a:latin typeface="Times New Roman" panose="02020603050405020304" pitchFamily="18" charset="0"/>
              <a:ea typeface="Times New Roman" panose="02020603050405020304" pitchFamily="18" charset="0"/>
            </a:rPr>
            <a:t>Dimension </a:t>
          </a:r>
        </a:p>
        <a:p>
          <a:r>
            <a:rPr lang="fr-BE" sz="1200" dirty="0">
              <a:effectLst/>
              <a:latin typeface="Times New Roman" panose="02020603050405020304" pitchFamily="18" charset="0"/>
              <a:ea typeface="Times New Roman" panose="02020603050405020304" pitchFamily="18" charset="0"/>
            </a:rPr>
            <a:t>«gestion des émotions </a:t>
          </a:r>
          <a:r>
            <a:rPr lang="fr-BE" sz="1500" dirty="0">
              <a:effectLst/>
              <a:latin typeface="Times New Roman" panose="02020603050405020304" pitchFamily="18" charset="0"/>
              <a:ea typeface="Times New Roman" panose="02020603050405020304" pitchFamily="18" charset="0"/>
            </a:rPr>
            <a:t>»</a:t>
          </a:r>
        </a:p>
      </dgm:t>
    </dgm:pt>
    <dgm:pt modelId="{38C99CAA-C298-E846-9672-6D6DD2F7FF71}" type="parTrans" cxnId="{F7E32A94-D7C6-9B48-AFA9-495E333A6A93}">
      <dgm:prSet/>
      <dgm:spPr/>
      <dgm:t>
        <a:bodyPr/>
        <a:lstStyle/>
        <a:p>
          <a:endParaRPr lang="fr-FR"/>
        </a:p>
      </dgm:t>
    </dgm:pt>
    <dgm:pt modelId="{031B8FC5-0030-634C-8315-7BE6E47986B7}" type="sibTrans" cxnId="{F7E32A94-D7C6-9B48-AFA9-495E333A6A93}">
      <dgm:prSet/>
      <dgm:spPr>
        <a:solidFill>
          <a:schemeClr val="accent4"/>
        </a:solidFill>
      </dgm:spPr>
      <dgm:t>
        <a:bodyPr/>
        <a:lstStyle/>
        <a:p>
          <a:endParaRPr lang="fr-FR"/>
        </a:p>
      </dgm:t>
    </dgm:pt>
    <dgm:pt modelId="{8394E60A-5574-6B4E-BAB2-419B3A68DD02}">
      <dgm:prSet custT="1"/>
      <dgm:spPr>
        <a:ln>
          <a:solidFill>
            <a:schemeClr val="tx1"/>
          </a:solidFill>
        </a:ln>
      </dgm:spPr>
      <dgm:t>
        <a:bodyPr/>
        <a:lstStyle/>
        <a:p>
          <a:r>
            <a:rPr lang="fr-BE" sz="1200" dirty="0">
              <a:effectLst/>
              <a:latin typeface="Times New Roman" panose="02020603050405020304" pitchFamily="18" charset="0"/>
              <a:ea typeface="Times New Roman" panose="02020603050405020304" pitchFamily="18" charset="0"/>
            </a:rPr>
            <a:t>Dimension</a:t>
          </a:r>
        </a:p>
        <a:p>
          <a:r>
            <a:rPr lang="fr-BE" sz="1200" dirty="0">
              <a:effectLst/>
              <a:latin typeface="Times New Roman" panose="02020603050405020304" pitchFamily="18" charset="0"/>
              <a:ea typeface="Times New Roman" panose="02020603050405020304" pitchFamily="18" charset="0"/>
            </a:rPr>
            <a:t> « pédagogique » </a:t>
          </a:r>
        </a:p>
      </dgm:t>
    </dgm:pt>
    <dgm:pt modelId="{AF914E31-F971-C942-A4B3-9F1DE34E1A2C}" type="parTrans" cxnId="{381B0B67-B538-C742-8EBA-C92AE36DF7AA}">
      <dgm:prSet/>
      <dgm:spPr/>
      <dgm:t>
        <a:bodyPr/>
        <a:lstStyle/>
        <a:p>
          <a:endParaRPr lang="fr-FR"/>
        </a:p>
      </dgm:t>
    </dgm:pt>
    <dgm:pt modelId="{CBD509D4-2D27-D541-A645-A51782E4F4A2}" type="sibTrans" cxnId="{381B0B67-B538-C742-8EBA-C92AE36DF7AA}">
      <dgm:prSet/>
      <dgm:spPr>
        <a:solidFill>
          <a:schemeClr val="accent4"/>
        </a:solidFill>
      </dgm:spPr>
      <dgm:t>
        <a:bodyPr/>
        <a:lstStyle/>
        <a:p>
          <a:endParaRPr lang="fr-FR"/>
        </a:p>
      </dgm:t>
    </dgm:pt>
    <dgm:pt modelId="{A4C5DC8B-E862-584A-910A-67E9B76E3ACA}">
      <dgm:prSet custT="1"/>
      <dgm:spPr>
        <a:ln>
          <a:solidFill>
            <a:schemeClr val="tx1"/>
          </a:solidFill>
        </a:ln>
      </dgm:spPr>
      <dgm:t>
        <a:bodyPr/>
        <a:lstStyle/>
        <a:p>
          <a:r>
            <a:rPr lang="fr-BE" sz="1100" dirty="0">
              <a:effectLst/>
              <a:latin typeface="Times New Roman" panose="02020603050405020304" pitchFamily="18" charset="0"/>
              <a:ea typeface="Times New Roman" panose="02020603050405020304" pitchFamily="18" charset="0"/>
            </a:rPr>
            <a:t>Dimension « organisationnelle » </a:t>
          </a:r>
        </a:p>
      </dgm:t>
    </dgm:pt>
    <dgm:pt modelId="{62B219B0-61B2-9F49-87E1-23D2EE7CAA92}" type="parTrans" cxnId="{C51DE1CA-46EF-3145-AB51-DE83ACD81814}">
      <dgm:prSet/>
      <dgm:spPr/>
      <dgm:t>
        <a:bodyPr/>
        <a:lstStyle/>
        <a:p>
          <a:endParaRPr lang="fr-FR"/>
        </a:p>
      </dgm:t>
    </dgm:pt>
    <dgm:pt modelId="{BB2F2C5E-CC16-B64D-9861-1A5A933C5FCC}" type="sibTrans" cxnId="{C51DE1CA-46EF-3145-AB51-DE83ACD81814}">
      <dgm:prSet/>
      <dgm:spPr>
        <a:solidFill>
          <a:schemeClr val="accent4"/>
        </a:solidFill>
      </dgm:spPr>
      <dgm:t>
        <a:bodyPr/>
        <a:lstStyle/>
        <a:p>
          <a:endParaRPr lang="fr-FR"/>
        </a:p>
      </dgm:t>
    </dgm:pt>
    <dgm:pt modelId="{E168181E-DDE8-544F-93A2-BF57386A5258}" type="pres">
      <dgm:prSet presAssocID="{C4BDA27A-2E2C-574D-9343-FBD93192953D}" presName="cycle" presStyleCnt="0">
        <dgm:presLayoutVars>
          <dgm:dir/>
          <dgm:resizeHandles val="exact"/>
        </dgm:presLayoutVars>
      </dgm:prSet>
      <dgm:spPr/>
    </dgm:pt>
    <dgm:pt modelId="{BF6973E9-0B8D-AF45-B565-02E85BA50295}" type="pres">
      <dgm:prSet presAssocID="{E8E05CC8-D4C9-1845-B9B0-336B31342554}" presName="dummy" presStyleCnt="0"/>
      <dgm:spPr/>
    </dgm:pt>
    <dgm:pt modelId="{D9E2C13E-3B3B-6545-ACAB-E3B0884D2FAD}" type="pres">
      <dgm:prSet presAssocID="{E8E05CC8-D4C9-1845-B9B0-336B31342554}" presName="node" presStyleLbl="revTx" presStyleIdx="0" presStyleCnt="4" custScaleX="131052">
        <dgm:presLayoutVars>
          <dgm:bulletEnabled val="1"/>
        </dgm:presLayoutVars>
      </dgm:prSet>
      <dgm:spPr/>
    </dgm:pt>
    <dgm:pt modelId="{2D88342A-A8F0-944F-9C01-0DCD7E236508}" type="pres">
      <dgm:prSet presAssocID="{3044F69D-E4E2-EF44-94B0-B93039888820}" presName="sibTrans" presStyleLbl="node1" presStyleIdx="0" presStyleCnt="4"/>
      <dgm:spPr/>
    </dgm:pt>
    <dgm:pt modelId="{76A3B53B-966F-7E41-B4F6-861F1FE840FC}" type="pres">
      <dgm:prSet presAssocID="{14CCEF40-4425-BB4A-851C-733D4906A819}" presName="dummy" presStyleCnt="0"/>
      <dgm:spPr/>
    </dgm:pt>
    <dgm:pt modelId="{5C905683-1D2E-F54B-AE75-88346DA3058D}" type="pres">
      <dgm:prSet presAssocID="{14CCEF40-4425-BB4A-851C-733D4906A819}" presName="node" presStyleLbl="revTx" presStyleIdx="1" presStyleCnt="4" custScaleX="128824">
        <dgm:presLayoutVars>
          <dgm:bulletEnabled val="1"/>
        </dgm:presLayoutVars>
      </dgm:prSet>
      <dgm:spPr/>
    </dgm:pt>
    <dgm:pt modelId="{924742E8-93B4-A341-8430-9B493FCA9FC5}" type="pres">
      <dgm:prSet presAssocID="{031B8FC5-0030-634C-8315-7BE6E47986B7}" presName="sibTrans" presStyleLbl="node1" presStyleIdx="1" presStyleCnt="4"/>
      <dgm:spPr/>
    </dgm:pt>
    <dgm:pt modelId="{F23DA501-B674-9E44-9370-55464EBA7BC7}" type="pres">
      <dgm:prSet presAssocID="{8394E60A-5574-6B4E-BAB2-419B3A68DD02}" presName="dummy" presStyleCnt="0"/>
      <dgm:spPr/>
    </dgm:pt>
    <dgm:pt modelId="{7DFB041A-2391-8544-94F4-9AFF2D690A7F}" type="pres">
      <dgm:prSet presAssocID="{8394E60A-5574-6B4E-BAB2-419B3A68DD02}" presName="node" presStyleLbl="revTx" presStyleIdx="2" presStyleCnt="4" custScaleX="134731">
        <dgm:presLayoutVars>
          <dgm:bulletEnabled val="1"/>
        </dgm:presLayoutVars>
      </dgm:prSet>
      <dgm:spPr/>
    </dgm:pt>
    <dgm:pt modelId="{FDCD19DF-FAD1-C247-AC4E-8E8AEAD410FA}" type="pres">
      <dgm:prSet presAssocID="{CBD509D4-2D27-D541-A645-A51782E4F4A2}" presName="sibTrans" presStyleLbl="node1" presStyleIdx="2" presStyleCnt="4"/>
      <dgm:spPr/>
    </dgm:pt>
    <dgm:pt modelId="{D5CF4A09-41CA-6040-842D-25ED9CD45E75}" type="pres">
      <dgm:prSet presAssocID="{A4C5DC8B-E862-584A-910A-67E9B76E3ACA}" presName="dummy" presStyleCnt="0"/>
      <dgm:spPr/>
    </dgm:pt>
    <dgm:pt modelId="{ECE74727-0817-FE41-A60F-41B0C0E2E1A9}" type="pres">
      <dgm:prSet presAssocID="{A4C5DC8B-E862-584A-910A-67E9B76E3ACA}" presName="node" presStyleLbl="revTx" presStyleIdx="3" presStyleCnt="4" custScaleX="143849">
        <dgm:presLayoutVars>
          <dgm:bulletEnabled val="1"/>
        </dgm:presLayoutVars>
      </dgm:prSet>
      <dgm:spPr/>
    </dgm:pt>
    <dgm:pt modelId="{03C4BB38-8024-CE43-966E-6FE5C02C2A4B}" type="pres">
      <dgm:prSet presAssocID="{BB2F2C5E-CC16-B64D-9861-1A5A933C5FCC}" presName="sibTrans" presStyleLbl="node1" presStyleIdx="3" presStyleCnt="4"/>
      <dgm:spPr/>
    </dgm:pt>
  </dgm:ptLst>
  <dgm:cxnLst>
    <dgm:cxn modelId="{0B29662F-F82D-8245-9E5C-9A49E75FCB9A}" type="presOf" srcId="{CBD509D4-2D27-D541-A645-A51782E4F4A2}" destId="{FDCD19DF-FAD1-C247-AC4E-8E8AEAD410FA}" srcOrd="0" destOrd="0" presId="urn:microsoft.com/office/officeart/2005/8/layout/cycle1"/>
    <dgm:cxn modelId="{C3DFE553-7488-9841-929F-C51FCCB5880E}" type="presOf" srcId="{BB2F2C5E-CC16-B64D-9861-1A5A933C5FCC}" destId="{03C4BB38-8024-CE43-966E-6FE5C02C2A4B}" srcOrd="0" destOrd="0" presId="urn:microsoft.com/office/officeart/2005/8/layout/cycle1"/>
    <dgm:cxn modelId="{381B0B67-B538-C742-8EBA-C92AE36DF7AA}" srcId="{C4BDA27A-2E2C-574D-9343-FBD93192953D}" destId="{8394E60A-5574-6B4E-BAB2-419B3A68DD02}" srcOrd="2" destOrd="0" parTransId="{AF914E31-F971-C942-A4B3-9F1DE34E1A2C}" sibTransId="{CBD509D4-2D27-D541-A645-A51782E4F4A2}"/>
    <dgm:cxn modelId="{1A221479-4D8F-B944-89C7-D6E5B8FD7854}" type="presOf" srcId="{A4C5DC8B-E862-584A-910A-67E9B76E3ACA}" destId="{ECE74727-0817-FE41-A60F-41B0C0E2E1A9}" srcOrd="0" destOrd="0" presId="urn:microsoft.com/office/officeart/2005/8/layout/cycle1"/>
    <dgm:cxn modelId="{EBF57A85-77F0-7A46-BD1C-B06826A8E24B}" type="presOf" srcId="{14CCEF40-4425-BB4A-851C-733D4906A819}" destId="{5C905683-1D2E-F54B-AE75-88346DA3058D}" srcOrd="0" destOrd="0" presId="urn:microsoft.com/office/officeart/2005/8/layout/cycle1"/>
    <dgm:cxn modelId="{63517E88-0590-244C-8E6F-44AAA5D14F50}" type="presOf" srcId="{E8E05CC8-D4C9-1845-B9B0-336B31342554}" destId="{D9E2C13E-3B3B-6545-ACAB-E3B0884D2FAD}" srcOrd="0" destOrd="0" presId="urn:microsoft.com/office/officeart/2005/8/layout/cycle1"/>
    <dgm:cxn modelId="{30648D90-262C-BE4D-96C3-4800DBE18B9C}" type="presOf" srcId="{8394E60A-5574-6B4E-BAB2-419B3A68DD02}" destId="{7DFB041A-2391-8544-94F4-9AFF2D690A7F}" srcOrd="0" destOrd="0" presId="urn:microsoft.com/office/officeart/2005/8/layout/cycle1"/>
    <dgm:cxn modelId="{F7E32A94-D7C6-9B48-AFA9-495E333A6A93}" srcId="{C4BDA27A-2E2C-574D-9343-FBD93192953D}" destId="{14CCEF40-4425-BB4A-851C-733D4906A819}" srcOrd="1" destOrd="0" parTransId="{38C99CAA-C298-E846-9672-6D6DD2F7FF71}" sibTransId="{031B8FC5-0030-634C-8315-7BE6E47986B7}"/>
    <dgm:cxn modelId="{C3A36499-B80C-FD42-B6E9-84F3E495C168}" srcId="{C4BDA27A-2E2C-574D-9343-FBD93192953D}" destId="{E8E05CC8-D4C9-1845-B9B0-336B31342554}" srcOrd="0" destOrd="0" parTransId="{396BB71A-49F9-BF4E-B9DE-238C678B2981}" sibTransId="{3044F69D-E4E2-EF44-94B0-B93039888820}"/>
    <dgm:cxn modelId="{7D361FC3-4BB8-1B47-8B1D-FFD26FD22952}" type="presOf" srcId="{C4BDA27A-2E2C-574D-9343-FBD93192953D}" destId="{E168181E-DDE8-544F-93A2-BF57386A5258}" srcOrd="0" destOrd="0" presId="urn:microsoft.com/office/officeart/2005/8/layout/cycle1"/>
    <dgm:cxn modelId="{C51DE1CA-46EF-3145-AB51-DE83ACD81814}" srcId="{C4BDA27A-2E2C-574D-9343-FBD93192953D}" destId="{A4C5DC8B-E862-584A-910A-67E9B76E3ACA}" srcOrd="3" destOrd="0" parTransId="{62B219B0-61B2-9F49-87E1-23D2EE7CAA92}" sibTransId="{BB2F2C5E-CC16-B64D-9861-1A5A933C5FCC}"/>
    <dgm:cxn modelId="{F898E9E0-1A45-CB43-B593-3620E98A4754}" type="presOf" srcId="{3044F69D-E4E2-EF44-94B0-B93039888820}" destId="{2D88342A-A8F0-944F-9C01-0DCD7E236508}" srcOrd="0" destOrd="0" presId="urn:microsoft.com/office/officeart/2005/8/layout/cycle1"/>
    <dgm:cxn modelId="{C90287F6-5C74-CD4A-99D9-2936924BE657}" type="presOf" srcId="{031B8FC5-0030-634C-8315-7BE6E47986B7}" destId="{924742E8-93B4-A341-8430-9B493FCA9FC5}" srcOrd="0" destOrd="0" presId="urn:microsoft.com/office/officeart/2005/8/layout/cycle1"/>
    <dgm:cxn modelId="{23BB8897-DD88-E14A-8D82-6E19E587BDBB}" type="presParOf" srcId="{E168181E-DDE8-544F-93A2-BF57386A5258}" destId="{BF6973E9-0B8D-AF45-B565-02E85BA50295}" srcOrd="0" destOrd="0" presId="urn:microsoft.com/office/officeart/2005/8/layout/cycle1"/>
    <dgm:cxn modelId="{A5B87D38-83C9-1246-81FD-30B41EEDBF7E}" type="presParOf" srcId="{E168181E-DDE8-544F-93A2-BF57386A5258}" destId="{D9E2C13E-3B3B-6545-ACAB-E3B0884D2FAD}" srcOrd="1" destOrd="0" presId="urn:microsoft.com/office/officeart/2005/8/layout/cycle1"/>
    <dgm:cxn modelId="{BF094B06-9E1A-7E43-BF58-A972646A8F79}" type="presParOf" srcId="{E168181E-DDE8-544F-93A2-BF57386A5258}" destId="{2D88342A-A8F0-944F-9C01-0DCD7E236508}" srcOrd="2" destOrd="0" presId="urn:microsoft.com/office/officeart/2005/8/layout/cycle1"/>
    <dgm:cxn modelId="{50F3AC7A-E72E-A742-9798-690611D91152}" type="presParOf" srcId="{E168181E-DDE8-544F-93A2-BF57386A5258}" destId="{76A3B53B-966F-7E41-B4F6-861F1FE840FC}" srcOrd="3" destOrd="0" presId="urn:microsoft.com/office/officeart/2005/8/layout/cycle1"/>
    <dgm:cxn modelId="{322F57F6-6594-1D45-A88A-0F382DC33DA0}" type="presParOf" srcId="{E168181E-DDE8-544F-93A2-BF57386A5258}" destId="{5C905683-1D2E-F54B-AE75-88346DA3058D}" srcOrd="4" destOrd="0" presId="urn:microsoft.com/office/officeart/2005/8/layout/cycle1"/>
    <dgm:cxn modelId="{D08B264A-3E8D-004A-A724-802A071A0AE9}" type="presParOf" srcId="{E168181E-DDE8-544F-93A2-BF57386A5258}" destId="{924742E8-93B4-A341-8430-9B493FCA9FC5}" srcOrd="5" destOrd="0" presId="urn:microsoft.com/office/officeart/2005/8/layout/cycle1"/>
    <dgm:cxn modelId="{1FF5B0D9-4156-334C-8F42-DE6514C4C85A}" type="presParOf" srcId="{E168181E-DDE8-544F-93A2-BF57386A5258}" destId="{F23DA501-B674-9E44-9370-55464EBA7BC7}" srcOrd="6" destOrd="0" presId="urn:microsoft.com/office/officeart/2005/8/layout/cycle1"/>
    <dgm:cxn modelId="{62CF9CCB-0C7A-9B42-83C1-FE78E08D6BBF}" type="presParOf" srcId="{E168181E-DDE8-544F-93A2-BF57386A5258}" destId="{7DFB041A-2391-8544-94F4-9AFF2D690A7F}" srcOrd="7" destOrd="0" presId="urn:microsoft.com/office/officeart/2005/8/layout/cycle1"/>
    <dgm:cxn modelId="{A7278E38-C882-A641-8D58-B8AD9F36CCC3}" type="presParOf" srcId="{E168181E-DDE8-544F-93A2-BF57386A5258}" destId="{FDCD19DF-FAD1-C247-AC4E-8E8AEAD410FA}" srcOrd="8" destOrd="0" presId="urn:microsoft.com/office/officeart/2005/8/layout/cycle1"/>
    <dgm:cxn modelId="{C946A1E7-7D3F-D244-82C4-2A6AACF9D051}" type="presParOf" srcId="{E168181E-DDE8-544F-93A2-BF57386A5258}" destId="{D5CF4A09-41CA-6040-842D-25ED9CD45E75}" srcOrd="9" destOrd="0" presId="urn:microsoft.com/office/officeart/2005/8/layout/cycle1"/>
    <dgm:cxn modelId="{259D032A-340C-E345-B829-9691A07AC1C6}" type="presParOf" srcId="{E168181E-DDE8-544F-93A2-BF57386A5258}" destId="{ECE74727-0817-FE41-A60F-41B0C0E2E1A9}" srcOrd="10" destOrd="0" presId="urn:microsoft.com/office/officeart/2005/8/layout/cycle1"/>
    <dgm:cxn modelId="{E89BF115-087E-4847-B629-715E2F9E4D00}" type="presParOf" srcId="{E168181E-DDE8-544F-93A2-BF57386A5258}" destId="{03C4BB38-8024-CE43-966E-6FE5C02C2A4B}" srcOrd="11"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D240-FC64-E346-BBBE-41C660DAA00D}">
      <dsp:nvSpPr>
        <dsp:cNvPr id="0" name=""/>
        <dsp:cNvSpPr/>
      </dsp:nvSpPr>
      <dsp:spPr>
        <a:xfrm>
          <a:off x="3616" y="1788614"/>
          <a:ext cx="1581224" cy="9487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Emotion	</a:t>
          </a:r>
        </a:p>
      </dsp:txBody>
      <dsp:txXfrm>
        <a:off x="31403" y="1816401"/>
        <a:ext cx="1525650" cy="893160"/>
      </dsp:txXfrm>
    </dsp:sp>
    <dsp:sp modelId="{85EB86C8-5624-D14E-8657-68F378B3023C}">
      <dsp:nvSpPr>
        <dsp:cNvPr id="0" name=""/>
        <dsp:cNvSpPr/>
      </dsp:nvSpPr>
      <dsp:spPr>
        <a:xfrm>
          <a:off x="1742963" y="2066909"/>
          <a:ext cx="335219" cy="3921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1742963" y="2145338"/>
        <a:ext cx="234653" cy="235285"/>
      </dsp:txXfrm>
    </dsp:sp>
    <dsp:sp modelId="{7FDB0290-CC3F-7048-8368-810E7AC3F39F}">
      <dsp:nvSpPr>
        <dsp:cNvPr id="0" name=""/>
        <dsp:cNvSpPr/>
      </dsp:nvSpPr>
      <dsp:spPr>
        <a:xfrm>
          <a:off x="2217330" y="1788614"/>
          <a:ext cx="1581224" cy="948734"/>
        </a:xfrm>
        <a:prstGeom prst="roundRect">
          <a:avLst>
            <a:gd name="adj" fmla="val 10000"/>
          </a:avLst>
        </a:prstGeom>
        <a:gradFill rotWithShape="0">
          <a:gsLst>
            <a:gs pos="0">
              <a:schemeClr val="accent4">
                <a:hueOff val="1787832"/>
                <a:satOff val="2588"/>
                <a:lumOff val="-3791"/>
                <a:alphaOff val="0"/>
                <a:shade val="51000"/>
                <a:satMod val="130000"/>
              </a:schemeClr>
            </a:gs>
            <a:gs pos="80000">
              <a:schemeClr val="accent4">
                <a:hueOff val="1787832"/>
                <a:satOff val="2588"/>
                <a:lumOff val="-3791"/>
                <a:alphaOff val="0"/>
                <a:shade val="93000"/>
                <a:satMod val="130000"/>
              </a:schemeClr>
            </a:gs>
            <a:gs pos="100000">
              <a:schemeClr val="accent4">
                <a:hueOff val="1787832"/>
                <a:satOff val="2588"/>
                <a:lumOff val="-37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Descritpion</a:t>
          </a:r>
        </a:p>
      </dsp:txBody>
      <dsp:txXfrm>
        <a:off x="2245117" y="1816401"/>
        <a:ext cx="1525650" cy="893160"/>
      </dsp:txXfrm>
    </dsp:sp>
    <dsp:sp modelId="{A50C5ED7-96A5-8042-8B88-A8A1951CA435}">
      <dsp:nvSpPr>
        <dsp:cNvPr id="0" name=""/>
        <dsp:cNvSpPr/>
      </dsp:nvSpPr>
      <dsp:spPr>
        <a:xfrm>
          <a:off x="3956677" y="2066909"/>
          <a:ext cx="335219" cy="392143"/>
        </a:xfrm>
        <a:prstGeom prst="rightArrow">
          <a:avLst>
            <a:gd name="adj1" fmla="val 60000"/>
            <a:gd name="adj2" fmla="val 50000"/>
          </a:avLst>
        </a:prstGeom>
        <a:gradFill rotWithShape="0">
          <a:gsLst>
            <a:gs pos="0">
              <a:schemeClr val="accent4">
                <a:hueOff val="2681748"/>
                <a:satOff val="3882"/>
                <a:lumOff val="-5687"/>
                <a:alphaOff val="0"/>
                <a:shade val="51000"/>
                <a:satMod val="130000"/>
              </a:schemeClr>
            </a:gs>
            <a:gs pos="80000">
              <a:schemeClr val="accent4">
                <a:hueOff val="2681748"/>
                <a:satOff val="3882"/>
                <a:lumOff val="-5687"/>
                <a:alphaOff val="0"/>
                <a:shade val="93000"/>
                <a:satMod val="130000"/>
              </a:schemeClr>
            </a:gs>
            <a:gs pos="100000">
              <a:schemeClr val="accent4">
                <a:hueOff val="2681748"/>
                <a:satOff val="3882"/>
                <a:lumOff val="-5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3956677" y="2145338"/>
        <a:ext cx="234653" cy="235285"/>
      </dsp:txXfrm>
    </dsp:sp>
    <dsp:sp modelId="{9E333C10-7F22-F94C-AE45-F23CE6A756F0}">
      <dsp:nvSpPr>
        <dsp:cNvPr id="0" name=""/>
        <dsp:cNvSpPr/>
      </dsp:nvSpPr>
      <dsp:spPr>
        <a:xfrm>
          <a:off x="4431044" y="1788614"/>
          <a:ext cx="1581224" cy="948734"/>
        </a:xfrm>
        <a:prstGeom prst="roundRect">
          <a:avLst>
            <a:gd name="adj" fmla="val 10000"/>
          </a:avLst>
        </a:prstGeom>
        <a:gradFill rotWithShape="0">
          <a:gsLst>
            <a:gs pos="0">
              <a:schemeClr val="accent4">
                <a:hueOff val="3575664"/>
                <a:satOff val="5177"/>
                <a:lumOff val="-7582"/>
                <a:alphaOff val="0"/>
                <a:shade val="51000"/>
                <a:satMod val="130000"/>
              </a:schemeClr>
            </a:gs>
            <a:gs pos="80000">
              <a:schemeClr val="accent4">
                <a:hueOff val="3575664"/>
                <a:satOff val="5177"/>
                <a:lumOff val="-7582"/>
                <a:alphaOff val="0"/>
                <a:shade val="93000"/>
                <a:satMod val="130000"/>
              </a:schemeClr>
            </a:gs>
            <a:gs pos="100000">
              <a:schemeClr val="accent4">
                <a:hueOff val="3575664"/>
                <a:satOff val="5177"/>
                <a:lumOff val="-75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Analyse</a:t>
          </a:r>
        </a:p>
      </dsp:txBody>
      <dsp:txXfrm>
        <a:off x="4458831" y="1816401"/>
        <a:ext cx="1525650" cy="893160"/>
      </dsp:txXfrm>
    </dsp:sp>
    <dsp:sp modelId="{452C6E14-54C1-F546-93FD-AC80F587CF2E}">
      <dsp:nvSpPr>
        <dsp:cNvPr id="0" name=""/>
        <dsp:cNvSpPr/>
      </dsp:nvSpPr>
      <dsp:spPr>
        <a:xfrm>
          <a:off x="6170391" y="2066909"/>
          <a:ext cx="335219" cy="392143"/>
        </a:xfrm>
        <a:prstGeom prst="rightArrow">
          <a:avLst>
            <a:gd name="adj1" fmla="val 60000"/>
            <a:gd name="adj2" fmla="val 5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6170391" y="2145338"/>
        <a:ext cx="234653" cy="235285"/>
      </dsp:txXfrm>
    </dsp:sp>
    <dsp:sp modelId="{FD3EC3B8-0B2E-B040-8012-AF50C6115137}">
      <dsp:nvSpPr>
        <dsp:cNvPr id="0" name=""/>
        <dsp:cNvSpPr/>
      </dsp:nvSpPr>
      <dsp:spPr>
        <a:xfrm>
          <a:off x="6644759" y="1788614"/>
          <a:ext cx="1581224" cy="948734"/>
        </a:xfrm>
        <a:prstGeom prst="roundRect">
          <a:avLst>
            <a:gd name="adj" fmla="val 1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Synthèse/</a:t>
          </a:r>
        </a:p>
        <a:p>
          <a:pPr marL="0" lvl="0" indent="0" algn="ctr" defTabSz="889000">
            <a:lnSpc>
              <a:spcPct val="90000"/>
            </a:lnSpc>
            <a:spcBef>
              <a:spcPct val="0"/>
            </a:spcBef>
            <a:spcAft>
              <a:spcPct val="35000"/>
            </a:spcAft>
            <a:buNone/>
          </a:pPr>
          <a:r>
            <a:rPr lang="fr-FR" sz="2000" kern="1200">
              <a:latin typeface="Times" pitchFamily="2" charset="0"/>
            </a:rPr>
            <a:t>transposition</a:t>
          </a:r>
        </a:p>
      </dsp:txBody>
      <dsp:txXfrm>
        <a:off x="6672546" y="1816401"/>
        <a:ext cx="1525650" cy="893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D240-FC64-E346-BBBE-41C660DAA00D}">
      <dsp:nvSpPr>
        <dsp:cNvPr id="0" name=""/>
        <dsp:cNvSpPr/>
      </dsp:nvSpPr>
      <dsp:spPr>
        <a:xfrm>
          <a:off x="3616" y="1788614"/>
          <a:ext cx="1581224" cy="9487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Emotion	</a:t>
          </a:r>
        </a:p>
      </dsp:txBody>
      <dsp:txXfrm>
        <a:off x="31403" y="1816401"/>
        <a:ext cx="1525650" cy="893160"/>
      </dsp:txXfrm>
    </dsp:sp>
    <dsp:sp modelId="{85EB86C8-5624-D14E-8657-68F378B3023C}">
      <dsp:nvSpPr>
        <dsp:cNvPr id="0" name=""/>
        <dsp:cNvSpPr/>
      </dsp:nvSpPr>
      <dsp:spPr>
        <a:xfrm>
          <a:off x="1742963" y="2066909"/>
          <a:ext cx="335219" cy="3921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1742963" y="2145338"/>
        <a:ext cx="234653" cy="235285"/>
      </dsp:txXfrm>
    </dsp:sp>
    <dsp:sp modelId="{7FDB0290-CC3F-7048-8368-810E7AC3F39F}">
      <dsp:nvSpPr>
        <dsp:cNvPr id="0" name=""/>
        <dsp:cNvSpPr/>
      </dsp:nvSpPr>
      <dsp:spPr>
        <a:xfrm>
          <a:off x="2217330" y="1788614"/>
          <a:ext cx="1581224" cy="948734"/>
        </a:xfrm>
        <a:prstGeom prst="roundRect">
          <a:avLst>
            <a:gd name="adj" fmla="val 1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Descritpion</a:t>
          </a:r>
        </a:p>
      </dsp:txBody>
      <dsp:txXfrm>
        <a:off x="2245117" y="1816401"/>
        <a:ext cx="1525650" cy="893160"/>
      </dsp:txXfrm>
    </dsp:sp>
    <dsp:sp modelId="{A50C5ED7-96A5-8042-8B88-A8A1951CA435}">
      <dsp:nvSpPr>
        <dsp:cNvPr id="0" name=""/>
        <dsp:cNvSpPr/>
      </dsp:nvSpPr>
      <dsp:spPr>
        <a:xfrm>
          <a:off x="3956677" y="2066909"/>
          <a:ext cx="335219" cy="392143"/>
        </a:xfrm>
        <a:prstGeom prst="rightArrow">
          <a:avLst>
            <a:gd name="adj1" fmla="val 60000"/>
            <a:gd name="adj2" fmla="val 50000"/>
          </a:avLst>
        </a:prstGeom>
        <a:gradFill rotWithShape="0">
          <a:gsLst>
            <a:gs pos="0">
              <a:schemeClr val="accent4">
                <a:hueOff val="2681748"/>
                <a:satOff val="3882"/>
                <a:lumOff val="-5687"/>
                <a:alphaOff val="0"/>
                <a:shade val="51000"/>
                <a:satMod val="130000"/>
              </a:schemeClr>
            </a:gs>
            <a:gs pos="80000">
              <a:schemeClr val="accent4">
                <a:hueOff val="2681748"/>
                <a:satOff val="3882"/>
                <a:lumOff val="-5687"/>
                <a:alphaOff val="0"/>
                <a:shade val="93000"/>
                <a:satMod val="130000"/>
              </a:schemeClr>
            </a:gs>
            <a:gs pos="100000">
              <a:schemeClr val="accent4">
                <a:hueOff val="2681748"/>
                <a:satOff val="3882"/>
                <a:lumOff val="-5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3956677" y="2145338"/>
        <a:ext cx="234653" cy="235285"/>
      </dsp:txXfrm>
    </dsp:sp>
    <dsp:sp modelId="{9E333C10-7F22-F94C-AE45-F23CE6A756F0}">
      <dsp:nvSpPr>
        <dsp:cNvPr id="0" name=""/>
        <dsp:cNvSpPr/>
      </dsp:nvSpPr>
      <dsp:spPr>
        <a:xfrm>
          <a:off x="4431044" y="1788614"/>
          <a:ext cx="1581224" cy="948734"/>
        </a:xfrm>
        <a:prstGeom prst="roundRect">
          <a:avLst>
            <a:gd name="adj" fmla="val 1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Analyse</a:t>
          </a:r>
        </a:p>
      </dsp:txBody>
      <dsp:txXfrm>
        <a:off x="4458831" y="1816401"/>
        <a:ext cx="1525650" cy="893160"/>
      </dsp:txXfrm>
    </dsp:sp>
    <dsp:sp modelId="{452C6E14-54C1-F546-93FD-AC80F587CF2E}">
      <dsp:nvSpPr>
        <dsp:cNvPr id="0" name=""/>
        <dsp:cNvSpPr/>
      </dsp:nvSpPr>
      <dsp:spPr>
        <a:xfrm>
          <a:off x="6170391" y="2066909"/>
          <a:ext cx="335219" cy="392143"/>
        </a:xfrm>
        <a:prstGeom prst="rightArrow">
          <a:avLst>
            <a:gd name="adj1" fmla="val 60000"/>
            <a:gd name="adj2" fmla="val 5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6170391" y="2145338"/>
        <a:ext cx="234653" cy="235285"/>
      </dsp:txXfrm>
    </dsp:sp>
    <dsp:sp modelId="{FD3EC3B8-0B2E-B040-8012-AF50C6115137}">
      <dsp:nvSpPr>
        <dsp:cNvPr id="0" name=""/>
        <dsp:cNvSpPr/>
      </dsp:nvSpPr>
      <dsp:spPr>
        <a:xfrm>
          <a:off x="6644759"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Synthèse/</a:t>
          </a:r>
        </a:p>
        <a:p>
          <a:pPr marL="0" lvl="0" indent="0" algn="ctr" defTabSz="889000">
            <a:lnSpc>
              <a:spcPct val="90000"/>
            </a:lnSpc>
            <a:spcBef>
              <a:spcPct val="0"/>
            </a:spcBef>
            <a:spcAft>
              <a:spcPct val="35000"/>
            </a:spcAft>
            <a:buNone/>
          </a:pPr>
          <a:r>
            <a:rPr lang="fr-FR" sz="2000" kern="1200" dirty="0">
              <a:latin typeface="Times" pitchFamily="2" charset="0"/>
            </a:rPr>
            <a:t>transposition</a:t>
          </a:r>
        </a:p>
      </dsp:txBody>
      <dsp:txXfrm>
        <a:off x="6672546" y="1816401"/>
        <a:ext cx="1525650" cy="893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D240-FC64-E346-BBBE-41C660DAA00D}">
      <dsp:nvSpPr>
        <dsp:cNvPr id="0" name=""/>
        <dsp:cNvSpPr/>
      </dsp:nvSpPr>
      <dsp:spPr>
        <a:xfrm>
          <a:off x="3616"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latin typeface="Times" pitchFamily="2" charset="0"/>
            </a:rPr>
            <a:t>Emotion	</a:t>
          </a:r>
        </a:p>
      </dsp:txBody>
      <dsp:txXfrm>
        <a:off x="31403" y="1816401"/>
        <a:ext cx="1525650" cy="893160"/>
      </dsp:txXfrm>
    </dsp:sp>
    <dsp:sp modelId="{85EB86C8-5624-D14E-8657-68F378B3023C}">
      <dsp:nvSpPr>
        <dsp:cNvPr id="0" name=""/>
        <dsp:cNvSpPr/>
      </dsp:nvSpPr>
      <dsp:spPr>
        <a:xfrm>
          <a:off x="1742963" y="2066909"/>
          <a:ext cx="335219" cy="3921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Times" pitchFamily="2" charset="0"/>
          </a:endParaRPr>
        </a:p>
      </dsp:txBody>
      <dsp:txXfrm>
        <a:off x="1742963" y="2145338"/>
        <a:ext cx="234653" cy="235285"/>
      </dsp:txXfrm>
    </dsp:sp>
    <dsp:sp modelId="{7FDB0290-CC3F-7048-8368-810E7AC3F39F}">
      <dsp:nvSpPr>
        <dsp:cNvPr id="0" name=""/>
        <dsp:cNvSpPr/>
      </dsp:nvSpPr>
      <dsp:spPr>
        <a:xfrm>
          <a:off x="2217330" y="1788614"/>
          <a:ext cx="1581224" cy="948734"/>
        </a:xfrm>
        <a:prstGeom prst="roundRect">
          <a:avLst>
            <a:gd name="adj" fmla="val 10000"/>
          </a:avLst>
        </a:prstGeom>
        <a:gradFill rotWithShape="0">
          <a:gsLst>
            <a:gs pos="0">
              <a:schemeClr val="accent4">
                <a:hueOff val="1787832"/>
                <a:satOff val="2588"/>
                <a:lumOff val="-3791"/>
                <a:alphaOff val="0"/>
                <a:shade val="51000"/>
                <a:satMod val="130000"/>
              </a:schemeClr>
            </a:gs>
            <a:gs pos="80000">
              <a:schemeClr val="accent4">
                <a:hueOff val="1787832"/>
                <a:satOff val="2588"/>
                <a:lumOff val="-3791"/>
                <a:alphaOff val="0"/>
                <a:shade val="93000"/>
                <a:satMod val="130000"/>
              </a:schemeClr>
            </a:gs>
            <a:gs pos="100000">
              <a:schemeClr val="accent4">
                <a:hueOff val="1787832"/>
                <a:satOff val="2588"/>
                <a:lumOff val="-37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latin typeface="Times" pitchFamily="2" charset="0"/>
            </a:rPr>
            <a:t>Descritpion</a:t>
          </a:r>
        </a:p>
      </dsp:txBody>
      <dsp:txXfrm>
        <a:off x="2245117" y="1816401"/>
        <a:ext cx="1525650" cy="893160"/>
      </dsp:txXfrm>
    </dsp:sp>
    <dsp:sp modelId="{A50C5ED7-96A5-8042-8B88-A8A1951CA435}">
      <dsp:nvSpPr>
        <dsp:cNvPr id="0" name=""/>
        <dsp:cNvSpPr/>
      </dsp:nvSpPr>
      <dsp:spPr>
        <a:xfrm>
          <a:off x="3956677" y="2066909"/>
          <a:ext cx="335219" cy="392143"/>
        </a:xfrm>
        <a:prstGeom prst="rightArrow">
          <a:avLst>
            <a:gd name="adj1" fmla="val 60000"/>
            <a:gd name="adj2" fmla="val 50000"/>
          </a:avLst>
        </a:prstGeom>
        <a:gradFill rotWithShape="0">
          <a:gsLst>
            <a:gs pos="0">
              <a:schemeClr val="accent4">
                <a:hueOff val="2681748"/>
                <a:satOff val="3882"/>
                <a:lumOff val="-5687"/>
                <a:alphaOff val="0"/>
                <a:shade val="51000"/>
                <a:satMod val="130000"/>
              </a:schemeClr>
            </a:gs>
            <a:gs pos="80000">
              <a:schemeClr val="accent4">
                <a:hueOff val="2681748"/>
                <a:satOff val="3882"/>
                <a:lumOff val="-5687"/>
                <a:alphaOff val="0"/>
                <a:shade val="93000"/>
                <a:satMod val="130000"/>
              </a:schemeClr>
            </a:gs>
            <a:gs pos="100000">
              <a:schemeClr val="accent4">
                <a:hueOff val="2681748"/>
                <a:satOff val="3882"/>
                <a:lumOff val="-5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Times" pitchFamily="2" charset="0"/>
          </a:endParaRPr>
        </a:p>
      </dsp:txBody>
      <dsp:txXfrm>
        <a:off x="3956677" y="2145338"/>
        <a:ext cx="234653" cy="235285"/>
      </dsp:txXfrm>
    </dsp:sp>
    <dsp:sp modelId="{9E333C10-7F22-F94C-AE45-F23CE6A756F0}">
      <dsp:nvSpPr>
        <dsp:cNvPr id="0" name=""/>
        <dsp:cNvSpPr/>
      </dsp:nvSpPr>
      <dsp:spPr>
        <a:xfrm>
          <a:off x="4431044" y="1788614"/>
          <a:ext cx="1581224" cy="948734"/>
        </a:xfrm>
        <a:prstGeom prst="roundRect">
          <a:avLst>
            <a:gd name="adj" fmla="val 10000"/>
          </a:avLst>
        </a:prstGeom>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solidFill>
                <a:prstClr val="white"/>
              </a:solidFill>
              <a:latin typeface="Times" pitchFamily="2" charset="0"/>
              <a:ea typeface="+mn-ea"/>
              <a:cs typeface="+mn-cs"/>
            </a:rPr>
            <a:t>Analyse</a:t>
          </a:r>
        </a:p>
      </dsp:txBody>
      <dsp:txXfrm>
        <a:off x="4458831" y="1816401"/>
        <a:ext cx="1525650" cy="893160"/>
      </dsp:txXfrm>
    </dsp:sp>
    <dsp:sp modelId="{452C6E14-54C1-F546-93FD-AC80F587CF2E}">
      <dsp:nvSpPr>
        <dsp:cNvPr id="0" name=""/>
        <dsp:cNvSpPr/>
      </dsp:nvSpPr>
      <dsp:spPr>
        <a:xfrm>
          <a:off x="6170391" y="2066909"/>
          <a:ext cx="335219" cy="392143"/>
        </a:xfrm>
        <a:prstGeom prst="rightArrow">
          <a:avLst>
            <a:gd name="adj1" fmla="val 60000"/>
            <a:gd name="adj2" fmla="val 5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Times" pitchFamily="2" charset="0"/>
          </a:endParaRPr>
        </a:p>
      </dsp:txBody>
      <dsp:txXfrm>
        <a:off x="6170391" y="2145338"/>
        <a:ext cx="234653" cy="235285"/>
      </dsp:txXfrm>
    </dsp:sp>
    <dsp:sp modelId="{FD3EC3B8-0B2E-B040-8012-AF50C6115137}">
      <dsp:nvSpPr>
        <dsp:cNvPr id="0" name=""/>
        <dsp:cNvSpPr/>
      </dsp:nvSpPr>
      <dsp:spPr>
        <a:xfrm>
          <a:off x="6644759" y="1788614"/>
          <a:ext cx="1581224" cy="948734"/>
        </a:xfrm>
        <a:prstGeom prst="roundRect">
          <a:avLst>
            <a:gd name="adj" fmla="val 10000"/>
          </a:avLst>
        </a:prstGeom>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Synthèse/</a:t>
          </a:r>
        </a:p>
        <a:p>
          <a:pPr marL="0" lvl="0" indent="0" algn="ctr" defTabSz="889000">
            <a:lnSpc>
              <a:spcPct val="90000"/>
            </a:lnSpc>
            <a:spcBef>
              <a:spcPct val="0"/>
            </a:spcBef>
            <a:spcAft>
              <a:spcPct val="35000"/>
            </a:spcAft>
            <a:buNone/>
          </a:pPr>
          <a:r>
            <a:rPr lang="fr-FR" sz="2000" kern="1200" dirty="0">
              <a:solidFill>
                <a:prstClr val="white"/>
              </a:solidFill>
              <a:latin typeface="Times" pitchFamily="2" charset="0"/>
              <a:ea typeface="+mn-ea"/>
              <a:cs typeface="+mn-cs"/>
            </a:rPr>
            <a:t>transposition</a:t>
          </a:r>
        </a:p>
      </dsp:txBody>
      <dsp:txXfrm>
        <a:off x="6672546" y="1816401"/>
        <a:ext cx="1525650" cy="893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D240-FC64-E346-BBBE-41C660DAA00D}">
      <dsp:nvSpPr>
        <dsp:cNvPr id="0" name=""/>
        <dsp:cNvSpPr/>
      </dsp:nvSpPr>
      <dsp:spPr>
        <a:xfrm>
          <a:off x="3616"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Emotion	</a:t>
          </a:r>
        </a:p>
      </dsp:txBody>
      <dsp:txXfrm>
        <a:off x="31403" y="1816401"/>
        <a:ext cx="1525650" cy="893160"/>
      </dsp:txXfrm>
    </dsp:sp>
    <dsp:sp modelId="{85EB86C8-5624-D14E-8657-68F378B3023C}">
      <dsp:nvSpPr>
        <dsp:cNvPr id="0" name=""/>
        <dsp:cNvSpPr/>
      </dsp:nvSpPr>
      <dsp:spPr>
        <a:xfrm>
          <a:off x="1742963" y="2066909"/>
          <a:ext cx="335219" cy="3921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1742963" y="2145338"/>
        <a:ext cx="234653" cy="235285"/>
      </dsp:txXfrm>
    </dsp:sp>
    <dsp:sp modelId="{7FDB0290-CC3F-7048-8368-810E7AC3F39F}">
      <dsp:nvSpPr>
        <dsp:cNvPr id="0" name=""/>
        <dsp:cNvSpPr/>
      </dsp:nvSpPr>
      <dsp:spPr>
        <a:xfrm>
          <a:off x="2217330" y="1788614"/>
          <a:ext cx="1581224" cy="948734"/>
        </a:xfrm>
        <a:prstGeom prst="roundRect">
          <a:avLst>
            <a:gd name="adj" fmla="val 10000"/>
          </a:avLst>
        </a:prstGeom>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solidFill>
                <a:prstClr val="white"/>
              </a:solidFill>
              <a:latin typeface="Times" pitchFamily="2" charset="0"/>
              <a:ea typeface="+mn-ea"/>
              <a:cs typeface="+mn-cs"/>
            </a:rPr>
            <a:t>Descritpion</a:t>
          </a:r>
        </a:p>
      </dsp:txBody>
      <dsp:txXfrm>
        <a:off x="2245117" y="1816401"/>
        <a:ext cx="1525650" cy="893160"/>
      </dsp:txXfrm>
    </dsp:sp>
    <dsp:sp modelId="{A50C5ED7-96A5-8042-8B88-A8A1951CA435}">
      <dsp:nvSpPr>
        <dsp:cNvPr id="0" name=""/>
        <dsp:cNvSpPr/>
      </dsp:nvSpPr>
      <dsp:spPr>
        <a:xfrm>
          <a:off x="3956677" y="2066909"/>
          <a:ext cx="335219" cy="392143"/>
        </a:xfrm>
        <a:prstGeom prst="rightArrow">
          <a:avLst>
            <a:gd name="adj1" fmla="val 60000"/>
            <a:gd name="adj2" fmla="val 50000"/>
          </a:avLst>
        </a:prstGeom>
        <a:gradFill rotWithShape="0">
          <a:gsLst>
            <a:gs pos="0">
              <a:schemeClr val="accent4">
                <a:hueOff val="2681748"/>
                <a:satOff val="3882"/>
                <a:lumOff val="-5687"/>
                <a:alphaOff val="0"/>
                <a:shade val="51000"/>
                <a:satMod val="130000"/>
              </a:schemeClr>
            </a:gs>
            <a:gs pos="80000">
              <a:schemeClr val="accent4">
                <a:hueOff val="2681748"/>
                <a:satOff val="3882"/>
                <a:lumOff val="-5687"/>
                <a:alphaOff val="0"/>
                <a:shade val="93000"/>
                <a:satMod val="130000"/>
              </a:schemeClr>
            </a:gs>
            <a:gs pos="100000">
              <a:schemeClr val="accent4">
                <a:hueOff val="2681748"/>
                <a:satOff val="3882"/>
                <a:lumOff val="-5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3956677" y="2145338"/>
        <a:ext cx="234653" cy="235285"/>
      </dsp:txXfrm>
    </dsp:sp>
    <dsp:sp modelId="{9E333C10-7F22-F94C-AE45-F23CE6A756F0}">
      <dsp:nvSpPr>
        <dsp:cNvPr id="0" name=""/>
        <dsp:cNvSpPr/>
      </dsp:nvSpPr>
      <dsp:spPr>
        <a:xfrm>
          <a:off x="4431044" y="1788614"/>
          <a:ext cx="1581224" cy="948734"/>
        </a:xfrm>
        <a:prstGeom prst="roundRect">
          <a:avLst>
            <a:gd name="adj" fmla="val 10000"/>
          </a:avLst>
        </a:prstGeom>
        <a:gradFill rotWithShape="0">
          <a:gsLst>
            <a:gs pos="0">
              <a:schemeClr val="accent4">
                <a:hueOff val="3575664"/>
                <a:satOff val="5177"/>
                <a:lumOff val="-7582"/>
                <a:alphaOff val="0"/>
                <a:shade val="51000"/>
                <a:satMod val="130000"/>
              </a:schemeClr>
            </a:gs>
            <a:gs pos="80000">
              <a:schemeClr val="accent4">
                <a:hueOff val="3575664"/>
                <a:satOff val="5177"/>
                <a:lumOff val="-7582"/>
                <a:alphaOff val="0"/>
                <a:shade val="93000"/>
                <a:satMod val="130000"/>
              </a:schemeClr>
            </a:gs>
            <a:gs pos="100000">
              <a:schemeClr val="accent4">
                <a:hueOff val="3575664"/>
                <a:satOff val="5177"/>
                <a:lumOff val="-75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Analyse</a:t>
          </a:r>
        </a:p>
      </dsp:txBody>
      <dsp:txXfrm>
        <a:off x="4458831" y="1816401"/>
        <a:ext cx="1525650" cy="893160"/>
      </dsp:txXfrm>
    </dsp:sp>
    <dsp:sp modelId="{452C6E14-54C1-F546-93FD-AC80F587CF2E}">
      <dsp:nvSpPr>
        <dsp:cNvPr id="0" name=""/>
        <dsp:cNvSpPr/>
      </dsp:nvSpPr>
      <dsp:spPr>
        <a:xfrm>
          <a:off x="6170391" y="2066909"/>
          <a:ext cx="335219" cy="392143"/>
        </a:xfrm>
        <a:prstGeom prst="rightArrow">
          <a:avLst>
            <a:gd name="adj1" fmla="val 60000"/>
            <a:gd name="adj2" fmla="val 5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6170391" y="2145338"/>
        <a:ext cx="234653" cy="235285"/>
      </dsp:txXfrm>
    </dsp:sp>
    <dsp:sp modelId="{FD3EC3B8-0B2E-B040-8012-AF50C6115137}">
      <dsp:nvSpPr>
        <dsp:cNvPr id="0" name=""/>
        <dsp:cNvSpPr/>
      </dsp:nvSpPr>
      <dsp:spPr>
        <a:xfrm>
          <a:off x="6644759"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Synthèse/</a:t>
          </a:r>
        </a:p>
        <a:p>
          <a:pPr marL="0" lvl="0" indent="0" algn="ctr" defTabSz="889000">
            <a:lnSpc>
              <a:spcPct val="90000"/>
            </a:lnSpc>
            <a:spcBef>
              <a:spcPct val="0"/>
            </a:spcBef>
            <a:spcAft>
              <a:spcPct val="35000"/>
            </a:spcAft>
            <a:buNone/>
          </a:pPr>
          <a:r>
            <a:rPr lang="fr-FR" sz="2000" kern="1200" dirty="0">
              <a:latin typeface="Times" pitchFamily="2" charset="0"/>
            </a:rPr>
            <a:t>transposition</a:t>
          </a:r>
        </a:p>
      </dsp:txBody>
      <dsp:txXfrm>
        <a:off x="6672546" y="1816401"/>
        <a:ext cx="1525650" cy="893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D240-FC64-E346-BBBE-41C660DAA00D}">
      <dsp:nvSpPr>
        <dsp:cNvPr id="0" name=""/>
        <dsp:cNvSpPr/>
      </dsp:nvSpPr>
      <dsp:spPr>
        <a:xfrm>
          <a:off x="3616"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Emotion	</a:t>
          </a:r>
        </a:p>
      </dsp:txBody>
      <dsp:txXfrm>
        <a:off x="31403" y="1816401"/>
        <a:ext cx="1525650" cy="893160"/>
      </dsp:txXfrm>
    </dsp:sp>
    <dsp:sp modelId="{85EB86C8-5624-D14E-8657-68F378B3023C}">
      <dsp:nvSpPr>
        <dsp:cNvPr id="0" name=""/>
        <dsp:cNvSpPr/>
      </dsp:nvSpPr>
      <dsp:spPr>
        <a:xfrm>
          <a:off x="1742963" y="2066909"/>
          <a:ext cx="335219" cy="3921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1742963" y="2145338"/>
        <a:ext cx="234653" cy="235285"/>
      </dsp:txXfrm>
    </dsp:sp>
    <dsp:sp modelId="{7FDB0290-CC3F-7048-8368-810E7AC3F39F}">
      <dsp:nvSpPr>
        <dsp:cNvPr id="0" name=""/>
        <dsp:cNvSpPr/>
      </dsp:nvSpPr>
      <dsp:spPr>
        <a:xfrm>
          <a:off x="2217330"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Descritpion</a:t>
          </a:r>
        </a:p>
      </dsp:txBody>
      <dsp:txXfrm>
        <a:off x="2245117" y="1816401"/>
        <a:ext cx="1525650" cy="893160"/>
      </dsp:txXfrm>
    </dsp:sp>
    <dsp:sp modelId="{A50C5ED7-96A5-8042-8B88-A8A1951CA435}">
      <dsp:nvSpPr>
        <dsp:cNvPr id="0" name=""/>
        <dsp:cNvSpPr/>
      </dsp:nvSpPr>
      <dsp:spPr>
        <a:xfrm>
          <a:off x="3956677" y="2066909"/>
          <a:ext cx="335219" cy="392143"/>
        </a:xfrm>
        <a:prstGeom prst="rightArrow">
          <a:avLst>
            <a:gd name="adj1" fmla="val 60000"/>
            <a:gd name="adj2" fmla="val 50000"/>
          </a:avLst>
        </a:prstGeom>
        <a:gradFill rotWithShape="0">
          <a:gsLst>
            <a:gs pos="0">
              <a:schemeClr val="accent4">
                <a:hueOff val="2681748"/>
                <a:satOff val="3882"/>
                <a:lumOff val="-5687"/>
                <a:alphaOff val="0"/>
                <a:shade val="51000"/>
                <a:satMod val="130000"/>
              </a:schemeClr>
            </a:gs>
            <a:gs pos="80000">
              <a:schemeClr val="accent4">
                <a:hueOff val="2681748"/>
                <a:satOff val="3882"/>
                <a:lumOff val="-5687"/>
                <a:alphaOff val="0"/>
                <a:shade val="93000"/>
                <a:satMod val="130000"/>
              </a:schemeClr>
            </a:gs>
            <a:gs pos="100000">
              <a:schemeClr val="accent4">
                <a:hueOff val="2681748"/>
                <a:satOff val="3882"/>
                <a:lumOff val="-5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3956677" y="2145338"/>
        <a:ext cx="234653" cy="235285"/>
      </dsp:txXfrm>
    </dsp:sp>
    <dsp:sp modelId="{9E333C10-7F22-F94C-AE45-F23CE6A756F0}">
      <dsp:nvSpPr>
        <dsp:cNvPr id="0" name=""/>
        <dsp:cNvSpPr/>
      </dsp:nvSpPr>
      <dsp:spPr>
        <a:xfrm>
          <a:off x="4431044"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Analyse</a:t>
          </a:r>
        </a:p>
      </dsp:txBody>
      <dsp:txXfrm>
        <a:off x="4458831" y="1816401"/>
        <a:ext cx="1525650" cy="893160"/>
      </dsp:txXfrm>
    </dsp:sp>
    <dsp:sp modelId="{452C6E14-54C1-F546-93FD-AC80F587CF2E}">
      <dsp:nvSpPr>
        <dsp:cNvPr id="0" name=""/>
        <dsp:cNvSpPr/>
      </dsp:nvSpPr>
      <dsp:spPr>
        <a:xfrm>
          <a:off x="6170391" y="2066909"/>
          <a:ext cx="335219" cy="392143"/>
        </a:xfrm>
        <a:prstGeom prst="rightArrow">
          <a:avLst>
            <a:gd name="adj1" fmla="val 60000"/>
            <a:gd name="adj2" fmla="val 5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6170391" y="2145338"/>
        <a:ext cx="234653" cy="235285"/>
      </dsp:txXfrm>
    </dsp:sp>
    <dsp:sp modelId="{FD3EC3B8-0B2E-B040-8012-AF50C6115137}">
      <dsp:nvSpPr>
        <dsp:cNvPr id="0" name=""/>
        <dsp:cNvSpPr/>
      </dsp:nvSpPr>
      <dsp:spPr>
        <a:xfrm>
          <a:off x="6644759" y="1788614"/>
          <a:ext cx="1581224" cy="948734"/>
        </a:xfrm>
        <a:prstGeom prst="roundRect">
          <a:avLst>
            <a:gd name="adj" fmla="val 10000"/>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Synthèse/</a:t>
          </a:r>
        </a:p>
        <a:p>
          <a:pPr marL="0" lvl="0" indent="0" algn="ctr" defTabSz="889000">
            <a:lnSpc>
              <a:spcPct val="90000"/>
            </a:lnSpc>
            <a:spcBef>
              <a:spcPct val="0"/>
            </a:spcBef>
            <a:spcAft>
              <a:spcPct val="35000"/>
            </a:spcAft>
            <a:buNone/>
          </a:pPr>
          <a:r>
            <a:rPr lang="fr-FR" sz="2000" kern="1200">
              <a:latin typeface="Times" pitchFamily="2" charset="0"/>
            </a:rPr>
            <a:t>transposition</a:t>
          </a:r>
        </a:p>
      </dsp:txBody>
      <dsp:txXfrm>
        <a:off x="6672546" y="1816401"/>
        <a:ext cx="1525650" cy="893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2C13E-3B3B-6545-ACAB-E3B0884D2FAD}">
      <dsp:nvSpPr>
        <dsp:cNvPr id="0" name=""/>
        <dsp:cNvSpPr/>
      </dsp:nvSpPr>
      <dsp:spPr>
        <a:xfrm>
          <a:off x="1561252" y="49531"/>
          <a:ext cx="1017439"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BE" sz="1050" kern="1200" dirty="0">
              <a:effectLst/>
              <a:latin typeface="Times New Roman" panose="02020603050405020304" pitchFamily="18" charset="0"/>
              <a:ea typeface="Times New Roman" panose="02020603050405020304" pitchFamily="18" charset="0"/>
            </a:rPr>
            <a:t>Dimension </a:t>
          </a:r>
        </a:p>
        <a:p>
          <a:pPr marL="0" lvl="0" indent="0" algn="ctr" defTabSz="466725">
            <a:lnSpc>
              <a:spcPct val="90000"/>
            </a:lnSpc>
            <a:spcBef>
              <a:spcPct val="0"/>
            </a:spcBef>
            <a:spcAft>
              <a:spcPct val="35000"/>
            </a:spcAft>
            <a:buNone/>
          </a:pPr>
          <a:r>
            <a:rPr lang="fr-BE" sz="1050" kern="1200" dirty="0">
              <a:effectLst/>
              <a:latin typeface="Times New Roman" panose="02020603050405020304" pitchFamily="18" charset="0"/>
              <a:ea typeface="Times New Roman" panose="02020603050405020304" pitchFamily="18" charset="0"/>
            </a:rPr>
            <a:t>«interactions formateurs-apprenants » </a:t>
          </a:r>
          <a:endParaRPr lang="fr-FR" sz="1050" kern="1200" dirty="0"/>
        </a:p>
      </dsp:txBody>
      <dsp:txXfrm>
        <a:off x="1561252" y="49531"/>
        <a:ext cx="1017439" cy="776363"/>
      </dsp:txXfrm>
    </dsp:sp>
    <dsp:sp modelId="{2D88342A-A8F0-944F-9C01-0DCD7E236508}">
      <dsp:nvSpPr>
        <dsp:cNvPr id="0" name=""/>
        <dsp:cNvSpPr/>
      </dsp:nvSpPr>
      <dsp:spPr>
        <a:xfrm>
          <a:off x="312284" y="273"/>
          <a:ext cx="2195127" cy="2195127"/>
        </a:xfrm>
        <a:prstGeom prst="circularArrow">
          <a:avLst>
            <a:gd name="adj1" fmla="val 6897"/>
            <a:gd name="adj2" fmla="val 464924"/>
            <a:gd name="adj3" fmla="val 551215"/>
            <a:gd name="adj4" fmla="val 2058386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05683-1D2E-F54B-AE75-88346DA3058D}">
      <dsp:nvSpPr>
        <dsp:cNvPr id="0" name=""/>
        <dsp:cNvSpPr/>
      </dsp:nvSpPr>
      <dsp:spPr>
        <a:xfrm>
          <a:off x="1569901" y="1369780"/>
          <a:ext cx="1000141"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BE" sz="1050" kern="1200" dirty="0">
              <a:effectLst/>
              <a:latin typeface="Times New Roman" panose="02020603050405020304" pitchFamily="18" charset="0"/>
              <a:ea typeface="Times New Roman" panose="02020603050405020304" pitchFamily="18" charset="0"/>
            </a:rPr>
            <a:t>Dimension </a:t>
          </a:r>
        </a:p>
        <a:p>
          <a:pPr marL="0" lvl="0" indent="0" algn="ctr" defTabSz="466725">
            <a:lnSpc>
              <a:spcPct val="90000"/>
            </a:lnSpc>
            <a:spcBef>
              <a:spcPct val="0"/>
            </a:spcBef>
            <a:spcAft>
              <a:spcPct val="35000"/>
            </a:spcAft>
            <a:buNone/>
          </a:pPr>
          <a:r>
            <a:rPr lang="fr-BE" sz="1050" kern="1200" dirty="0">
              <a:effectLst/>
              <a:latin typeface="Times New Roman" panose="02020603050405020304" pitchFamily="18" charset="0"/>
              <a:ea typeface="Times New Roman" panose="02020603050405020304" pitchFamily="18" charset="0"/>
            </a:rPr>
            <a:t>«gestion des émotions </a:t>
          </a:r>
          <a:r>
            <a:rPr lang="fr-BE" sz="1200" kern="1200" dirty="0">
              <a:effectLst/>
              <a:latin typeface="Times New Roman" panose="02020603050405020304" pitchFamily="18" charset="0"/>
              <a:ea typeface="Times New Roman" panose="02020603050405020304" pitchFamily="18" charset="0"/>
            </a:rPr>
            <a:t>»</a:t>
          </a:r>
        </a:p>
      </dsp:txBody>
      <dsp:txXfrm>
        <a:off x="1569901" y="1369780"/>
        <a:ext cx="1000141" cy="776363"/>
      </dsp:txXfrm>
    </dsp:sp>
    <dsp:sp modelId="{924742E8-93B4-A341-8430-9B493FCA9FC5}">
      <dsp:nvSpPr>
        <dsp:cNvPr id="0" name=""/>
        <dsp:cNvSpPr/>
      </dsp:nvSpPr>
      <dsp:spPr>
        <a:xfrm>
          <a:off x="312284" y="273"/>
          <a:ext cx="2195127" cy="2195127"/>
        </a:xfrm>
        <a:prstGeom prst="circularArrow">
          <a:avLst>
            <a:gd name="adj1" fmla="val 6897"/>
            <a:gd name="adj2" fmla="val 464924"/>
            <a:gd name="adj3" fmla="val 5441856"/>
            <a:gd name="adj4" fmla="val 480769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B041A-2391-8544-94F4-9AFF2D690A7F}">
      <dsp:nvSpPr>
        <dsp:cNvPr id="0" name=""/>
        <dsp:cNvSpPr/>
      </dsp:nvSpPr>
      <dsp:spPr>
        <a:xfrm>
          <a:off x="226722" y="1369780"/>
          <a:ext cx="1046001"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BE" sz="1100" kern="1200" dirty="0">
              <a:effectLst/>
              <a:latin typeface="Times New Roman" panose="02020603050405020304" pitchFamily="18" charset="0"/>
              <a:ea typeface="Times New Roman" panose="02020603050405020304" pitchFamily="18" charset="0"/>
            </a:rPr>
            <a:t>Dimension</a:t>
          </a:r>
        </a:p>
        <a:p>
          <a:pPr marL="0" lvl="0" indent="0" algn="ctr" defTabSz="488950">
            <a:lnSpc>
              <a:spcPct val="90000"/>
            </a:lnSpc>
            <a:spcBef>
              <a:spcPct val="0"/>
            </a:spcBef>
            <a:spcAft>
              <a:spcPct val="35000"/>
            </a:spcAft>
            <a:buNone/>
          </a:pPr>
          <a:r>
            <a:rPr lang="fr-BE" sz="1100" kern="1200" dirty="0">
              <a:effectLst/>
              <a:latin typeface="Times New Roman" panose="02020603050405020304" pitchFamily="18" charset="0"/>
              <a:ea typeface="Times New Roman" panose="02020603050405020304" pitchFamily="18" charset="0"/>
            </a:rPr>
            <a:t> « pédagogique » </a:t>
          </a:r>
        </a:p>
      </dsp:txBody>
      <dsp:txXfrm>
        <a:off x="226722" y="1369780"/>
        <a:ext cx="1046001" cy="776363"/>
      </dsp:txXfrm>
    </dsp:sp>
    <dsp:sp modelId="{FDCD19DF-FAD1-C247-AC4E-8E8AEAD410FA}">
      <dsp:nvSpPr>
        <dsp:cNvPr id="0" name=""/>
        <dsp:cNvSpPr/>
      </dsp:nvSpPr>
      <dsp:spPr>
        <a:xfrm>
          <a:off x="312284" y="273"/>
          <a:ext cx="2195127" cy="2195127"/>
        </a:xfrm>
        <a:prstGeom prst="circularArrow">
          <a:avLst>
            <a:gd name="adj1" fmla="val 6897"/>
            <a:gd name="adj2" fmla="val 464924"/>
            <a:gd name="adj3" fmla="val 11351215"/>
            <a:gd name="adj4" fmla="val 978386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74727-0817-FE41-A60F-41B0C0E2E1A9}">
      <dsp:nvSpPr>
        <dsp:cNvPr id="0" name=""/>
        <dsp:cNvSpPr/>
      </dsp:nvSpPr>
      <dsp:spPr>
        <a:xfrm>
          <a:off x="191328" y="49531"/>
          <a:ext cx="1116790"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BE" sz="1000" kern="1200" dirty="0">
              <a:effectLst/>
              <a:latin typeface="Times New Roman" panose="02020603050405020304" pitchFamily="18" charset="0"/>
              <a:ea typeface="Times New Roman" panose="02020603050405020304" pitchFamily="18" charset="0"/>
            </a:rPr>
            <a:t>Dimension « organisationnelle » </a:t>
          </a:r>
        </a:p>
      </dsp:txBody>
      <dsp:txXfrm>
        <a:off x="191328" y="49531"/>
        <a:ext cx="1116790" cy="776363"/>
      </dsp:txXfrm>
    </dsp:sp>
    <dsp:sp modelId="{03C4BB38-8024-CE43-966E-6FE5C02C2A4B}">
      <dsp:nvSpPr>
        <dsp:cNvPr id="0" name=""/>
        <dsp:cNvSpPr/>
      </dsp:nvSpPr>
      <dsp:spPr>
        <a:xfrm>
          <a:off x="312284" y="273"/>
          <a:ext cx="2195127" cy="2195127"/>
        </a:xfrm>
        <a:prstGeom prst="circularArrow">
          <a:avLst>
            <a:gd name="adj1" fmla="val 6897"/>
            <a:gd name="adj2" fmla="val 464924"/>
            <a:gd name="adj3" fmla="val 16295085"/>
            <a:gd name="adj4" fmla="val 15824645"/>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2C13E-3B3B-6545-ACAB-E3B0884D2FAD}">
      <dsp:nvSpPr>
        <dsp:cNvPr id="0" name=""/>
        <dsp:cNvSpPr/>
      </dsp:nvSpPr>
      <dsp:spPr>
        <a:xfrm>
          <a:off x="1561252" y="49531"/>
          <a:ext cx="1017439"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kern="1200" dirty="0"/>
            <a:t>Aire d’objectivation</a:t>
          </a:r>
        </a:p>
      </dsp:txBody>
      <dsp:txXfrm>
        <a:off x="1561252" y="49531"/>
        <a:ext cx="1017439" cy="776363"/>
      </dsp:txXfrm>
    </dsp:sp>
    <dsp:sp modelId="{2D88342A-A8F0-944F-9C01-0DCD7E236508}">
      <dsp:nvSpPr>
        <dsp:cNvPr id="0" name=""/>
        <dsp:cNvSpPr/>
      </dsp:nvSpPr>
      <dsp:spPr>
        <a:xfrm>
          <a:off x="312284" y="273"/>
          <a:ext cx="2195127" cy="2195127"/>
        </a:xfrm>
        <a:prstGeom prst="circularArrow">
          <a:avLst>
            <a:gd name="adj1" fmla="val 6897"/>
            <a:gd name="adj2" fmla="val 464924"/>
            <a:gd name="adj3" fmla="val 551215"/>
            <a:gd name="adj4" fmla="val 2058386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05683-1D2E-F54B-AE75-88346DA3058D}">
      <dsp:nvSpPr>
        <dsp:cNvPr id="0" name=""/>
        <dsp:cNvSpPr/>
      </dsp:nvSpPr>
      <dsp:spPr>
        <a:xfrm>
          <a:off x="1569901" y="1369780"/>
          <a:ext cx="1000141"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BE" sz="1050" kern="1200" dirty="0">
              <a:effectLst/>
              <a:latin typeface="Times New Roman" panose="02020603050405020304" pitchFamily="18" charset="0"/>
              <a:ea typeface="Times New Roman" panose="02020603050405020304" pitchFamily="18" charset="0"/>
            </a:rPr>
            <a:t>Aire cognitive</a:t>
          </a:r>
          <a:endParaRPr lang="fr-BE" sz="1200" kern="1200" dirty="0">
            <a:effectLst/>
            <a:latin typeface="Times New Roman" panose="02020603050405020304" pitchFamily="18" charset="0"/>
            <a:ea typeface="Times New Roman" panose="02020603050405020304" pitchFamily="18" charset="0"/>
          </a:endParaRPr>
        </a:p>
      </dsp:txBody>
      <dsp:txXfrm>
        <a:off x="1569901" y="1369780"/>
        <a:ext cx="1000141" cy="776363"/>
      </dsp:txXfrm>
    </dsp:sp>
    <dsp:sp modelId="{924742E8-93B4-A341-8430-9B493FCA9FC5}">
      <dsp:nvSpPr>
        <dsp:cNvPr id="0" name=""/>
        <dsp:cNvSpPr/>
      </dsp:nvSpPr>
      <dsp:spPr>
        <a:xfrm>
          <a:off x="312284" y="273"/>
          <a:ext cx="2195127" cy="2195127"/>
        </a:xfrm>
        <a:prstGeom prst="circularArrow">
          <a:avLst>
            <a:gd name="adj1" fmla="val 6897"/>
            <a:gd name="adj2" fmla="val 464924"/>
            <a:gd name="adj3" fmla="val 5441856"/>
            <a:gd name="adj4" fmla="val 480769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B041A-2391-8544-94F4-9AFF2D690A7F}">
      <dsp:nvSpPr>
        <dsp:cNvPr id="0" name=""/>
        <dsp:cNvSpPr/>
      </dsp:nvSpPr>
      <dsp:spPr>
        <a:xfrm>
          <a:off x="226722" y="1369780"/>
          <a:ext cx="1046001"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Aire psychopédagogique</a:t>
          </a:r>
          <a:r>
            <a:rPr lang="fr-BE" sz="1100" kern="1200" dirty="0">
              <a:effectLst/>
              <a:latin typeface="Times New Roman" panose="02020603050405020304" pitchFamily="18" charset="0"/>
              <a:ea typeface="Times New Roman" panose="02020603050405020304" pitchFamily="18" charset="0"/>
            </a:rPr>
            <a:t> </a:t>
          </a:r>
        </a:p>
      </dsp:txBody>
      <dsp:txXfrm>
        <a:off x="226722" y="1369780"/>
        <a:ext cx="1046001" cy="776363"/>
      </dsp:txXfrm>
    </dsp:sp>
    <dsp:sp modelId="{FDCD19DF-FAD1-C247-AC4E-8E8AEAD410FA}">
      <dsp:nvSpPr>
        <dsp:cNvPr id="0" name=""/>
        <dsp:cNvSpPr/>
      </dsp:nvSpPr>
      <dsp:spPr>
        <a:xfrm>
          <a:off x="312284" y="273"/>
          <a:ext cx="2195127" cy="2195127"/>
        </a:xfrm>
        <a:prstGeom prst="circularArrow">
          <a:avLst>
            <a:gd name="adj1" fmla="val 6897"/>
            <a:gd name="adj2" fmla="val 464924"/>
            <a:gd name="adj3" fmla="val 11351215"/>
            <a:gd name="adj4" fmla="val 978386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74727-0817-FE41-A60F-41B0C0E2E1A9}">
      <dsp:nvSpPr>
        <dsp:cNvPr id="0" name=""/>
        <dsp:cNvSpPr/>
      </dsp:nvSpPr>
      <dsp:spPr>
        <a:xfrm>
          <a:off x="191328" y="49531"/>
          <a:ext cx="1116790"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Aire didactique</a:t>
          </a:r>
          <a:r>
            <a:rPr lang="fr-BE" sz="1000" kern="1200" dirty="0">
              <a:effectLst/>
              <a:latin typeface="Times New Roman" panose="02020603050405020304" pitchFamily="18" charset="0"/>
              <a:ea typeface="Times New Roman" panose="02020603050405020304" pitchFamily="18" charset="0"/>
            </a:rPr>
            <a:t> </a:t>
          </a:r>
        </a:p>
      </dsp:txBody>
      <dsp:txXfrm>
        <a:off x="191328" y="49531"/>
        <a:ext cx="1116790" cy="776363"/>
      </dsp:txXfrm>
    </dsp:sp>
    <dsp:sp modelId="{03C4BB38-8024-CE43-966E-6FE5C02C2A4B}">
      <dsp:nvSpPr>
        <dsp:cNvPr id="0" name=""/>
        <dsp:cNvSpPr/>
      </dsp:nvSpPr>
      <dsp:spPr>
        <a:xfrm>
          <a:off x="312284" y="273"/>
          <a:ext cx="2195127" cy="2195127"/>
        </a:xfrm>
        <a:prstGeom prst="circularArrow">
          <a:avLst>
            <a:gd name="adj1" fmla="val 6897"/>
            <a:gd name="adj2" fmla="val 464924"/>
            <a:gd name="adj3" fmla="val 16295085"/>
            <a:gd name="adj4" fmla="val 15824645"/>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2C13E-3B3B-6545-ACAB-E3B0884D2FAD}">
      <dsp:nvSpPr>
        <dsp:cNvPr id="0" name=""/>
        <dsp:cNvSpPr/>
      </dsp:nvSpPr>
      <dsp:spPr>
        <a:xfrm>
          <a:off x="1561252" y="49531"/>
          <a:ext cx="1017439"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Dimension </a:t>
          </a:r>
        </a:p>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«interactions formateurs-apprenants » </a:t>
          </a:r>
          <a:endParaRPr lang="fr-FR" sz="1200" kern="1200" dirty="0"/>
        </a:p>
      </dsp:txBody>
      <dsp:txXfrm>
        <a:off x="1561252" y="49531"/>
        <a:ext cx="1017439" cy="776363"/>
      </dsp:txXfrm>
    </dsp:sp>
    <dsp:sp modelId="{2D88342A-A8F0-944F-9C01-0DCD7E236508}">
      <dsp:nvSpPr>
        <dsp:cNvPr id="0" name=""/>
        <dsp:cNvSpPr/>
      </dsp:nvSpPr>
      <dsp:spPr>
        <a:xfrm>
          <a:off x="312284" y="273"/>
          <a:ext cx="2195127" cy="2195127"/>
        </a:xfrm>
        <a:prstGeom prst="circularArrow">
          <a:avLst>
            <a:gd name="adj1" fmla="val 6897"/>
            <a:gd name="adj2" fmla="val 464924"/>
            <a:gd name="adj3" fmla="val 551215"/>
            <a:gd name="adj4" fmla="val 2058386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05683-1D2E-F54B-AE75-88346DA3058D}">
      <dsp:nvSpPr>
        <dsp:cNvPr id="0" name=""/>
        <dsp:cNvSpPr/>
      </dsp:nvSpPr>
      <dsp:spPr>
        <a:xfrm>
          <a:off x="1569901" y="1369780"/>
          <a:ext cx="1000141"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Dimension </a:t>
          </a:r>
        </a:p>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«gestion des émotions </a:t>
          </a:r>
          <a:r>
            <a:rPr lang="fr-BE" sz="1500" kern="1200" dirty="0">
              <a:effectLst/>
              <a:latin typeface="Times New Roman" panose="02020603050405020304" pitchFamily="18" charset="0"/>
              <a:ea typeface="Times New Roman" panose="02020603050405020304" pitchFamily="18" charset="0"/>
            </a:rPr>
            <a:t>»</a:t>
          </a:r>
        </a:p>
      </dsp:txBody>
      <dsp:txXfrm>
        <a:off x="1569901" y="1369780"/>
        <a:ext cx="1000141" cy="776363"/>
      </dsp:txXfrm>
    </dsp:sp>
    <dsp:sp modelId="{924742E8-93B4-A341-8430-9B493FCA9FC5}">
      <dsp:nvSpPr>
        <dsp:cNvPr id="0" name=""/>
        <dsp:cNvSpPr/>
      </dsp:nvSpPr>
      <dsp:spPr>
        <a:xfrm>
          <a:off x="312284" y="273"/>
          <a:ext cx="2195127" cy="2195127"/>
        </a:xfrm>
        <a:prstGeom prst="circularArrow">
          <a:avLst>
            <a:gd name="adj1" fmla="val 6897"/>
            <a:gd name="adj2" fmla="val 464924"/>
            <a:gd name="adj3" fmla="val 5441856"/>
            <a:gd name="adj4" fmla="val 480769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B041A-2391-8544-94F4-9AFF2D690A7F}">
      <dsp:nvSpPr>
        <dsp:cNvPr id="0" name=""/>
        <dsp:cNvSpPr/>
      </dsp:nvSpPr>
      <dsp:spPr>
        <a:xfrm>
          <a:off x="226722" y="1369780"/>
          <a:ext cx="1046001"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Dimension</a:t>
          </a:r>
        </a:p>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 « pédagogique » </a:t>
          </a:r>
        </a:p>
      </dsp:txBody>
      <dsp:txXfrm>
        <a:off x="226722" y="1369780"/>
        <a:ext cx="1046001" cy="776363"/>
      </dsp:txXfrm>
    </dsp:sp>
    <dsp:sp modelId="{FDCD19DF-FAD1-C247-AC4E-8E8AEAD410FA}">
      <dsp:nvSpPr>
        <dsp:cNvPr id="0" name=""/>
        <dsp:cNvSpPr/>
      </dsp:nvSpPr>
      <dsp:spPr>
        <a:xfrm>
          <a:off x="312284" y="273"/>
          <a:ext cx="2195127" cy="2195127"/>
        </a:xfrm>
        <a:prstGeom prst="circularArrow">
          <a:avLst>
            <a:gd name="adj1" fmla="val 6897"/>
            <a:gd name="adj2" fmla="val 464924"/>
            <a:gd name="adj3" fmla="val 11351215"/>
            <a:gd name="adj4" fmla="val 978386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74727-0817-FE41-A60F-41B0C0E2E1A9}">
      <dsp:nvSpPr>
        <dsp:cNvPr id="0" name=""/>
        <dsp:cNvSpPr/>
      </dsp:nvSpPr>
      <dsp:spPr>
        <a:xfrm>
          <a:off x="191328" y="49531"/>
          <a:ext cx="1116790"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BE" sz="1100" kern="1200" dirty="0">
              <a:effectLst/>
              <a:latin typeface="Times New Roman" panose="02020603050405020304" pitchFamily="18" charset="0"/>
              <a:ea typeface="Times New Roman" panose="02020603050405020304" pitchFamily="18" charset="0"/>
            </a:rPr>
            <a:t>Dimension « organisationnelle » </a:t>
          </a:r>
        </a:p>
      </dsp:txBody>
      <dsp:txXfrm>
        <a:off x="191328" y="49531"/>
        <a:ext cx="1116790" cy="776363"/>
      </dsp:txXfrm>
    </dsp:sp>
    <dsp:sp modelId="{03C4BB38-8024-CE43-966E-6FE5C02C2A4B}">
      <dsp:nvSpPr>
        <dsp:cNvPr id="0" name=""/>
        <dsp:cNvSpPr/>
      </dsp:nvSpPr>
      <dsp:spPr>
        <a:xfrm>
          <a:off x="312284" y="273"/>
          <a:ext cx="2195127" cy="2195127"/>
        </a:xfrm>
        <a:prstGeom prst="circularArrow">
          <a:avLst>
            <a:gd name="adj1" fmla="val 6897"/>
            <a:gd name="adj2" fmla="val 464924"/>
            <a:gd name="adj3" fmla="val 16295085"/>
            <a:gd name="adj4" fmla="val 15824645"/>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AE6744-50FF-4EAC-B8F6-50FAD023CFA1}" type="datetimeFigureOut">
              <a:rPr lang="fr-FR"/>
              <a:pPr>
                <a:defRPr/>
              </a:pPr>
              <a:t>15/06/2023</a:t>
            </a:fld>
            <a:endParaRPr lang="fr-BE"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B4D2A2-2AC2-47F8-A6A5-A7DD71C98464}" type="slidenum">
              <a:rPr lang="fr-BE"/>
              <a:pPr>
                <a:defRPr/>
              </a:pPr>
              <a:t>‹N°›</a:t>
            </a:fld>
            <a:endParaRPr lang="fr-BE" dirty="0"/>
          </a:p>
        </p:txBody>
      </p:sp>
    </p:spTree>
    <p:extLst>
      <p:ext uri="{BB962C8B-B14F-4D97-AF65-F5344CB8AC3E}">
        <p14:creationId xmlns:p14="http://schemas.microsoft.com/office/powerpoint/2010/main" val="6546325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E4DB1C-F76D-47A0-9DEA-1E750A360BE4}" type="datetimeFigureOut">
              <a:rPr lang="fr-FR"/>
              <a:pPr>
                <a:defRPr/>
              </a:pPr>
              <a:t>15/06/2023</a:t>
            </a:fld>
            <a:endParaRPr lang="fr-BE"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BE" noProof="0"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F7ECF-42F4-4999-8AB5-B9CFFB894227}" type="slidenum">
              <a:rPr lang="fr-BE"/>
              <a:pPr>
                <a:defRPr/>
              </a:pPr>
              <a:t>‹N°›</a:t>
            </a:fld>
            <a:endParaRPr lang="fr-BE" dirty="0"/>
          </a:p>
        </p:txBody>
      </p:sp>
    </p:spTree>
    <p:extLst>
      <p:ext uri="{BB962C8B-B14F-4D97-AF65-F5344CB8AC3E}">
        <p14:creationId xmlns:p14="http://schemas.microsoft.com/office/powerpoint/2010/main" val="317875015"/>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1</a:t>
            </a:fld>
            <a:endParaRPr lang="fr-BE" dirty="0"/>
          </a:p>
        </p:txBody>
      </p:sp>
    </p:spTree>
    <p:extLst>
      <p:ext uri="{BB962C8B-B14F-4D97-AF65-F5344CB8AC3E}">
        <p14:creationId xmlns:p14="http://schemas.microsoft.com/office/powerpoint/2010/main" val="123460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existe un large éventail méthodologique. </a:t>
            </a:r>
          </a:p>
          <a:p>
            <a:endParaRPr lang="fr-FR" dirty="0"/>
          </a:p>
        </p:txBody>
      </p:sp>
      <p:sp>
        <p:nvSpPr>
          <p:cNvPr id="4" name="Espace réservé du numéro de diapositive 3"/>
          <p:cNvSpPr>
            <a:spLocks noGrp="1"/>
          </p:cNvSpPr>
          <p:nvPr>
            <p:ph type="sldNum" sz="quarter" idx="5"/>
          </p:nvPr>
        </p:nvSpPr>
        <p:spPr/>
        <p:txBody>
          <a:bodyPr/>
          <a:lstStyle/>
          <a:p>
            <a:fld id="{F745A162-AF9D-4051-AE14-27DD952639B7}" type="slidenum">
              <a:rPr lang="en-GB" smtClean="0"/>
              <a:t>11</a:t>
            </a:fld>
            <a:endParaRPr lang="en-GB"/>
          </a:p>
        </p:txBody>
      </p:sp>
    </p:spTree>
    <p:extLst>
      <p:ext uri="{BB962C8B-B14F-4D97-AF65-F5344CB8AC3E}">
        <p14:creationId xmlns:p14="http://schemas.microsoft.com/office/powerpoint/2010/main" val="210648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mn-lt"/>
                <a:ea typeface="+mn-ea"/>
                <a:cs typeface="+mn-cs"/>
              </a:rPr>
              <a:t>Certains auteurs signalent que la plupart des techniques de débriefing sont efficaces si elles sont utilisées de manière appropriée les formateurs et si elles ne sont pas utilisées de manière unique.</a:t>
            </a:r>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12</a:t>
            </a:fld>
            <a:endParaRPr lang="fr-BE" dirty="0"/>
          </a:p>
        </p:txBody>
      </p:sp>
    </p:spTree>
    <p:extLst>
      <p:ext uri="{BB962C8B-B14F-4D97-AF65-F5344CB8AC3E}">
        <p14:creationId xmlns:p14="http://schemas.microsoft.com/office/powerpoint/2010/main" val="290930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13</a:t>
            </a:fld>
            <a:endParaRPr lang="fr-BE" dirty="0"/>
          </a:p>
        </p:txBody>
      </p:sp>
    </p:spTree>
    <p:extLst>
      <p:ext uri="{BB962C8B-B14F-4D97-AF65-F5344CB8AC3E}">
        <p14:creationId xmlns:p14="http://schemas.microsoft.com/office/powerpoint/2010/main" val="3758376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16</a:t>
            </a:fld>
            <a:endParaRPr lang="fr-BE" dirty="0"/>
          </a:p>
        </p:txBody>
      </p:sp>
    </p:spTree>
    <p:extLst>
      <p:ext uri="{BB962C8B-B14F-4D97-AF65-F5344CB8AC3E}">
        <p14:creationId xmlns:p14="http://schemas.microsoft.com/office/powerpoint/2010/main" val="77229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90000"/>
              </a:lnSpc>
            </a:pPr>
            <a:r>
              <a:rPr lang="fr-FR" sz="1200" dirty="0">
                <a:solidFill>
                  <a:schemeClr val="tx1"/>
                </a:solidFill>
                <a:effectLst/>
                <a:latin typeface="+mj-lt"/>
                <a:ea typeface="Times New Roman" panose="02020603050405020304" pitchFamily="18" charset="0"/>
                <a:cs typeface="Calibri" panose="020F0502020204030204" pitchFamily="34" charset="0"/>
              </a:rPr>
              <a:t>L’objectif terminal est ainsi de «</a:t>
            </a:r>
            <a:r>
              <a:rPr lang="fr-FR" sz="1200" dirty="0">
                <a:solidFill>
                  <a:schemeClr val="tx1"/>
                </a:solidFill>
                <a:effectLst/>
                <a:latin typeface="+mj-lt"/>
                <a:ea typeface="Times New Roman" panose="02020603050405020304" pitchFamily="18" charset="0"/>
              </a:rPr>
              <a:t> </a:t>
            </a:r>
            <a:r>
              <a:rPr lang="fr-FR" sz="1200" i="1" dirty="0">
                <a:solidFill>
                  <a:schemeClr val="tx1"/>
                </a:solidFill>
                <a:effectLst/>
                <a:latin typeface="+mj-lt"/>
                <a:ea typeface="Times New Roman" panose="02020603050405020304" pitchFamily="18" charset="0"/>
                <a:cs typeface="Calibri" panose="020F0502020204030204" pitchFamily="34" charset="0"/>
              </a:rPr>
              <a:t>faire le lien entre les apprentissages réalisés durant la formation et un plan d’action précis</a:t>
            </a:r>
            <a:r>
              <a:rPr lang="fr-FR" sz="1200" i="1" dirty="0">
                <a:solidFill>
                  <a:schemeClr val="tx1"/>
                </a:solidFill>
                <a:effectLst/>
                <a:latin typeface="+mj-lt"/>
                <a:ea typeface="Times New Roman" panose="02020603050405020304" pitchFamily="18" charset="0"/>
              </a:rPr>
              <a:t> </a:t>
            </a:r>
            <a:r>
              <a:rPr lang="fr-FR" sz="1200" dirty="0">
                <a:solidFill>
                  <a:schemeClr val="tx1"/>
                </a:solidFill>
                <a:effectLst/>
                <a:latin typeface="+mj-lt"/>
                <a:ea typeface="Times New Roman" panose="02020603050405020304" pitchFamily="18" charset="0"/>
                <a:cs typeface="Calibri" panose="020F0502020204030204" pitchFamily="34" charset="0"/>
              </a:rPr>
              <a:t>» (</a:t>
            </a:r>
            <a:r>
              <a:rPr lang="fr-FR" sz="1200" dirty="0" err="1">
                <a:solidFill>
                  <a:schemeClr val="tx1"/>
                </a:solidFill>
                <a:effectLst/>
                <a:latin typeface="+mj-lt"/>
                <a:ea typeface="Times New Roman" panose="02020603050405020304" pitchFamily="18" charset="0"/>
                <a:cs typeface="Calibri" panose="020F0502020204030204" pitchFamily="34" charset="0"/>
              </a:rPr>
              <a:t>Secheresse</a:t>
            </a:r>
            <a:r>
              <a:rPr lang="fr-FR" sz="1200" dirty="0">
                <a:solidFill>
                  <a:schemeClr val="tx1"/>
                </a:solidFill>
                <a:effectLst/>
                <a:latin typeface="+mj-lt"/>
                <a:ea typeface="Times New Roman" panose="02020603050405020304" pitchFamily="18" charset="0"/>
                <a:cs typeface="Calibri" panose="020F0502020204030204" pitchFamily="34" charset="0"/>
              </a:rPr>
              <a:t>, 2020, p. 66) dans une optique de transfert des apprentissages (Tardif, 1999).</a:t>
            </a:r>
            <a:endParaRPr lang="fr-BE" sz="1200" dirty="0">
              <a:solidFill>
                <a:schemeClr val="tx1"/>
              </a:solidFill>
              <a:effectLst/>
              <a:latin typeface="+mj-lt"/>
              <a:ea typeface="Times New Roman" panose="02020603050405020304" pitchFamily="18" charset="0"/>
            </a:endParaRPr>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17</a:t>
            </a:fld>
            <a:endParaRPr lang="fr-BE" dirty="0"/>
          </a:p>
        </p:txBody>
      </p:sp>
    </p:spTree>
    <p:extLst>
      <p:ext uri="{BB962C8B-B14F-4D97-AF65-F5344CB8AC3E}">
        <p14:creationId xmlns:p14="http://schemas.microsoft.com/office/powerpoint/2010/main" val="337497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second élément qui peut expliquer la difficulté des formateurs à exercer leur rôle est lié </a:t>
            </a:r>
            <a:r>
              <a:rPr lang="fr-FR" sz="1200" kern="1200" dirty="0" err="1">
                <a:solidFill>
                  <a:schemeClr val="tx1"/>
                </a:solidFill>
                <a:effectLst/>
                <a:latin typeface="+mn-lt"/>
                <a:ea typeface="+mn-ea"/>
                <a:cs typeface="+mn-cs"/>
              </a:rPr>
              <a:t>àaux</a:t>
            </a:r>
            <a:r>
              <a:rPr lang="fr-FR" sz="1200" kern="1200" dirty="0">
                <a:solidFill>
                  <a:schemeClr val="tx1"/>
                </a:solidFill>
                <a:effectLst/>
                <a:latin typeface="+mn-lt"/>
                <a:ea typeface="+mn-ea"/>
                <a:cs typeface="+mn-cs"/>
              </a:rPr>
              <a:t> formations des formateurs qui sont longtemps été attachée à des formats et des contenus de surface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a:p>
            <a:pPr algn="just"/>
            <a:r>
              <a:rPr lang="fr-FR" sz="1200" dirty="0"/>
              <a:t>Il est ainsi fréquent que les formateurs</a:t>
            </a:r>
          </a:p>
          <a:p>
            <a:pPr algn="just"/>
            <a:endParaRPr lang="fr-FR" sz="1200" dirty="0"/>
          </a:p>
          <a:p>
            <a:pPr marL="285750" indent="-285750" algn="just">
              <a:buFont typeface="Wingdings" pitchFamily="2" charset="2"/>
              <a:buChar char="q"/>
            </a:pPr>
            <a:r>
              <a:rPr lang="fr-FR" sz="1200" dirty="0"/>
              <a:t>apprennent sur le tas (</a:t>
            </a:r>
            <a:r>
              <a:rPr lang="fr-FR" sz="1200" dirty="0" err="1"/>
              <a:t>Abulebda</a:t>
            </a:r>
            <a:r>
              <a:rPr lang="fr-FR" sz="1200" dirty="0"/>
              <a:t>, Auerbach, </a:t>
            </a:r>
            <a:r>
              <a:rPr lang="fr-FR" sz="1200" dirty="0" err="1"/>
              <a:t>Limaiem</a:t>
            </a:r>
            <a:r>
              <a:rPr lang="fr-FR" sz="1200" dirty="0"/>
              <a:t>, 2021);</a:t>
            </a:r>
          </a:p>
          <a:p>
            <a:pPr algn="just"/>
            <a:endParaRPr lang="fr-FR" sz="1200" dirty="0"/>
          </a:p>
          <a:p>
            <a:pPr marL="285750" indent="-285750" algn="just">
              <a:buFont typeface="Wingdings" pitchFamily="2" charset="2"/>
              <a:buChar char="q"/>
            </a:pPr>
            <a:r>
              <a:rPr lang="fr-FR" sz="1200" dirty="0"/>
              <a:t>fondent leurs interventions par rapport à leur expérience de terrain (</a:t>
            </a:r>
            <a:r>
              <a:rPr lang="fr-FR" sz="1200" dirty="0" err="1"/>
              <a:t>Bastiani</a:t>
            </a:r>
            <a:r>
              <a:rPr lang="fr-FR" sz="1200" dirty="0"/>
              <a:t>, 2017 ; Dubois, 2017) parfois obsolète (Dubois, 2017);</a:t>
            </a:r>
          </a:p>
          <a:p>
            <a:pPr marL="285750" indent="-285750" algn="just">
              <a:buFont typeface="Wingdings" pitchFamily="2" charset="2"/>
              <a:buChar char="q"/>
            </a:pPr>
            <a:endParaRPr lang="fr-FR" sz="1200" dirty="0"/>
          </a:p>
          <a:p>
            <a:pPr marL="285750" indent="-285750" algn="just">
              <a:buFont typeface="Wingdings" pitchFamily="2" charset="2"/>
              <a:buChar char="q"/>
            </a:pPr>
            <a:r>
              <a:rPr lang="fr-FR" sz="1200" dirty="0"/>
              <a:t> s’aident d’outils complémentaires (comme des check-lists, des </a:t>
            </a:r>
            <a:r>
              <a:rPr lang="fr-FR" sz="1200" dirty="0" err="1"/>
              <a:t>time-line</a:t>
            </a:r>
            <a:r>
              <a:rPr lang="fr-FR" sz="1200" dirty="0"/>
              <a:t>) (par ex. </a:t>
            </a:r>
            <a:r>
              <a:rPr lang="fr-FR" sz="1200" dirty="0" err="1"/>
              <a:t>Oriot</a:t>
            </a:r>
            <a:r>
              <a:rPr lang="fr-FR" sz="1200" dirty="0"/>
              <a:t> et </a:t>
            </a:r>
            <a:r>
              <a:rPr lang="fr-FR" sz="1200" dirty="0" err="1"/>
              <a:t>Alinier</a:t>
            </a:r>
            <a:r>
              <a:rPr lang="fr-FR" sz="1200" dirty="0"/>
              <a:t>, 2018 ; </a:t>
            </a:r>
            <a:r>
              <a:rPr lang="fr-FR" sz="1200" dirty="0" err="1"/>
              <a:t>Secheresse</a:t>
            </a:r>
            <a:r>
              <a:rPr lang="fr-FR" sz="1200" dirty="0"/>
              <a:t> et al. 2020) structurés à des méthodes de débriefing « toute faites » (</a:t>
            </a:r>
            <a:r>
              <a:rPr lang="fr-FR" sz="1200" dirty="0" err="1"/>
              <a:t>Abulebda</a:t>
            </a:r>
            <a:r>
              <a:rPr lang="fr-FR" sz="1200" dirty="0"/>
              <a:t>, Auerbach, </a:t>
            </a:r>
            <a:r>
              <a:rPr lang="fr-FR" sz="1200" dirty="0" err="1"/>
              <a:t>Limaiem</a:t>
            </a:r>
            <a:r>
              <a:rPr lang="fr-FR" sz="1200" dirty="0"/>
              <a:t>, 2021) souvent appliquées à la lettre. </a:t>
            </a:r>
          </a:p>
          <a:p>
            <a:endParaRPr lang="fr-FR" dirty="0"/>
          </a:p>
        </p:txBody>
      </p:sp>
      <p:sp>
        <p:nvSpPr>
          <p:cNvPr id="4" name="Espace réservé du numéro de diapositive 3"/>
          <p:cNvSpPr>
            <a:spLocks noGrp="1"/>
          </p:cNvSpPr>
          <p:nvPr>
            <p:ph type="sldNum" sz="quarter" idx="5"/>
          </p:nvPr>
        </p:nvSpPr>
        <p:spPr/>
        <p:txBody>
          <a:bodyPr/>
          <a:lstStyle/>
          <a:p>
            <a:fld id="{F745A162-AF9D-4051-AE14-27DD952639B7}" type="slidenum">
              <a:rPr lang="en-GB" smtClean="0"/>
              <a:t>18</a:t>
            </a:fld>
            <a:endParaRPr lang="en-GB"/>
          </a:p>
        </p:txBody>
      </p:sp>
    </p:spTree>
    <p:extLst>
      <p:ext uri="{BB962C8B-B14F-4D97-AF65-F5344CB8AC3E}">
        <p14:creationId xmlns:p14="http://schemas.microsoft.com/office/powerpoint/2010/main" val="1109942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en balance</a:t>
            </a:r>
          </a:p>
          <a:p>
            <a:endParaRPr lang="fr-FR" dirty="0"/>
          </a:p>
          <a:p>
            <a:r>
              <a:rPr lang="fr-BE" sz="1200" dirty="0">
                <a:cs typeface="Times New Roman" pitchFamily="18" charset="0"/>
              </a:rPr>
              <a:t>les observations issues de l’exercice simulé et les éléments soulevés en débriefing ce qui requiert de sa part </a:t>
            </a:r>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20</a:t>
            </a:fld>
            <a:endParaRPr lang="fr-BE" dirty="0"/>
          </a:p>
        </p:txBody>
      </p:sp>
    </p:spTree>
    <p:extLst>
      <p:ext uri="{BB962C8B-B14F-4D97-AF65-F5344CB8AC3E}">
        <p14:creationId xmlns:p14="http://schemas.microsoft.com/office/powerpoint/2010/main" val="1110661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Charge mentale importante</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21</a:t>
            </a:fld>
            <a:endParaRPr lang="fr-BE" dirty="0"/>
          </a:p>
        </p:txBody>
      </p:sp>
    </p:spTree>
    <p:extLst>
      <p:ext uri="{BB962C8B-B14F-4D97-AF65-F5344CB8AC3E}">
        <p14:creationId xmlns:p14="http://schemas.microsoft.com/office/powerpoint/2010/main" val="167534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66725" lvl="1" indent="-285750">
              <a:buFont typeface="Arial" panose="020B0604020202020204" pitchFamily="34" charset="0"/>
              <a:buChar char="•"/>
            </a:pPr>
            <a:endParaRPr lang="fr-BE" sz="1200" i="1" dirty="0">
              <a:solidFill>
                <a:srgbClr val="8EBF8C"/>
              </a:solidFill>
              <a:effectLst/>
              <a:latin typeface="+mj-lt"/>
              <a:ea typeface="Times New Roman" panose="02020603050405020304" pitchFamily="18" charset="0"/>
            </a:endParaRPr>
          </a:p>
          <a:p>
            <a:pPr marL="466725" lvl="1" indent="-285750">
              <a:buFont typeface="Arial" panose="020B0604020202020204" pitchFamily="34" charset="0"/>
              <a:buChar char="•"/>
            </a:pPr>
            <a:r>
              <a:rPr lang="fr-BE" sz="1200" i="1" dirty="0">
                <a:solidFill>
                  <a:srgbClr val="8EBF8C"/>
                </a:solidFill>
                <a:effectLst/>
                <a:latin typeface="+mj-lt"/>
                <a:ea typeface="Times New Roman" panose="02020603050405020304" pitchFamily="18" charset="0"/>
              </a:rPr>
              <a:t>Centré sur apprenant ou le formateur (</a:t>
            </a:r>
            <a:r>
              <a:rPr lang="fr-BE" sz="1200" i="1" dirty="0" err="1">
                <a:solidFill>
                  <a:srgbClr val="8EBF8C"/>
                </a:solidFill>
                <a:effectLst/>
                <a:latin typeface="+mj-lt"/>
                <a:ea typeface="Times New Roman" panose="02020603050405020304" pitchFamily="18" charset="0"/>
              </a:rPr>
              <a:t>Secheresse</a:t>
            </a:r>
            <a:r>
              <a:rPr lang="fr-BE" sz="1200" i="1" dirty="0">
                <a:solidFill>
                  <a:srgbClr val="8EBF8C"/>
                </a:solidFill>
                <a:effectLst/>
                <a:latin typeface="+mj-lt"/>
                <a:ea typeface="Times New Roman" panose="02020603050405020304" pitchFamily="18" charset="0"/>
              </a:rPr>
              <a:t>, 2020 d’après </a:t>
            </a:r>
            <a:r>
              <a:rPr lang="fr-BE" sz="1200" i="1" dirty="0" err="1">
                <a:solidFill>
                  <a:srgbClr val="8EBF8C"/>
                </a:solidFill>
                <a:effectLst/>
                <a:latin typeface="+mj-lt"/>
                <a:ea typeface="Times New Roman" panose="02020603050405020304" pitchFamily="18" charset="0"/>
              </a:rPr>
              <a:t>chang</a:t>
            </a:r>
            <a:r>
              <a:rPr lang="fr-BE" sz="1200" i="1" dirty="0">
                <a:solidFill>
                  <a:srgbClr val="8EBF8C"/>
                </a:solidFill>
                <a:effectLst/>
                <a:latin typeface="+mj-lt"/>
                <a:ea typeface="Times New Roman" panose="02020603050405020304" pitchFamily="18" charset="0"/>
              </a:rPr>
              <a:t> et al. 2016)</a:t>
            </a:r>
          </a:p>
          <a:p>
            <a:pPr marL="466725" lvl="1" indent="-285750">
              <a:buFont typeface="Arial" panose="020B0604020202020204" pitchFamily="34" charset="0"/>
              <a:buChar char="•"/>
            </a:pPr>
            <a:r>
              <a:rPr lang="fr-BE" sz="1200" i="1" dirty="0">
                <a:solidFill>
                  <a:srgbClr val="8EBF8C"/>
                </a:solidFill>
                <a:effectLst/>
                <a:latin typeface="+mj-lt"/>
                <a:ea typeface="Times New Roman" panose="02020603050405020304" pitchFamily="18" charset="0"/>
              </a:rPr>
              <a:t>Posture de bon jugement (</a:t>
            </a:r>
            <a:r>
              <a:rPr lang="fr-FR" sz="1200" i="1" dirty="0">
                <a:solidFill>
                  <a:srgbClr val="8EBF8C"/>
                </a:solidFill>
                <a:effectLst/>
                <a:latin typeface="+mj-lt"/>
                <a:ea typeface="Times New Roman" panose="02020603050405020304" pitchFamily="18" charset="0"/>
                <a:cs typeface="|4H"/>
              </a:rPr>
              <a:t>Rudolph, Simon, </a:t>
            </a:r>
            <a:r>
              <a:rPr lang="fr-FR" sz="1200" i="1" dirty="0" err="1">
                <a:solidFill>
                  <a:srgbClr val="8EBF8C"/>
                </a:solidFill>
                <a:effectLst/>
                <a:latin typeface="+mj-lt"/>
                <a:ea typeface="Times New Roman" panose="02020603050405020304" pitchFamily="18" charset="0"/>
                <a:cs typeface="|4H"/>
              </a:rPr>
              <a:t>Raemer</a:t>
            </a:r>
            <a:r>
              <a:rPr lang="fr-FR" sz="1200" i="1" dirty="0">
                <a:solidFill>
                  <a:srgbClr val="8EBF8C"/>
                </a:solidFill>
                <a:effectLst/>
                <a:latin typeface="+mj-lt"/>
                <a:ea typeface="Times New Roman" panose="02020603050405020304" pitchFamily="18" charset="0"/>
                <a:cs typeface="|4H"/>
              </a:rPr>
              <a:t> et </a:t>
            </a:r>
            <a:r>
              <a:rPr lang="fr-FR" sz="1200" i="1" dirty="0" err="1">
                <a:solidFill>
                  <a:srgbClr val="8EBF8C"/>
                </a:solidFill>
                <a:effectLst/>
                <a:latin typeface="+mj-lt"/>
                <a:ea typeface="Times New Roman" panose="02020603050405020304" pitchFamily="18" charset="0"/>
                <a:cs typeface="|4H"/>
              </a:rPr>
              <a:t>Eppich</a:t>
            </a:r>
            <a:r>
              <a:rPr lang="fr-FR" sz="1200" i="1" dirty="0">
                <a:solidFill>
                  <a:srgbClr val="8EBF8C"/>
                </a:solidFill>
                <a:effectLst/>
                <a:latin typeface="+mj-lt"/>
                <a:ea typeface="Times New Roman" panose="02020603050405020304" pitchFamily="18" charset="0"/>
                <a:cs typeface="|4H"/>
              </a:rPr>
              <a:t> (2008)</a:t>
            </a:r>
            <a:endParaRPr lang="fr-BE" sz="1200" i="1" dirty="0">
              <a:solidFill>
                <a:srgbClr val="8EBF8C"/>
              </a:solidFill>
              <a:effectLst/>
              <a:latin typeface="+mj-lt"/>
              <a:ea typeface="Times New Roman" panose="02020603050405020304" pitchFamily="18" charset="0"/>
            </a:endParaRPr>
          </a:p>
          <a:p>
            <a:pPr marL="466725" lvl="1" indent="-285750">
              <a:buFont typeface="Arial" panose="020B0604020202020204" pitchFamily="34" charset="0"/>
              <a:buChar char="•"/>
            </a:pPr>
            <a:r>
              <a:rPr lang="fr-BE" sz="1200" i="1" dirty="0">
                <a:solidFill>
                  <a:srgbClr val="8EBF8C"/>
                </a:solidFill>
                <a:effectLst/>
                <a:latin typeface="+mj-lt"/>
                <a:ea typeface="Times New Roman" panose="02020603050405020304" pitchFamily="18" charset="0"/>
              </a:rPr>
              <a:t>Niveaux de facilitation (</a:t>
            </a:r>
            <a:r>
              <a:rPr lang="fr-BE" sz="1200" i="1" dirty="0" err="1">
                <a:solidFill>
                  <a:srgbClr val="8EBF8C"/>
                </a:solidFill>
                <a:effectLst/>
                <a:latin typeface="+mj-lt"/>
                <a:ea typeface="Times New Roman" panose="02020603050405020304" pitchFamily="18" charset="0"/>
              </a:rPr>
              <a:t>Diksmude</a:t>
            </a:r>
            <a:r>
              <a:rPr lang="fr-BE" sz="1200" i="1" dirty="0">
                <a:solidFill>
                  <a:srgbClr val="8EBF8C"/>
                </a:solidFill>
                <a:effectLst/>
                <a:latin typeface="+mj-lt"/>
                <a:ea typeface="Times New Roman" panose="02020603050405020304" pitchFamily="18" charset="0"/>
              </a:rPr>
              <a:t> et Smith, 2000)</a:t>
            </a:r>
          </a:p>
          <a:p>
            <a:endParaRPr lang="fr-FR" dirty="0"/>
          </a:p>
          <a:p>
            <a:r>
              <a:rPr lang="fr-FR" dirty="0"/>
              <a:t>Réflexivité ?</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22</a:t>
            </a:fld>
            <a:endParaRPr lang="fr-BE" dirty="0"/>
          </a:p>
        </p:txBody>
      </p:sp>
    </p:spTree>
    <p:extLst>
      <p:ext uri="{BB962C8B-B14F-4D97-AF65-F5344CB8AC3E}">
        <p14:creationId xmlns:p14="http://schemas.microsoft.com/office/powerpoint/2010/main" val="2529863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dirty="0">
                <a:solidFill>
                  <a:schemeClr val="tx2"/>
                </a:solidFill>
                <a:latin typeface="+mj-lt"/>
                <a:cs typeface="Dreaming Outloud Pro" panose="020F0502020204030204" pitchFamily="34" charset="0"/>
              </a:rPr>
              <a:t>A partir de la littérature, </a:t>
            </a:r>
          </a:p>
          <a:p>
            <a:pPr marL="285750" indent="-285750" algn="just">
              <a:buFont typeface="Arial" panose="020B0604020202020204" pitchFamily="34" charset="0"/>
              <a:buChar char="•"/>
            </a:pPr>
            <a:r>
              <a:rPr lang="nl-BE" sz="1200" dirty="0">
                <a:solidFill>
                  <a:schemeClr val="tx1"/>
                </a:solidFill>
                <a:latin typeface="+mj-lt"/>
              </a:rPr>
              <a:t>Variété de dispositif </a:t>
            </a:r>
          </a:p>
          <a:p>
            <a:pPr marL="285750" indent="-285750" algn="just">
              <a:buFont typeface="Arial" panose="020B0604020202020204" pitchFamily="34" charset="0"/>
              <a:buChar char="•"/>
            </a:pPr>
            <a:r>
              <a:rPr lang="nl-BE" sz="1200" dirty="0">
                <a:solidFill>
                  <a:schemeClr val="tx1"/>
                </a:solidFill>
                <a:latin typeface="+mj-lt"/>
              </a:rPr>
              <a:t>Répertorier l’ensemble des dimensions qui composent l’activité du formateur</a:t>
            </a:r>
          </a:p>
          <a:p>
            <a:pPr marL="285750" indent="-285750" algn="just">
              <a:buFont typeface="Arial" panose="020B0604020202020204" pitchFamily="34" charset="0"/>
              <a:buChar char="•"/>
            </a:pPr>
            <a:r>
              <a:rPr lang="nl-BE" sz="1200" dirty="0">
                <a:solidFill>
                  <a:schemeClr val="tx1"/>
                </a:solidFill>
                <a:latin typeface="+mj-lt"/>
              </a:rPr>
              <a:t>Récension des écrits ciblant à la fois le débrieifng et les formateurs</a:t>
            </a:r>
            <a:r>
              <a:rPr lang="fr-BE" sz="1200" dirty="0">
                <a:solidFill>
                  <a:schemeClr val="tx1"/>
                </a:solidFill>
                <a:latin typeface="+mj-lt"/>
              </a:rPr>
              <a:t> de </a:t>
            </a:r>
            <a:r>
              <a:rPr lang="fr-BE" sz="1200" dirty="0" err="1">
                <a:solidFill>
                  <a:schemeClr val="tx1"/>
                </a:solidFill>
                <a:latin typeface="+mj-lt"/>
              </a:rPr>
              <a:t>débrieifng</a:t>
            </a:r>
            <a:r>
              <a:rPr lang="fr-BE" sz="1200" dirty="0">
                <a:solidFill>
                  <a:schemeClr val="tx1"/>
                </a:solidFill>
                <a:latin typeface="+mj-lt"/>
              </a:rPr>
              <a:t> post-simulation en contexte de santé, de gestion de crise et d’enseignement</a:t>
            </a:r>
          </a:p>
          <a:p>
            <a:pPr marL="285750" indent="-285750" algn="just">
              <a:buFont typeface="Arial" panose="020B0604020202020204" pitchFamily="34" charset="0"/>
              <a:buChar char="•"/>
            </a:pPr>
            <a:r>
              <a:rPr lang="fr-BE" sz="1200" dirty="0">
                <a:solidFill>
                  <a:schemeClr val="tx1"/>
                </a:solidFill>
                <a:latin typeface="+mj-lt"/>
              </a:rPr>
              <a:t>Majorité d’écrits issus du domaine de la santé</a:t>
            </a:r>
          </a:p>
          <a:p>
            <a:pPr marL="285750" indent="-285750" algn="just">
              <a:buFont typeface="Arial" panose="020B0604020202020204" pitchFamily="34" charset="0"/>
              <a:buChar char="•"/>
            </a:pPr>
            <a:endParaRPr lang="fr-BE" sz="1200" dirty="0">
              <a:solidFill>
                <a:schemeClr val="tx1"/>
              </a:solidFill>
              <a:latin typeface="+mj-lt"/>
            </a:endParaRPr>
          </a:p>
          <a:p>
            <a:endParaRPr lang="fr-FR"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a:t>Autrement dit de r</a:t>
            </a:r>
            <a:r>
              <a:rPr lang="nl-BE" sz="1200" dirty="0">
                <a:solidFill>
                  <a:schemeClr val="tx1"/>
                </a:solidFill>
                <a:latin typeface="+mj-lt"/>
              </a:rPr>
              <a:t>épertorier l’ensemble des dimensions qui composent l’activité du formateur</a:t>
            </a:r>
          </a:p>
          <a:p>
            <a:endParaRPr lang="fr-FR" dirty="0"/>
          </a:p>
        </p:txBody>
      </p:sp>
      <p:sp>
        <p:nvSpPr>
          <p:cNvPr id="4" name="Espace réservé du numéro de diapositive 3"/>
          <p:cNvSpPr>
            <a:spLocks noGrp="1"/>
          </p:cNvSpPr>
          <p:nvPr>
            <p:ph type="sldNum" sz="quarter" idx="5"/>
          </p:nvPr>
        </p:nvSpPr>
        <p:spPr/>
        <p:txBody>
          <a:bodyPr/>
          <a:lstStyle/>
          <a:p>
            <a:fld id="{F745A162-AF9D-4051-AE14-27DD952639B7}" type="slidenum">
              <a:rPr lang="en-GB" smtClean="0"/>
              <a:t>23</a:t>
            </a:fld>
            <a:endParaRPr lang="en-GB"/>
          </a:p>
        </p:txBody>
      </p:sp>
    </p:spTree>
    <p:extLst>
      <p:ext uri="{BB962C8B-B14F-4D97-AF65-F5344CB8AC3E}">
        <p14:creationId xmlns:p14="http://schemas.microsoft.com/office/powerpoint/2010/main" val="200925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structurée à 4 temps</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3</a:t>
            </a:fld>
            <a:endParaRPr lang="fr-BE" dirty="0"/>
          </a:p>
        </p:txBody>
      </p:sp>
    </p:spTree>
    <p:extLst>
      <p:ext uri="{BB962C8B-B14F-4D97-AF65-F5344CB8AC3E}">
        <p14:creationId xmlns:p14="http://schemas.microsoft.com/office/powerpoint/2010/main" val="3129156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0" i="0" dirty="0">
                <a:solidFill>
                  <a:srgbClr val="2C2C29"/>
                </a:solidFill>
                <a:effectLst/>
                <a:latin typeface="Tahoma" panose="020B0604030504040204" pitchFamily="34" charset="0"/>
              </a:rPr>
              <a:t>3 niveaux</a:t>
            </a:r>
          </a:p>
          <a:p>
            <a:endParaRPr lang="fr-BE" b="0" i="0" dirty="0">
              <a:solidFill>
                <a:srgbClr val="2C2C29"/>
              </a:solidFill>
              <a:effectLst/>
              <a:latin typeface="Tahoma" panose="020B0604030504040204" pitchFamily="34" charset="0"/>
            </a:endParaRP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24</a:t>
            </a:fld>
            <a:endParaRPr lang="fr-BE" dirty="0"/>
          </a:p>
        </p:txBody>
      </p:sp>
    </p:spTree>
    <p:extLst>
      <p:ext uri="{BB962C8B-B14F-4D97-AF65-F5344CB8AC3E}">
        <p14:creationId xmlns:p14="http://schemas.microsoft.com/office/powerpoint/2010/main" val="1299417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7500" lnSpcReduction="20000"/>
          </a:bodyPr>
          <a:lstStyle/>
          <a:p>
            <a:r>
              <a:rPr lang="fr-BE" b="0" i="0" dirty="0">
                <a:solidFill>
                  <a:srgbClr val="2C2C29"/>
                </a:solidFill>
                <a:effectLst/>
                <a:latin typeface="Tahoma" panose="020B0604030504040204" pitchFamily="34" charset="0"/>
              </a:rPr>
              <a:t>Basé sur le modèle des cinq carrés de Leplat et Cuny (1974) </a:t>
            </a:r>
          </a:p>
          <a:p>
            <a:r>
              <a:rPr lang="fr-BE" b="0" i="0" dirty="0">
                <a:solidFill>
                  <a:srgbClr val="2C2C29"/>
                </a:solidFill>
                <a:effectLst/>
                <a:latin typeface="Tahoma" panose="020B0604030504040204" pitchFamily="34" charset="0"/>
              </a:rPr>
              <a:t>version simplifiée du modèle de double régulation de l’activité. Ce modèle n’a pas de valeur directement opérationnelle puisqu’il n’indique pas une procédure d’analyse, mais il peut servir de support à l’analyse ; autrement dit c’est un schéma-guide</a:t>
            </a:r>
          </a:p>
          <a:p>
            <a:r>
              <a:rPr lang="fr-BE" b="0" i="0" dirty="0">
                <a:solidFill>
                  <a:srgbClr val="111111"/>
                </a:solidFill>
                <a:effectLst/>
                <a:latin typeface="Inter Var"/>
              </a:rPr>
              <a:t>Ce modèle fait figure de référence en ergonomie en permettant, la mise en lien des déterminants du travail avec ses effets sur le travailleur .</a:t>
            </a:r>
          </a:p>
          <a:p>
            <a:r>
              <a:rPr lang="fr-BE" dirty="0">
                <a:effectLst/>
                <a:latin typeface="Times New Roman" panose="02020603050405020304" pitchFamily="18" charset="0"/>
              </a:rPr>
              <a:t> Toute la pertinence de l’approche ergonomique de l’activité, c’est justement de donner à voir cette complexité </a:t>
            </a:r>
          </a:p>
          <a:p>
            <a:r>
              <a:rPr lang="fr-BE" dirty="0">
                <a:effectLst/>
                <a:latin typeface="Times New Roman" panose="02020603050405020304" pitchFamily="18" charset="0"/>
              </a:rPr>
              <a:t>2°) Il est ainsi possible d’envisager chacun de ces éléments « dans un tout qui fait système », notamment en portant son attention sur les liens entre ces éléments.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BE" i="1" dirty="0">
                <a:effectLst/>
                <a:latin typeface="Times New Roman" panose="02020603050405020304" pitchFamily="18" charset="0"/>
              </a:rPr>
              <a:t>3°) </a:t>
            </a:r>
            <a:r>
              <a:rPr lang="fr-BE" dirty="0">
                <a:effectLst/>
                <a:latin typeface="Times New Roman" panose="02020603050405020304" pitchFamily="18" charset="0"/>
              </a:rPr>
              <a:t> Par ces prises d’initiatives, ces adaptations aux évolutions du contexte, les travailleurs ont la possibilité de se développer et d’acquérir de nouvelles compétences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BE" b="0" i="0" dirty="0">
              <a:solidFill>
                <a:srgbClr val="2C2C29"/>
              </a:solidFill>
              <a:effectLst/>
              <a:latin typeface="Tahom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BE" b="0" i="0" dirty="0">
                <a:solidFill>
                  <a:srgbClr val="2C2C29"/>
                </a:solidFill>
                <a:effectLst/>
                <a:latin typeface="Tahoma" panose="020B0604030504040204" pitchFamily="34" charset="0"/>
              </a:rPr>
              <a:t>Le modèle est structuré à cinq cases fondamentales réparties en 3 niveaux </a:t>
            </a:r>
          </a:p>
          <a:p>
            <a:r>
              <a:rPr lang="fr-BE" b="0" i="0" dirty="0">
                <a:solidFill>
                  <a:srgbClr val="2C2C29"/>
                </a:solidFill>
                <a:effectLst/>
                <a:latin typeface="Tahoma" panose="020B0604030504040204" pitchFamily="34" charset="0"/>
              </a:rPr>
              <a:t> deux cases pour les conditions (internes et externes), </a:t>
            </a:r>
          </a:p>
          <a:p>
            <a:r>
              <a:rPr lang="fr-BE" b="0" i="0" dirty="0">
                <a:solidFill>
                  <a:srgbClr val="2C2C29"/>
                </a:solidFill>
                <a:effectLst/>
                <a:latin typeface="Tahoma" panose="020B0604030504040204" pitchFamily="34" charset="0"/>
              </a:rPr>
              <a:t>une case pour l’activité et </a:t>
            </a:r>
          </a:p>
          <a:p>
            <a:r>
              <a:rPr lang="fr-BE" b="0" i="0" dirty="0">
                <a:solidFill>
                  <a:srgbClr val="2C2C29"/>
                </a:solidFill>
                <a:effectLst/>
                <a:latin typeface="Tahoma" panose="020B0604030504040204" pitchFamily="34" charset="0"/>
              </a:rPr>
              <a:t>deux cases pour les conséquences de l’activité. </a:t>
            </a:r>
          </a:p>
          <a:p>
            <a:endParaRPr lang="fr-BE" b="0" i="0" dirty="0">
              <a:solidFill>
                <a:srgbClr val="2C2C29"/>
              </a:solidFill>
              <a:effectLst/>
              <a:latin typeface="Tahoma" panose="020B0604030504040204" pitchFamily="34" charset="0"/>
            </a:endParaRPr>
          </a:p>
          <a:p>
            <a:r>
              <a:rPr lang="fr-BE" b="0" i="0" dirty="0">
                <a:solidFill>
                  <a:srgbClr val="2C2C29"/>
                </a:solidFill>
                <a:effectLst/>
                <a:latin typeface="Tahoma" panose="020B0604030504040204" pitchFamily="34" charset="0"/>
              </a:rPr>
              <a:t>Niveau Effet est important car peu voir pas pris en compte dans les travaux actuels. Par exemple, il existe 13 outils d’</a:t>
            </a:r>
            <a:r>
              <a:rPr lang="fr-BE" b="0" i="0" dirty="0" err="1">
                <a:solidFill>
                  <a:srgbClr val="2C2C29"/>
                </a:solidFill>
                <a:effectLst/>
                <a:latin typeface="Tahoma" panose="020B0604030504040204" pitchFamily="34" charset="0"/>
              </a:rPr>
              <a:t>évalution</a:t>
            </a:r>
            <a:r>
              <a:rPr lang="fr-BE" b="0" i="0" dirty="0">
                <a:solidFill>
                  <a:srgbClr val="2C2C29"/>
                </a:solidFill>
                <a:effectLst/>
                <a:latin typeface="Tahoma" panose="020B0604030504040204" pitchFamily="34" charset="0"/>
              </a:rPr>
              <a:t> du </a:t>
            </a:r>
            <a:r>
              <a:rPr lang="fr-BE" b="0" i="0" dirty="0" err="1">
                <a:solidFill>
                  <a:srgbClr val="2C2C29"/>
                </a:solidFill>
                <a:effectLst/>
                <a:latin typeface="Tahoma" panose="020B0604030504040204" pitchFamily="34" charset="0"/>
              </a:rPr>
              <a:t>débrieifng</a:t>
            </a:r>
            <a:r>
              <a:rPr lang="fr-BE" b="0" i="0" dirty="0">
                <a:solidFill>
                  <a:srgbClr val="2C2C29"/>
                </a:solidFill>
                <a:effectLst/>
                <a:latin typeface="Tahoma" panose="020B0604030504040204" pitchFamily="34" charset="0"/>
              </a:rPr>
              <a:t> qui font état de pratique: à donner les </a:t>
            </a:r>
            <a:r>
              <a:rPr lang="fr-BE" b="0" i="0" dirty="0" err="1">
                <a:solidFill>
                  <a:srgbClr val="2C2C29"/>
                </a:solidFill>
                <a:effectLst/>
                <a:latin typeface="Tahoma" panose="020B0604030504040204" pitchFamily="34" charset="0"/>
              </a:rPr>
              <a:t>objetcif</a:t>
            </a:r>
            <a:endParaRPr lang="fr-BE" dirty="0"/>
          </a:p>
          <a:p>
            <a:endParaRPr lang="fr-BE" b="0" i="0" dirty="0">
              <a:solidFill>
                <a:srgbClr val="2C2C29"/>
              </a:solidFill>
              <a:effectLst/>
              <a:latin typeface="Tahoma" panose="020B0604030504040204" pitchFamily="34" charset="0"/>
            </a:endParaRPr>
          </a:p>
          <a:p>
            <a:r>
              <a:rPr lang="fr-BE" b="0" i="0" dirty="0">
                <a:solidFill>
                  <a:srgbClr val="2C2C29"/>
                </a:solidFill>
                <a:effectLst/>
                <a:latin typeface="Tahoma" panose="020B0604030504040204" pitchFamily="34" charset="0"/>
              </a:rPr>
              <a:t>Activité modifie les caractéristiques du travailleur/ de l’</a:t>
            </a:r>
            <a:r>
              <a:rPr lang="fr-BE" b="0" i="0" dirty="0" err="1">
                <a:solidFill>
                  <a:srgbClr val="2C2C29"/>
                </a:solidFill>
                <a:effectLst/>
                <a:latin typeface="Tahoma" panose="020B0604030504040204" pitchFamily="34" charset="0"/>
              </a:rPr>
              <a:t>envrionnement</a:t>
            </a:r>
            <a:endParaRPr lang="fr-BE" b="0" i="0" dirty="0">
              <a:solidFill>
                <a:srgbClr val="2C2C29"/>
              </a:solidFill>
              <a:effectLst/>
              <a:latin typeface="Tahoma" panose="020B0604030504040204" pitchFamily="34" charset="0"/>
            </a:endParaRPr>
          </a:p>
          <a:p>
            <a:br>
              <a:rPr lang="fr-BE" dirty="0"/>
            </a:br>
            <a:r>
              <a:rPr lang="fr-BE" b="0" i="0" dirty="0">
                <a:solidFill>
                  <a:srgbClr val="2C2C29"/>
                </a:solidFill>
                <a:effectLst/>
                <a:latin typeface="Tahoma" panose="020B0604030504040204" pitchFamily="34" charset="0"/>
              </a:rPr>
              <a:t>.ADAPTER</a:t>
            </a:r>
          </a:p>
          <a:p>
            <a:r>
              <a:rPr lang="fr-BE" b="0" i="0" dirty="0">
                <a:solidFill>
                  <a:srgbClr val="2C2C29"/>
                </a:solidFill>
                <a:effectLst/>
                <a:latin typeface="Tahoma" panose="020B0604030504040204" pitchFamily="34" charset="0"/>
              </a:rPr>
              <a:t>activité </a:t>
            </a:r>
            <a:r>
              <a:rPr lang="fr-BE" b="0" i="0" dirty="0" err="1">
                <a:solidFill>
                  <a:srgbClr val="2C2C29"/>
                </a:solidFill>
                <a:effectLst/>
                <a:latin typeface="Tahoma" panose="020B0604030504040204" pitchFamily="34" charset="0"/>
              </a:rPr>
              <a:t>intercation</a:t>
            </a:r>
            <a:r>
              <a:rPr lang="fr-BE" b="0" i="0" dirty="0">
                <a:solidFill>
                  <a:srgbClr val="2C2C29"/>
                </a:solidFill>
                <a:effectLst/>
                <a:latin typeface="Tahoma" panose="020B0604030504040204" pitchFamily="34" charset="0"/>
              </a:rPr>
              <a:t> /E/ formé et </a:t>
            </a:r>
            <a:r>
              <a:rPr lang="fr-BE" b="0" i="0" dirty="0" err="1">
                <a:solidFill>
                  <a:srgbClr val="2C2C29"/>
                </a:solidFill>
                <a:effectLst/>
                <a:latin typeface="Tahoma" panose="020B0604030504040204" pitchFamily="34" charset="0"/>
              </a:rPr>
              <a:t>apprenan</a:t>
            </a:r>
            <a:r>
              <a:rPr lang="fr-BE" b="0" i="0" dirty="0">
                <a:solidFill>
                  <a:srgbClr val="2C2C29"/>
                </a:solidFill>
                <a:effectLst/>
                <a:latin typeface="Tahoma" panose="020B0604030504040204" pitchFamily="34" charset="0"/>
              </a:rPr>
              <a:t> </a:t>
            </a:r>
            <a:r>
              <a:rPr lang="fr-BE" b="0" i="0" dirty="0" err="1">
                <a:solidFill>
                  <a:srgbClr val="2C2C29"/>
                </a:solidFill>
                <a:effectLst/>
                <a:latin typeface="Tahoma" panose="020B0604030504040204" pitchFamily="34" charset="0"/>
              </a:rPr>
              <a:t>t</a:t>
            </a:r>
            <a:endParaRPr lang="fr-BE" b="0" i="0" dirty="0">
              <a:solidFill>
                <a:srgbClr val="2C2C29"/>
              </a:solidFill>
              <a:effectLst/>
              <a:latin typeface="Tahoma" panose="020B0604030504040204" pitchFamily="34" charset="0"/>
            </a:endParaRPr>
          </a:p>
          <a:p>
            <a:r>
              <a:rPr lang="fr-BE" b="0" i="0" dirty="0">
                <a:solidFill>
                  <a:srgbClr val="2C2C29"/>
                </a:solidFill>
                <a:effectLst/>
                <a:latin typeface="Tahoma" panose="020B0604030504040204" pitchFamily="34" charset="0"/>
              </a:rPr>
              <a:t>réflexion sur l'action</a:t>
            </a:r>
          </a:p>
          <a:p>
            <a:r>
              <a:rPr lang="fr-BE" b="0" i="0" dirty="0">
                <a:solidFill>
                  <a:srgbClr val="2C2C29"/>
                </a:solidFill>
                <a:effectLst/>
                <a:latin typeface="Tahoma" panose="020B0604030504040204" pitchFamily="34" charset="0"/>
              </a:rPr>
              <a:t>scinder tâches pendant l'action/après l'action</a:t>
            </a:r>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25</a:t>
            </a:fld>
            <a:endParaRPr lang="fr-BE" dirty="0"/>
          </a:p>
        </p:txBody>
      </p:sp>
    </p:spTree>
    <p:extLst>
      <p:ext uri="{BB962C8B-B14F-4D97-AF65-F5344CB8AC3E}">
        <p14:creationId xmlns:p14="http://schemas.microsoft.com/office/powerpoint/2010/main" val="816359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7500" lnSpcReduction="20000"/>
          </a:bodyPr>
          <a:lstStyle/>
          <a:p>
            <a:r>
              <a:rPr lang="fr-BE" b="0" i="0" dirty="0">
                <a:solidFill>
                  <a:srgbClr val="2C2C29"/>
                </a:solidFill>
                <a:effectLst/>
                <a:latin typeface="Tahoma" panose="020B0604030504040204" pitchFamily="34" charset="0"/>
              </a:rPr>
              <a:t>Basé sur le modèle des cinq carrés de Leplat et Cuny (1974) </a:t>
            </a:r>
          </a:p>
          <a:p>
            <a:r>
              <a:rPr lang="fr-BE" b="0" i="0" dirty="0">
                <a:solidFill>
                  <a:srgbClr val="2C2C29"/>
                </a:solidFill>
                <a:effectLst/>
                <a:latin typeface="Tahoma" panose="020B0604030504040204" pitchFamily="34" charset="0"/>
              </a:rPr>
              <a:t>version simplifiée du modèle de double régulation de l’activité. Ce modèle n’a pas de valeur directement opérationnelle puisqu’il n’indique pas une procédure d’analyse, mais il peut servir de support à l’analyse ; autrement dit c’est un schéma-guide</a:t>
            </a:r>
          </a:p>
          <a:p>
            <a:r>
              <a:rPr lang="fr-BE" b="0" i="0" dirty="0">
                <a:solidFill>
                  <a:srgbClr val="111111"/>
                </a:solidFill>
                <a:effectLst/>
                <a:latin typeface="Inter Var"/>
              </a:rPr>
              <a:t>Ce modèle fait figure de référence en ergonomie en permettant, la mise en lien des déterminants du travail avec ses effets sur le travailleur .</a:t>
            </a:r>
          </a:p>
          <a:p>
            <a:r>
              <a:rPr lang="fr-BE" dirty="0">
                <a:effectLst/>
                <a:latin typeface="Times New Roman" panose="02020603050405020304" pitchFamily="18" charset="0"/>
              </a:rPr>
              <a:t> Toute la pertinence de l’approche ergonomique de l’activité, c’est justement de donner à voir cette complexité </a:t>
            </a:r>
          </a:p>
          <a:p>
            <a:r>
              <a:rPr lang="fr-BE" dirty="0">
                <a:effectLst/>
                <a:latin typeface="Times New Roman" panose="02020603050405020304" pitchFamily="18" charset="0"/>
              </a:rPr>
              <a:t>2°) Il est ainsi possible d’envisager chacun de ces éléments « dans un tout qui fait système », notamment en portant son attention sur les liens entre ces éléments.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BE" i="1" dirty="0">
                <a:effectLst/>
                <a:latin typeface="Times New Roman" panose="02020603050405020304" pitchFamily="18" charset="0"/>
              </a:rPr>
              <a:t>3°) </a:t>
            </a:r>
            <a:r>
              <a:rPr lang="fr-BE" dirty="0">
                <a:effectLst/>
                <a:latin typeface="Times New Roman" panose="02020603050405020304" pitchFamily="18" charset="0"/>
              </a:rPr>
              <a:t> Par ces prises d’initiatives, ces adaptations aux évolutions du contexte, les travailleurs ont la possibilité de se développer et d’acquérir de nouvelles compétences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BE" b="0" i="0" dirty="0">
              <a:solidFill>
                <a:srgbClr val="2C2C29"/>
              </a:solidFill>
              <a:effectLst/>
              <a:latin typeface="Tahom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BE" b="0" i="0" dirty="0">
                <a:solidFill>
                  <a:srgbClr val="2C2C29"/>
                </a:solidFill>
                <a:effectLst/>
                <a:latin typeface="Tahoma" panose="020B0604030504040204" pitchFamily="34" charset="0"/>
              </a:rPr>
              <a:t>Le modèle est structuré à cinq cases fondamentales réparties en 3 niveaux </a:t>
            </a:r>
          </a:p>
          <a:p>
            <a:r>
              <a:rPr lang="fr-BE" b="0" i="0" dirty="0">
                <a:solidFill>
                  <a:srgbClr val="2C2C29"/>
                </a:solidFill>
                <a:effectLst/>
                <a:latin typeface="Tahoma" panose="020B0604030504040204" pitchFamily="34" charset="0"/>
              </a:rPr>
              <a:t> deux cases pour les conditions (internes et externes), </a:t>
            </a:r>
          </a:p>
          <a:p>
            <a:r>
              <a:rPr lang="fr-BE" b="0" i="0" dirty="0">
                <a:solidFill>
                  <a:srgbClr val="2C2C29"/>
                </a:solidFill>
                <a:effectLst/>
                <a:latin typeface="Tahoma" panose="020B0604030504040204" pitchFamily="34" charset="0"/>
              </a:rPr>
              <a:t>une case pour l’activité et </a:t>
            </a:r>
          </a:p>
          <a:p>
            <a:r>
              <a:rPr lang="fr-BE" b="0" i="0" dirty="0">
                <a:solidFill>
                  <a:srgbClr val="2C2C29"/>
                </a:solidFill>
                <a:effectLst/>
                <a:latin typeface="Tahoma" panose="020B0604030504040204" pitchFamily="34" charset="0"/>
              </a:rPr>
              <a:t>deux cases pour les conséquences de l’activité. </a:t>
            </a:r>
          </a:p>
          <a:p>
            <a:endParaRPr lang="fr-BE" b="0" i="0" dirty="0">
              <a:solidFill>
                <a:srgbClr val="2C2C29"/>
              </a:solidFill>
              <a:effectLst/>
              <a:latin typeface="Tahoma" panose="020B0604030504040204" pitchFamily="34" charset="0"/>
            </a:endParaRPr>
          </a:p>
          <a:p>
            <a:r>
              <a:rPr lang="fr-BE" b="0" i="0" dirty="0">
                <a:solidFill>
                  <a:srgbClr val="2C2C29"/>
                </a:solidFill>
                <a:effectLst/>
                <a:latin typeface="Tahoma" panose="020B0604030504040204" pitchFamily="34" charset="0"/>
              </a:rPr>
              <a:t>Niveau Effet est important car peu voir pas pris en compte dans les travaux actuels. Par exemple, il existe 13 outils d’</a:t>
            </a:r>
            <a:r>
              <a:rPr lang="fr-BE" b="0" i="0" dirty="0" err="1">
                <a:solidFill>
                  <a:srgbClr val="2C2C29"/>
                </a:solidFill>
                <a:effectLst/>
                <a:latin typeface="Tahoma" panose="020B0604030504040204" pitchFamily="34" charset="0"/>
              </a:rPr>
              <a:t>évalution</a:t>
            </a:r>
            <a:r>
              <a:rPr lang="fr-BE" b="0" i="0" dirty="0">
                <a:solidFill>
                  <a:srgbClr val="2C2C29"/>
                </a:solidFill>
                <a:effectLst/>
                <a:latin typeface="Tahoma" panose="020B0604030504040204" pitchFamily="34" charset="0"/>
              </a:rPr>
              <a:t> du </a:t>
            </a:r>
            <a:r>
              <a:rPr lang="fr-BE" b="0" i="0" dirty="0" err="1">
                <a:solidFill>
                  <a:srgbClr val="2C2C29"/>
                </a:solidFill>
                <a:effectLst/>
                <a:latin typeface="Tahoma" panose="020B0604030504040204" pitchFamily="34" charset="0"/>
              </a:rPr>
              <a:t>débrieifng</a:t>
            </a:r>
            <a:r>
              <a:rPr lang="fr-BE" b="0" i="0" dirty="0">
                <a:solidFill>
                  <a:srgbClr val="2C2C29"/>
                </a:solidFill>
                <a:effectLst/>
                <a:latin typeface="Tahoma" panose="020B0604030504040204" pitchFamily="34" charset="0"/>
              </a:rPr>
              <a:t> qui font état de pratique: à donner les </a:t>
            </a:r>
            <a:r>
              <a:rPr lang="fr-BE" b="0" i="0" dirty="0" err="1">
                <a:solidFill>
                  <a:srgbClr val="2C2C29"/>
                </a:solidFill>
                <a:effectLst/>
                <a:latin typeface="Tahoma" panose="020B0604030504040204" pitchFamily="34" charset="0"/>
              </a:rPr>
              <a:t>objetcif</a:t>
            </a:r>
            <a:endParaRPr lang="fr-BE" dirty="0"/>
          </a:p>
          <a:p>
            <a:endParaRPr lang="fr-BE" b="0" i="0" dirty="0">
              <a:solidFill>
                <a:srgbClr val="2C2C29"/>
              </a:solidFill>
              <a:effectLst/>
              <a:latin typeface="Tahoma" panose="020B0604030504040204" pitchFamily="34" charset="0"/>
            </a:endParaRPr>
          </a:p>
          <a:p>
            <a:r>
              <a:rPr lang="fr-BE" b="0" i="0" dirty="0">
                <a:solidFill>
                  <a:srgbClr val="2C2C29"/>
                </a:solidFill>
                <a:effectLst/>
                <a:latin typeface="Tahoma" panose="020B0604030504040204" pitchFamily="34" charset="0"/>
              </a:rPr>
              <a:t>Activité modifie les caractéristiques du travailleur/ de l’</a:t>
            </a:r>
            <a:r>
              <a:rPr lang="fr-BE" b="0" i="0" dirty="0" err="1">
                <a:solidFill>
                  <a:srgbClr val="2C2C29"/>
                </a:solidFill>
                <a:effectLst/>
                <a:latin typeface="Tahoma" panose="020B0604030504040204" pitchFamily="34" charset="0"/>
              </a:rPr>
              <a:t>envrionnement</a:t>
            </a:r>
            <a:endParaRPr lang="fr-BE" b="0" i="0" dirty="0">
              <a:solidFill>
                <a:srgbClr val="2C2C29"/>
              </a:solidFill>
              <a:effectLst/>
              <a:latin typeface="Tahoma" panose="020B0604030504040204" pitchFamily="34" charset="0"/>
            </a:endParaRPr>
          </a:p>
          <a:p>
            <a:br>
              <a:rPr lang="fr-BE" dirty="0"/>
            </a:br>
            <a:r>
              <a:rPr lang="fr-BE" b="0" i="0" dirty="0">
                <a:solidFill>
                  <a:srgbClr val="2C2C29"/>
                </a:solidFill>
                <a:effectLst/>
                <a:latin typeface="Tahoma" panose="020B0604030504040204" pitchFamily="34" charset="0"/>
              </a:rPr>
              <a:t>.ADAPTER</a:t>
            </a:r>
          </a:p>
          <a:p>
            <a:r>
              <a:rPr lang="fr-BE" b="0" i="0" dirty="0">
                <a:solidFill>
                  <a:srgbClr val="2C2C29"/>
                </a:solidFill>
                <a:effectLst/>
                <a:latin typeface="Tahoma" panose="020B0604030504040204" pitchFamily="34" charset="0"/>
              </a:rPr>
              <a:t>activité </a:t>
            </a:r>
            <a:r>
              <a:rPr lang="fr-BE" b="0" i="0" dirty="0" err="1">
                <a:solidFill>
                  <a:srgbClr val="2C2C29"/>
                </a:solidFill>
                <a:effectLst/>
                <a:latin typeface="Tahoma" panose="020B0604030504040204" pitchFamily="34" charset="0"/>
              </a:rPr>
              <a:t>intercation</a:t>
            </a:r>
            <a:r>
              <a:rPr lang="fr-BE" b="0" i="0" dirty="0">
                <a:solidFill>
                  <a:srgbClr val="2C2C29"/>
                </a:solidFill>
                <a:effectLst/>
                <a:latin typeface="Tahoma" panose="020B0604030504040204" pitchFamily="34" charset="0"/>
              </a:rPr>
              <a:t> /E/ formé et </a:t>
            </a:r>
            <a:r>
              <a:rPr lang="fr-BE" b="0" i="0" dirty="0" err="1">
                <a:solidFill>
                  <a:srgbClr val="2C2C29"/>
                </a:solidFill>
                <a:effectLst/>
                <a:latin typeface="Tahoma" panose="020B0604030504040204" pitchFamily="34" charset="0"/>
              </a:rPr>
              <a:t>apprenan</a:t>
            </a:r>
            <a:r>
              <a:rPr lang="fr-BE" b="0" i="0" dirty="0">
                <a:solidFill>
                  <a:srgbClr val="2C2C29"/>
                </a:solidFill>
                <a:effectLst/>
                <a:latin typeface="Tahoma" panose="020B0604030504040204" pitchFamily="34" charset="0"/>
              </a:rPr>
              <a:t> </a:t>
            </a:r>
            <a:r>
              <a:rPr lang="fr-BE" b="0" i="0" dirty="0" err="1">
                <a:solidFill>
                  <a:srgbClr val="2C2C29"/>
                </a:solidFill>
                <a:effectLst/>
                <a:latin typeface="Tahoma" panose="020B0604030504040204" pitchFamily="34" charset="0"/>
              </a:rPr>
              <a:t>t</a:t>
            </a:r>
            <a:endParaRPr lang="fr-BE" b="0" i="0" dirty="0">
              <a:solidFill>
                <a:srgbClr val="2C2C29"/>
              </a:solidFill>
              <a:effectLst/>
              <a:latin typeface="Tahoma" panose="020B0604030504040204" pitchFamily="34" charset="0"/>
            </a:endParaRPr>
          </a:p>
          <a:p>
            <a:r>
              <a:rPr lang="fr-BE" b="0" i="0" dirty="0">
                <a:solidFill>
                  <a:srgbClr val="2C2C29"/>
                </a:solidFill>
                <a:effectLst/>
                <a:latin typeface="Tahoma" panose="020B0604030504040204" pitchFamily="34" charset="0"/>
              </a:rPr>
              <a:t>réflexion sur l'action</a:t>
            </a:r>
          </a:p>
          <a:p>
            <a:r>
              <a:rPr lang="fr-BE" b="0" i="0" dirty="0">
                <a:solidFill>
                  <a:srgbClr val="2C2C29"/>
                </a:solidFill>
                <a:effectLst/>
                <a:latin typeface="Tahoma" panose="020B0604030504040204" pitchFamily="34" charset="0"/>
              </a:rPr>
              <a:t>scinder tâches pendant l'action/après l'action</a:t>
            </a:r>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26</a:t>
            </a:fld>
            <a:endParaRPr lang="fr-BE" dirty="0"/>
          </a:p>
        </p:txBody>
      </p:sp>
    </p:spTree>
    <p:extLst>
      <p:ext uri="{BB962C8B-B14F-4D97-AF65-F5344CB8AC3E}">
        <p14:creationId xmlns:p14="http://schemas.microsoft.com/office/powerpoint/2010/main" val="3089341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BE" b="0" i="0" dirty="0">
                <a:solidFill>
                  <a:srgbClr val="111111"/>
                </a:solidFill>
                <a:effectLst/>
                <a:latin typeface="Inter Var"/>
              </a:rPr>
              <a:t>Tout en conservant son mécanisme général, nous en proposons une version « élargie » et spécifique au formateur en débriefing</a:t>
            </a:r>
            <a:endParaRPr lang="fr-BE" b="0" i="0" dirty="0">
              <a:solidFill>
                <a:srgbClr val="2C2C29"/>
              </a:solidFill>
              <a:effectLst/>
              <a:latin typeface="Tahoma" panose="020B0604030504040204" pitchFamily="34" charset="0"/>
            </a:endParaRPr>
          </a:p>
          <a:p>
            <a:endParaRPr lang="fr-FR" dirty="0"/>
          </a:p>
          <a:p>
            <a:r>
              <a:rPr lang="fr-FR" dirty="0"/>
              <a:t>5</a:t>
            </a:r>
          </a:p>
          <a:p>
            <a:r>
              <a:rPr lang="fr-FR" dirty="0"/>
              <a:t>3</a:t>
            </a:r>
          </a:p>
          <a:p>
            <a:endParaRPr lang="fr-FR" dirty="0"/>
          </a:p>
          <a:p>
            <a:r>
              <a:rPr lang="fr-FR" dirty="0"/>
              <a:t>Ajout de la case « Niveau d'engagement » en référence à </a:t>
            </a:r>
            <a:r>
              <a:rPr lang="fr-FR" dirty="0" err="1"/>
              <a:t>Policard</a:t>
            </a:r>
            <a:r>
              <a:rPr lang="fr-FR" dirty="0"/>
              <a:t> 2018</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27</a:t>
            </a:fld>
            <a:endParaRPr lang="fr-BE" dirty="0"/>
          </a:p>
        </p:txBody>
      </p:sp>
    </p:spTree>
    <p:extLst>
      <p:ext uri="{BB962C8B-B14F-4D97-AF65-F5344CB8AC3E}">
        <p14:creationId xmlns:p14="http://schemas.microsoft.com/office/powerpoint/2010/main" val="3178352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facteurs instrumentaux déclinés autour de 4 dimensions tournés vers les objectifs d'apprentissage </a:t>
            </a:r>
          </a:p>
          <a:p>
            <a:r>
              <a:rPr lang="fr-FR" sz="1200" dirty="0"/>
              <a:t>Dimension organisationnelle </a:t>
            </a:r>
            <a:r>
              <a:rPr lang="fr-BE" sz="1200" dirty="0"/>
              <a:t>reprend la manière dont le déroulé est mis en place (les fameuses phases) ainsi que les aspects logistique</a:t>
            </a:r>
          </a:p>
          <a:p>
            <a:endParaRPr lang="fr-BE" sz="1200" dirty="0"/>
          </a:p>
          <a:p>
            <a:r>
              <a:rPr lang="fr-FR" sz="1200" dirty="0"/>
              <a:t>dimension interaction: la manière dont les interactions sont mises en place et entretenues (type d’</a:t>
            </a:r>
            <a:r>
              <a:rPr lang="fr-FR" sz="1200" dirty="0" err="1"/>
              <a:t>intercation</a:t>
            </a:r>
            <a:r>
              <a:rPr lang="fr-FR" sz="1200" dirty="0"/>
              <a:t>)</a:t>
            </a:r>
          </a:p>
          <a:p>
            <a:endParaRPr lang="fr-FR" sz="1200" dirty="0"/>
          </a:p>
          <a:p>
            <a:r>
              <a:rPr lang="fr-FR" sz="1200" dirty="0"/>
              <a:t>dimension gestion des émotions: sécurité psychologique et le non jugement de la personne mais des actes</a:t>
            </a:r>
          </a:p>
          <a:p>
            <a:r>
              <a:rPr lang="fr-FR" sz="1200" dirty="0"/>
              <a:t>Dimension pédagogique: fonctions évaluative</a:t>
            </a:r>
          </a:p>
          <a:p>
            <a:endParaRPr lang="fr-FR" sz="1200" dirty="0"/>
          </a:p>
          <a:p>
            <a:endParaRPr lang="fr-FR" sz="1200" dirty="0"/>
          </a:p>
          <a:p>
            <a:endParaRPr lang="fr-FR" sz="1200"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28</a:t>
            </a:fld>
            <a:endParaRPr lang="fr-BE" dirty="0"/>
          </a:p>
        </p:txBody>
      </p:sp>
    </p:spTree>
    <p:extLst>
      <p:ext uri="{BB962C8B-B14F-4D97-AF65-F5344CB8AC3E}">
        <p14:creationId xmlns:p14="http://schemas.microsoft.com/office/powerpoint/2010/main" val="321742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facteurs instrumentaux déclinés autour de 4 dimensions tournés vers les objectifs d'apprentissage </a:t>
            </a:r>
          </a:p>
          <a:p>
            <a:r>
              <a:rPr lang="fr-FR" sz="1200" dirty="0"/>
              <a:t>Dimension organisationnelle </a:t>
            </a:r>
            <a:r>
              <a:rPr lang="fr-BE" sz="1200" dirty="0"/>
              <a:t>reprend la manière dont le déroulé est mis en place (les fameuses phases) ainsi que les aspects logistique</a:t>
            </a:r>
          </a:p>
          <a:p>
            <a:endParaRPr lang="fr-BE" sz="1200" dirty="0"/>
          </a:p>
          <a:p>
            <a:r>
              <a:rPr lang="fr-FR" sz="1200" dirty="0"/>
              <a:t>dimension interaction: la manière dont les interactions sont mises en place et entretenues (type d’</a:t>
            </a:r>
            <a:r>
              <a:rPr lang="fr-FR" sz="1200" dirty="0" err="1"/>
              <a:t>intercation</a:t>
            </a:r>
            <a:r>
              <a:rPr lang="fr-FR" sz="1200" dirty="0"/>
              <a:t>)</a:t>
            </a:r>
          </a:p>
          <a:p>
            <a:endParaRPr lang="fr-FR" sz="1200" dirty="0"/>
          </a:p>
          <a:p>
            <a:r>
              <a:rPr lang="fr-FR" sz="1200" dirty="0"/>
              <a:t>dimension gestion des émotions: sécurité psychologique et le non jugement de la personne mais des actes</a:t>
            </a:r>
          </a:p>
          <a:p>
            <a:r>
              <a:rPr lang="fr-FR" sz="1200" dirty="0"/>
              <a:t>Dimension pédagogique: fonctions évaluative</a:t>
            </a:r>
          </a:p>
          <a:p>
            <a:endParaRPr lang="fr-FR" sz="1200" dirty="0"/>
          </a:p>
          <a:p>
            <a:endParaRPr lang="fr-FR" sz="1200" dirty="0"/>
          </a:p>
          <a:p>
            <a:endParaRPr lang="fr-FR" sz="1200"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29</a:t>
            </a:fld>
            <a:endParaRPr lang="fr-BE" dirty="0"/>
          </a:p>
        </p:txBody>
      </p:sp>
    </p:spTree>
    <p:extLst>
      <p:ext uri="{BB962C8B-B14F-4D97-AF65-F5344CB8AC3E}">
        <p14:creationId xmlns:p14="http://schemas.microsoft.com/office/powerpoint/2010/main" val="2319602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r>
              <a:rPr lang="fr-FR" sz="1200" dirty="0"/>
              <a:t>L’exploitation de vidéo pendant le débriefing est une pratique courante selon</a:t>
            </a:r>
          </a:p>
          <a:p>
            <a:endParaRPr lang="fr-FR" sz="1200" dirty="0"/>
          </a:p>
          <a:p>
            <a:pPr marR="87630" algn="just">
              <a:lnSpc>
                <a:spcPct val="150000"/>
              </a:lnSpc>
            </a:pPr>
            <a:r>
              <a:rPr lang="fr-BE" sz="1800" dirty="0">
                <a:solidFill>
                  <a:srgbClr val="212121"/>
                </a:solidFill>
                <a:effectLst/>
                <a:latin typeface="Times New Roman" panose="02020603050405020304" pitchFamily="18" charset="0"/>
                <a:ea typeface="Times New Roman" panose="02020603050405020304" pitchFamily="18" charset="0"/>
              </a:rPr>
              <a:t>La littérature scientifique rapporte une variété de modèles et de techniques de</a:t>
            </a:r>
            <a:r>
              <a:rPr lang="fr-BE" sz="1800" spc="-6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débriefing (par</a:t>
            </a:r>
            <a:r>
              <a:rPr lang="fr-BE" sz="1800" spc="-3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ex.</a:t>
            </a:r>
            <a:r>
              <a:rPr lang="fr-BE" sz="1800" spc="-55" dirty="0">
                <a:solidFill>
                  <a:srgbClr val="212121"/>
                </a:solidFill>
                <a:effectLst/>
                <a:latin typeface="Times New Roman" panose="02020603050405020304" pitchFamily="18" charset="0"/>
                <a:ea typeface="Times New Roman" panose="02020603050405020304" pitchFamily="18" charset="0"/>
              </a:rPr>
              <a:t> </a:t>
            </a:r>
            <a:r>
              <a:rPr lang="fr-BE" sz="1800" dirty="0" err="1">
                <a:solidFill>
                  <a:srgbClr val="212121"/>
                </a:solidFill>
                <a:effectLst/>
                <a:latin typeface="Times New Roman" panose="02020603050405020304" pitchFamily="18" charset="0"/>
                <a:ea typeface="Times New Roman" panose="02020603050405020304" pitchFamily="18" charset="0"/>
              </a:rPr>
              <a:t>Motola</a:t>
            </a:r>
            <a:r>
              <a:rPr lang="fr-BE" sz="1800" dirty="0">
                <a:solidFill>
                  <a:srgbClr val="212121"/>
                </a:solidFill>
                <a:effectLst/>
                <a:latin typeface="Times New Roman" panose="02020603050405020304" pitchFamily="18" charset="0"/>
                <a:ea typeface="Times New Roman" panose="02020603050405020304" pitchFamily="18" charset="0"/>
              </a:rPr>
              <a:t> et</a:t>
            </a:r>
            <a:r>
              <a:rPr lang="fr-BE" sz="1800" spc="-2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al.</a:t>
            </a:r>
            <a:r>
              <a:rPr lang="fr-BE" sz="1800" spc="-6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2013; Sawyer, </a:t>
            </a:r>
            <a:r>
              <a:rPr lang="fr-BE" sz="1800" dirty="0" err="1">
                <a:solidFill>
                  <a:srgbClr val="212121"/>
                </a:solidFill>
                <a:effectLst/>
                <a:latin typeface="Times New Roman" panose="02020603050405020304" pitchFamily="18" charset="0"/>
                <a:ea typeface="Times New Roman" panose="02020603050405020304" pitchFamily="18" charset="0"/>
              </a:rPr>
              <a:t>Eppich</a:t>
            </a:r>
            <a:r>
              <a:rPr lang="fr-BE" sz="1800" dirty="0">
                <a:solidFill>
                  <a:srgbClr val="212121"/>
                </a:solidFill>
                <a:effectLst/>
                <a:latin typeface="Times New Roman" panose="02020603050405020304" pitchFamily="18" charset="0"/>
                <a:ea typeface="Times New Roman" panose="02020603050405020304" pitchFamily="18" charset="0"/>
              </a:rPr>
              <a:t> et al. 2016 ; </a:t>
            </a:r>
            <a:r>
              <a:rPr lang="fr-BE" sz="1800" dirty="0" err="1">
                <a:solidFill>
                  <a:srgbClr val="212121"/>
                </a:solidFill>
                <a:effectLst/>
                <a:latin typeface="Times New Roman" panose="02020603050405020304" pitchFamily="18" charset="0"/>
                <a:ea typeface="Times New Roman" panose="02020603050405020304" pitchFamily="18" charset="0"/>
              </a:rPr>
              <a:t>Secheresse</a:t>
            </a:r>
            <a:r>
              <a:rPr lang="fr-BE" sz="1800" dirty="0">
                <a:solidFill>
                  <a:srgbClr val="212121"/>
                </a:solidFill>
                <a:effectLst/>
                <a:latin typeface="Times New Roman" panose="02020603050405020304" pitchFamily="18" charset="0"/>
                <a:ea typeface="Times New Roman" panose="02020603050405020304" pitchFamily="18" charset="0"/>
              </a:rPr>
              <a:t>, 2020 ; Duvivier, </a:t>
            </a:r>
            <a:r>
              <a:rPr lang="fr-BE" sz="1800" dirty="0" err="1">
                <a:solidFill>
                  <a:srgbClr val="212121"/>
                </a:solidFill>
                <a:effectLst/>
                <a:latin typeface="Times New Roman" panose="02020603050405020304" pitchFamily="18" charset="0"/>
                <a:ea typeface="Times New Roman" panose="02020603050405020304" pitchFamily="18" charset="0"/>
              </a:rPr>
              <a:t>Derobertmasure</a:t>
            </a:r>
            <a:r>
              <a:rPr lang="fr-BE" sz="1800" dirty="0">
                <a:solidFill>
                  <a:srgbClr val="212121"/>
                </a:solidFill>
                <a:effectLst/>
                <a:latin typeface="Times New Roman" panose="02020603050405020304" pitchFamily="18" charset="0"/>
                <a:ea typeface="Times New Roman" panose="02020603050405020304" pitchFamily="18" charset="0"/>
              </a:rPr>
              <a:t>, </a:t>
            </a:r>
            <a:r>
              <a:rPr lang="fr-BE" sz="1800" dirty="0" err="1">
                <a:solidFill>
                  <a:srgbClr val="212121"/>
                </a:solidFill>
                <a:effectLst/>
                <a:latin typeface="Times New Roman" panose="02020603050405020304" pitchFamily="18" charset="0"/>
                <a:ea typeface="Times New Roman" panose="02020603050405020304" pitchFamily="18" charset="0"/>
              </a:rPr>
              <a:t>Demeuse</a:t>
            </a:r>
            <a:r>
              <a:rPr lang="fr-BE" sz="1800" dirty="0">
                <a:solidFill>
                  <a:srgbClr val="212121"/>
                </a:solidFill>
                <a:effectLst/>
                <a:latin typeface="Times New Roman" panose="02020603050405020304" pitchFamily="18" charset="0"/>
                <a:ea typeface="Times New Roman" panose="02020603050405020304" pitchFamily="18" charset="0"/>
              </a:rPr>
              <a:t>, 2022 ) dont l'un des « gold standard» (</a:t>
            </a:r>
            <a:r>
              <a:rPr lang="fr-BE" sz="1800" dirty="0" err="1">
                <a:solidFill>
                  <a:srgbClr val="212121"/>
                </a:solidFill>
                <a:effectLst/>
                <a:latin typeface="Times New Roman" panose="02020603050405020304" pitchFamily="18" charset="0"/>
                <a:ea typeface="Times New Roman" panose="02020603050405020304" pitchFamily="18" charset="0"/>
              </a:rPr>
              <a:t>Levett</a:t>
            </a:r>
            <a:r>
              <a:rPr lang="fr-BE" sz="1800" dirty="0">
                <a:solidFill>
                  <a:srgbClr val="212121"/>
                </a:solidFill>
                <a:effectLst/>
                <a:latin typeface="Times New Roman" panose="02020603050405020304" pitchFamily="18" charset="0"/>
                <a:ea typeface="Times New Roman" panose="02020603050405020304" pitchFamily="18" charset="0"/>
              </a:rPr>
              <a:t>-Jones</a:t>
            </a:r>
            <a:r>
              <a:rPr lang="fr-BE" sz="1800" spc="20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et </a:t>
            </a:r>
            <a:r>
              <a:rPr lang="fr-BE" sz="1800" dirty="0" err="1">
                <a:solidFill>
                  <a:srgbClr val="212121"/>
                </a:solidFill>
                <a:effectLst/>
                <a:latin typeface="Times New Roman" panose="02020603050405020304" pitchFamily="18" charset="0"/>
                <a:ea typeface="Times New Roman" panose="02020603050405020304" pitchFamily="18" charset="0"/>
              </a:rPr>
              <a:t>Lapkin</a:t>
            </a:r>
            <a:r>
              <a:rPr lang="fr-BE" sz="1800" dirty="0">
                <a:solidFill>
                  <a:srgbClr val="212121"/>
                </a:solidFill>
                <a:effectLst/>
                <a:latin typeface="Times New Roman" panose="02020603050405020304" pitchFamily="18" charset="0"/>
                <a:ea typeface="Times New Roman" panose="02020603050405020304" pitchFamily="18" charset="0"/>
              </a:rPr>
              <a:t>, 2014, p.62 ; Krogh et al.</a:t>
            </a:r>
            <a:r>
              <a:rPr lang="fr-BE" sz="1800" spc="-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2015</a:t>
            </a:r>
            <a:r>
              <a:rPr lang="fr-BE" sz="1800" spc="-5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 Sawyer, </a:t>
            </a:r>
            <a:r>
              <a:rPr lang="fr-BE" sz="1800" dirty="0" err="1">
                <a:solidFill>
                  <a:srgbClr val="212121"/>
                </a:solidFill>
                <a:effectLst/>
                <a:latin typeface="Times New Roman" panose="02020603050405020304" pitchFamily="18" charset="0"/>
                <a:ea typeface="Times New Roman" panose="02020603050405020304" pitchFamily="18" charset="0"/>
              </a:rPr>
              <a:t>Eppich</a:t>
            </a:r>
            <a:r>
              <a:rPr lang="fr-BE" sz="1800" dirty="0">
                <a:solidFill>
                  <a:srgbClr val="212121"/>
                </a:solidFill>
                <a:effectLst/>
                <a:latin typeface="Times New Roman" panose="02020603050405020304" pitchFamily="18" charset="0"/>
                <a:ea typeface="Times New Roman" panose="02020603050405020304" pitchFamily="18" charset="0"/>
              </a:rPr>
              <a:t> et al. 2016) est le débriefing vidéo. Lors de débriefing avec vidéo (DAV), le formateur mobilise un ou plusieurs extraits d’enregistrement vidéo filmés lors</a:t>
            </a:r>
            <a:r>
              <a:rPr lang="fr-BE" sz="1800" spc="-2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de</a:t>
            </a:r>
            <a:r>
              <a:rPr lang="fr-BE" sz="1800" spc="-3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la phase</a:t>
            </a:r>
            <a:r>
              <a:rPr lang="fr-BE" sz="1800" spc="-2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de</a:t>
            </a:r>
            <a:r>
              <a:rPr lang="fr-BE" sz="1800" spc="-2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simulation </a:t>
            </a:r>
            <a:r>
              <a:rPr lang="fr-BE" sz="1800" spc="-10" dirty="0">
                <a:solidFill>
                  <a:srgbClr val="212121"/>
                </a:solidFill>
                <a:effectLst/>
                <a:latin typeface="Times New Roman" panose="02020603050405020304" pitchFamily="18" charset="0"/>
                <a:ea typeface="Times New Roman" panose="02020603050405020304" pitchFamily="18" charset="0"/>
              </a:rPr>
              <a:t>(par</a:t>
            </a:r>
            <a:r>
              <a:rPr lang="fr-BE" sz="1800" spc="-6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ex.</a:t>
            </a:r>
            <a:r>
              <a:rPr lang="fr-BE" sz="1800" spc="1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Krogh</a:t>
            </a:r>
            <a:r>
              <a:rPr lang="fr-BE" sz="1800" spc="-1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et</a:t>
            </a:r>
            <a:r>
              <a:rPr lang="fr-BE" sz="1800" spc="-70"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al.</a:t>
            </a:r>
            <a:r>
              <a:rPr lang="fr-BE" sz="1800" spc="-6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2015;</a:t>
            </a:r>
            <a:r>
              <a:rPr lang="fr-BE" sz="1800" spc="-60"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Sawyer,</a:t>
            </a:r>
            <a:r>
              <a:rPr lang="fr-BE" sz="1800" spc="-40" dirty="0">
                <a:solidFill>
                  <a:srgbClr val="212121"/>
                </a:solidFill>
                <a:effectLst/>
                <a:latin typeface="Times New Roman" panose="02020603050405020304" pitchFamily="18" charset="0"/>
                <a:ea typeface="Times New Roman" panose="02020603050405020304" pitchFamily="18" charset="0"/>
              </a:rPr>
              <a:t> </a:t>
            </a:r>
            <a:r>
              <a:rPr lang="fr-BE" sz="1800" spc="-10" dirty="0" err="1">
                <a:solidFill>
                  <a:srgbClr val="212121"/>
                </a:solidFill>
                <a:effectLst/>
                <a:latin typeface="Times New Roman" panose="02020603050405020304" pitchFamily="18" charset="0"/>
                <a:ea typeface="Times New Roman" panose="02020603050405020304" pitchFamily="18" charset="0"/>
              </a:rPr>
              <a:t>Eppich</a:t>
            </a:r>
            <a:r>
              <a:rPr lang="fr-BE" sz="1800" spc="-10" dirty="0">
                <a:solidFill>
                  <a:srgbClr val="212121"/>
                </a:solidFill>
                <a:effectLst/>
                <a:latin typeface="Times New Roman" panose="02020603050405020304" pitchFamily="18" charset="0"/>
                <a:ea typeface="Times New Roman" panose="02020603050405020304" pitchFamily="18" charset="0"/>
              </a:rPr>
              <a:t> et</a:t>
            </a:r>
            <a:r>
              <a:rPr lang="fr-BE" sz="1800" spc="-5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al.</a:t>
            </a:r>
            <a:r>
              <a:rPr lang="fr-BE" sz="1800" spc="-70"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2016;</a:t>
            </a:r>
            <a:r>
              <a:rPr lang="fr-BE" sz="1800" spc="-5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Cheng</a:t>
            </a:r>
            <a:r>
              <a:rPr lang="fr-BE" sz="1800" spc="-30"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et </a:t>
            </a:r>
            <a:r>
              <a:rPr lang="fr-BE" sz="1800" dirty="0">
                <a:solidFill>
                  <a:srgbClr val="212121"/>
                </a:solidFill>
                <a:effectLst/>
                <a:latin typeface="Times New Roman" panose="02020603050405020304" pitchFamily="18" charset="0"/>
                <a:ea typeface="Times New Roman" panose="02020603050405020304" pitchFamily="18" charset="0"/>
              </a:rPr>
              <a:t>al.</a:t>
            </a:r>
            <a:r>
              <a:rPr lang="fr-BE" sz="1800" spc="-3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2018; Hall et</a:t>
            </a:r>
            <a:r>
              <a:rPr lang="fr-BE" sz="1800" spc="-2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Tori, 2017; </a:t>
            </a:r>
            <a:r>
              <a:rPr lang="fr-BE" sz="1800" dirty="0" err="1">
                <a:solidFill>
                  <a:srgbClr val="212121"/>
                </a:solidFill>
                <a:effectLst/>
                <a:latin typeface="Times New Roman" panose="02020603050405020304" pitchFamily="18" charset="0"/>
                <a:ea typeface="Times New Roman" panose="02020603050405020304" pitchFamily="18" charset="0"/>
              </a:rPr>
              <a:t>Horczik</a:t>
            </a:r>
            <a:r>
              <a:rPr lang="fr-BE" sz="1800" dirty="0">
                <a:solidFill>
                  <a:srgbClr val="212121"/>
                </a:solidFill>
                <a:effectLst/>
                <a:latin typeface="Times New Roman" panose="02020603050405020304" pitchFamily="18" charset="0"/>
                <a:ea typeface="Times New Roman" panose="02020603050405020304" pitchFamily="18" charset="0"/>
              </a:rPr>
              <a:t>, 2014) au moment de</a:t>
            </a:r>
            <a:r>
              <a:rPr lang="fr-BE" sz="1800" spc="-1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la phase d'analyse (Krogh et al.</a:t>
            </a:r>
            <a:r>
              <a:rPr lang="fr-BE" sz="1800" spc="-6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2015).</a:t>
            </a:r>
            <a:r>
              <a:rPr lang="fr-BE" sz="1800" dirty="0">
                <a:effectLst/>
                <a:latin typeface="Times New Roman" panose="02020603050405020304" pitchFamily="18" charset="0"/>
                <a:ea typeface="Times New Roman" panose="02020603050405020304" pitchFamily="18" charset="0"/>
              </a:rPr>
              <a:t> L’extrait mobilisé est alors doublement considéré puisqu’il est à la fois une trace de l'activité de l’apprenant mais il est aussi un artefact médiateur de l’activité du formateur et plus précisément des commentaires de ce dernier (</a:t>
            </a:r>
            <a:r>
              <a:rPr lang="fr-BE" sz="1800" dirty="0" err="1">
                <a:effectLst/>
                <a:latin typeface="Times New Roman" panose="02020603050405020304" pitchFamily="18" charset="0"/>
                <a:ea typeface="Times New Roman" panose="02020603050405020304" pitchFamily="18" charset="0"/>
              </a:rPr>
              <a:t>Horczik</a:t>
            </a:r>
            <a:r>
              <a:rPr lang="fr-BE" sz="1800" dirty="0">
                <a:effectLst/>
                <a:latin typeface="Times New Roman" panose="02020603050405020304" pitchFamily="18" charset="0"/>
                <a:ea typeface="Times New Roman" panose="02020603050405020304" pitchFamily="18" charset="0"/>
              </a:rPr>
              <a:t>, 2014; Sawyer, </a:t>
            </a:r>
            <a:r>
              <a:rPr lang="fr-BE" sz="1800" dirty="0" err="1">
                <a:effectLst/>
                <a:latin typeface="Times New Roman" panose="02020603050405020304" pitchFamily="18" charset="0"/>
                <a:ea typeface="Times New Roman" panose="02020603050405020304" pitchFamily="18" charset="0"/>
              </a:rPr>
              <a:t>Eppich</a:t>
            </a:r>
            <a:r>
              <a:rPr lang="fr-BE" sz="1800" dirty="0">
                <a:effectLst/>
                <a:latin typeface="Times New Roman" panose="02020603050405020304" pitchFamily="18" charset="0"/>
                <a:ea typeface="Times New Roman" panose="02020603050405020304" pitchFamily="18" charset="0"/>
              </a:rPr>
              <a:t> et al. 2016). </a:t>
            </a:r>
            <a:r>
              <a:rPr lang="fr-BE" sz="1800" dirty="0">
                <a:solidFill>
                  <a:srgbClr val="212121"/>
                </a:solidFill>
                <a:effectLst/>
                <a:latin typeface="Times New Roman" panose="02020603050405020304" pitchFamily="18" charset="0"/>
                <a:ea typeface="Times New Roman" panose="02020603050405020304" pitchFamily="18" charset="0"/>
              </a:rPr>
              <a:t>Plusieurs auteurs (par</a:t>
            </a:r>
            <a:r>
              <a:rPr lang="fr-BE" sz="1800" spc="-3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ex.</a:t>
            </a:r>
            <a:r>
              <a:rPr lang="fr-BE" sz="1800" spc="-8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Zhang</a:t>
            </a:r>
            <a:r>
              <a:rPr lang="fr-BE" sz="1800" spc="-4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et</a:t>
            </a:r>
            <a:r>
              <a:rPr lang="fr-BE" sz="1800" spc="-5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al.</a:t>
            </a:r>
            <a:r>
              <a:rPr lang="fr-BE" sz="1800" spc="-7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2019;</a:t>
            </a:r>
            <a:r>
              <a:rPr lang="fr-BE" sz="1800" spc="-35" dirty="0">
                <a:solidFill>
                  <a:srgbClr val="212121"/>
                </a:solidFill>
                <a:effectLst/>
                <a:latin typeface="Times New Roman" panose="02020603050405020304" pitchFamily="18" charset="0"/>
                <a:ea typeface="Times New Roman" panose="02020603050405020304" pitchFamily="18" charset="0"/>
              </a:rPr>
              <a:t> </a:t>
            </a:r>
            <a:r>
              <a:rPr lang="fr-BE" sz="1800" dirty="0" err="1">
                <a:solidFill>
                  <a:srgbClr val="212121"/>
                </a:solidFill>
                <a:effectLst/>
                <a:latin typeface="Times New Roman" panose="02020603050405020304" pitchFamily="18" charset="0"/>
                <a:ea typeface="Times New Roman" panose="02020603050405020304" pitchFamily="18" charset="0"/>
              </a:rPr>
              <a:t>Oriot</a:t>
            </a:r>
            <a:r>
              <a:rPr lang="fr-BE" sz="1800" spc="-1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et</a:t>
            </a:r>
            <a:r>
              <a:rPr lang="fr-BE" sz="1800" spc="-45" dirty="0">
                <a:solidFill>
                  <a:srgbClr val="212121"/>
                </a:solidFill>
                <a:effectLst/>
                <a:latin typeface="Times New Roman" panose="02020603050405020304" pitchFamily="18" charset="0"/>
                <a:ea typeface="Times New Roman" panose="02020603050405020304" pitchFamily="18" charset="0"/>
              </a:rPr>
              <a:t> </a:t>
            </a:r>
            <a:r>
              <a:rPr lang="fr-BE" sz="1800" dirty="0" err="1">
                <a:solidFill>
                  <a:srgbClr val="212121"/>
                </a:solidFill>
                <a:effectLst/>
                <a:latin typeface="Times New Roman" panose="02020603050405020304" pitchFamily="18" charset="0"/>
                <a:ea typeface="Times New Roman" panose="02020603050405020304" pitchFamily="18" charset="0"/>
              </a:rPr>
              <a:t>Alinier</a:t>
            </a:r>
            <a:r>
              <a:rPr lang="fr-BE" sz="1800" dirty="0">
                <a:solidFill>
                  <a:srgbClr val="212121"/>
                </a:solidFill>
                <a:effectLst/>
                <a:latin typeface="Times New Roman" panose="02020603050405020304" pitchFamily="18" charset="0"/>
                <a:ea typeface="Times New Roman" panose="02020603050405020304" pitchFamily="18" charset="0"/>
              </a:rPr>
              <a:t>,</a:t>
            </a:r>
            <a:r>
              <a:rPr lang="fr-BE" sz="1800" spc="-7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2018;</a:t>
            </a:r>
            <a:r>
              <a:rPr lang="fr-BE" sz="1800" spc="-1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Ha,</a:t>
            </a:r>
            <a:r>
              <a:rPr lang="fr-BE" sz="1800" spc="-7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2014;</a:t>
            </a:r>
            <a:r>
              <a:rPr lang="fr-BE" sz="1800" spc="-10" dirty="0">
                <a:solidFill>
                  <a:srgbClr val="212121"/>
                </a:solidFill>
                <a:effectLst/>
                <a:latin typeface="Times New Roman" panose="02020603050405020304" pitchFamily="18" charset="0"/>
                <a:ea typeface="Times New Roman" panose="02020603050405020304" pitchFamily="18" charset="0"/>
              </a:rPr>
              <a:t> </a:t>
            </a:r>
            <a:r>
              <a:rPr lang="fr-BE" sz="1800" dirty="0" err="1">
                <a:solidFill>
                  <a:srgbClr val="212121"/>
                </a:solidFill>
                <a:effectLst/>
                <a:latin typeface="Times New Roman" panose="02020603050405020304" pitchFamily="18" charset="0"/>
                <a:ea typeface="Times New Roman" panose="02020603050405020304" pitchFamily="18" charset="0"/>
              </a:rPr>
              <a:t>Horczik</a:t>
            </a:r>
            <a:r>
              <a:rPr lang="fr-BE" sz="1800" dirty="0">
                <a:solidFill>
                  <a:srgbClr val="212121"/>
                </a:solidFill>
                <a:effectLst/>
                <a:latin typeface="Times New Roman" panose="02020603050405020304" pitchFamily="18" charset="0"/>
                <a:ea typeface="Times New Roman" panose="02020603050405020304" pitchFamily="18" charset="0"/>
              </a:rPr>
              <a:t>,</a:t>
            </a:r>
            <a:r>
              <a:rPr lang="fr-BE" sz="1800" spc="-4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2014) opposent le DAV</a:t>
            </a:r>
            <a:r>
              <a:rPr lang="fr-BE" sz="1800" dirty="0">
                <a:effectLst/>
                <a:latin typeface="Times New Roman" panose="02020603050405020304" pitchFamily="18" charset="0"/>
                <a:ea typeface="Times New Roman" panose="02020603050405020304" pitchFamily="18" charset="0"/>
              </a:rPr>
              <a:t> aux débriefing oraux (DSV) et le répertorie comme une modalité indissociable du débriefing à froid.</a:t>
            </a:r>
          </a:p>
          <a:p>
            <a:r>
              <a:rPr lang="fr-BE" sz="1800" dirty="0">
                <a:solidFill>
                  <a:srgbClr val="1F1F1F"/>
                </a:solidFill>
                <a:effectLst/>
                <a:latin typeface="Times New Roman" panose="02020603050405020304" pitchFamily="18" charset="0"/>
                <a:ea typeface="Times New Roman" panose="02020603050405020304" pitchFamily="18" charset="0"/>
              </a:rPr>
              <a:t>Un débriefing post-simulation peut avoir lieu dans la foulée de la simulation. On parle alors de pratiquer un débriefing post-simulation «</a:t>
            </a:r>
            <a:r>
              <a:rPr lang="fr-BE" sz="1800" spc="-40" dirty="0">
                <a:solidFill>
                  <a:srgbClr val="1F1F1F"/>
                </a:solidFill>
                <a:effectLst/>
                <a:latin typeface="Times New Roman" panose="02020603050405020304" pitchFamily="18" charset="0"/>
                <a:ea typeface="Times New Roman" panose="02020603050405020304" pitchFamily="18" charset="0"/>
              </a:rPr>
              <a:t> </a:t>
            </a:r>
            <a:r>
              <a:rPr lang="fr-BE" sz="1800" dirty="0">
                <a:solidFill>
                  <a:srgbClr val="1F1F1F"/>
                </a:solidFill>
                <a:effectLst/>
                <a:latin typeface="Times New Roman" panose="02020603050405020304" pitchFamily="18" charset="0"/>
                <a:ea typeface="Times New Roman" panose="02020603050405020304" pitchFamily="18" charset="0"/>
              </a:rPr>
              <a:t>à chaud» dit« post­ exercice ». A l’inverse, le débriefing «</a:t>
            </a:r>
            <a:r>
              <a:rPr lang="fr-BE" sz="1800" spc="200" dirty="0">
                <a:solidFill>
                  <a:srgbClr val="1F1F1F"/>
                </a:solidFill>
                <a:effectLst/>
                <a:latin typeface="Times New Roman" panose="02020603050405020304" pitchFamily="18" charset="0"/>
                <a:ea typeface="Times New Roman" panose="02020603050405020304" pitchFamily="18" charset="0"/>
              </a:rPr>
              <a:t> </a:t>
            </a:r>
            <a:r>
              <a:rPr lang="fr-BE" sz="1800" dirty="0">
                <a:solidFill>
                  <a:srgbClr val="1F1F1F"/>
                </a:solidFill>
                <a:effectLst/>
                <a:latin typeface="Times New Roman" panose="02020603050405020304" pitchFamily="18" charset="0"/>
                <a:ea typeface="Times New Roman" panose="02020603050405020304" pitchFamily="18" charset="0"/>
              </a:rPr>
              <a:t>à froid» se tient dans une temporalité plus éloignée de la séance de simulation (de quelques jours à quelques semaines).</a:t>
            </a:r>
            <a:endParaRPr lang="fr-BE" sz="1800" dirty="0">
              <a:effectLst/>
              <a:latin typeface="Times New Roman" panose="02020603050405020304" pitchFamily="18" charset="0"/>
              <a:ea typeface="Times New Roman" panose="02020603050405020304" pitchFamily="18" charset="0"/>
            </a:endParaRPr>
          </a:p>
          <a:p>
            <a:endParaRPr lang="fr-FR" sz="1200" dirty="0"/>
          </a:p>
          <a:p>
            <a:endParaRPr lang="fr-FR" sz="1200" dirty="0"/>
          </a:p>
          <a:p>
            <a:r>
              <a:rPr lang="fr-FR" sz="1200" dirty="0" err="1"/>
              <a:t>Òmnibus</a:t>
            </a:r>
            <a:r>
              <a:rPr lang="fr-FR" sz="1200" dirty="0"/>
              <a:t> d’arrêt</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30</a:t>
            </a:fld>
            <a:endParaRPr lang="fr-BE" dirty="0"/>
          </a:p>
        </p:txBody>
      </p:sp>
    </p:spTree>
    <p:extLst>
      <p:ext uri="{BB962C8B-B14F-4D97-AF65-F5344CB8AC3E}">
        <p14:creationId xmlns:p14="http://schemas.microsoft.com/office/powerpoint/2010/main" val="1753808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Niveaux</a:t>
            </a:r>
          </a:p>
          <a:p>
            <a:r>
              <a:rPr lang="fr-FR" dirty="0"/>
              <a:t>Adaptation/évolution / rétroaction consciente ou inconsciente</a:t>
            </a:r>
          </a:p>
          <a:p>
            <a:r>
              <a:rPr lang="fr-FR" dirty="0"/>
              <a:t>modification</a:t>
            </a:r>
          </a:p>
          <a:p>
            <a:r>
              <a:rPr lang="fr-FR" dirty="0"/>
              <a:t>Dimension temporelle </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33</a:t>
            </a:fld>
            <a:endParaRPr lang="fr-BE" dirty="0"/>
          </a:p>
        </p:txBody>
      </p:sp>
    </p:spTree>
    <p:extLst>
      <p:ext uri="{BB962C8B-B14F-4D97-AF65-F5344CB8AC3E}">
        <p14:creationId xmlns:p14="http://schemas.microsoft.com/office/powerpoint/2010/main" val="22731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algn="just"/>
            <a:r>
              <a:rPr lang="fr-BE" sz="1200" dirty="0">
                <a:solidFill>
                  <a:schemeClr val="tx1"/>
                </a:solidFill>
              </a:rPr>
              <a:t>Pour mieux comprendre cette notion , je vous propose de partir de deux extraits. Le premier est issu du monde anglosaxon</a:t>
            </a:r>
          </a:p>
          <a:p>
            <a:pPr algn="just"/>
            <a:r>
              <a:rPr lang="fr-BE" sz="1200" dirty="0">
                <a:solidFill>
                  <a:schemeClr val="tx1"/>
                </a:solidFill>
              </a:rPr>
              <a:t>Le second provient des recherches </a:t>
            </a:r>
            <a:r>
              <a:rPr lang="fr-BE" sz="1200" dirty="0" err="1">
                <a:solidFill>
                  <a:schemeClr val="tx1"/>
                </a:solidFill>
              </a:rPr>
              <a:t>quebecquoises</a:t>
            </a:r>
            <a:r>
              <a:rPr lang="fr-BE" sz="1200" dirty="0">
                <a:solidFill>
                  <a:schemeClr val="tx1"/>
                </a:solidFill>
              </a:rPr>
              <a:t> </a:t>
            </a:r>
          </a:p>
          <a:p>
            <a:pPr algn="just"/>
            <a:endParaRPr lang="fr-BE" sz="1200" dirty="0">
              <a:solidFill>
                <a:schemeClr val="tx1"/>
              </a:solidFill>
            </a:endParaRPr>
          </a:p>
          <a:p>
            <a:pPr algn="just"/>
            <a:r>
              <a:rPr lang="fr-BE" sz="1200" dirty="0">
                <a:solidFill>
                  <a:schemeClr val="tx1"/>
                </a:solidFill>
              </a:rPr>
              <a:t>De ces deux extraits , il ressort que le formateur-facilitateur met en place différentes stratégies pour soutenir la pleine compréhension des apprenants de l'expérience simulée</a:t>
            </a:r>
          </a:p>
          <a:p>
            <a:pPr algn="just"/>
            <a:r>
              <a:rPr lang="fr-BE" sz="1200" dirty="0">
                <a:solidFill>
                  <a:schemeClr val="tx1"/>
                </a:solidFill>
              </a:rPr>
              <a:t>Autrement dit sa tâche ne s'arrête pas à ce qui a été fait mais concerne pourquoi cela été fait et comment cela fait . Le rôle du formateur dépasse donc le simple feedbacks .</a:t>
            </a:r>
          </a:p>
          <a:p>
            <a:pPr algn="just"/>
            <a:r>
              <a:rPr lang="fr-BE" sz="1200" dirty="0">
                <a:solidFill>
                  <a:schemeClr val="tx1"/>
                </a:solidFill>
              </a:rPr>
              <a:t>Dans la maison, c’est ce que certains formateurs appellent « venir gratter ».</a:t>
            </a:r>
          </a:p>
          <a:p>
            <a:pPr algn="just"/>
            <a:endParaRPr lang="fr-BE" sz="1200" dirty="0">
              <a:solidFill>
                <a:schemeClr val="tx1"/>
              </a:solidFill>
            </a:endParaRPr>
          </a:p>
          <a:p>
            <a:pPr algn="just"/>
            <a:r>
              <a:rPr lang="fr-BE" sz="1200" dirty="0">
                <a:solidFill>
                  <a:schemeClr val="tx1"/>
                </a:solidFill>
              </a:rPr>
              <a:t>Dans la littérature relative à la simulation en santé, le rôle du facilitateur est principalement opposée à la posture de transmission (</a:t>
            </a:r>
            <a:r>
              <a:rPr lang="fr-BE" sz="1200" dirty="0" err="1">
                <a:solidFill>
                  <a:schemeClr val="tx1"/>
                </a:solidFill>
              </a:rPr>
              <a:t>Fanning</a:t>
            </a:r>
            <a:r>
              <a:rPr lang="fr-BE" sz="1200" dirty="0">
                <a:solidFill>
                  <a:schemeClr val="tx1"/>
                </a:solidFill>
              </a:rPr>
              <a:t> et Gaba, 2007).</a:t>
            </a:r>
          </a:p>
          <a:p>
            <a:pPr algn="just"/>
            <a:endParaRPr lang="fr-BE" sz="1200" dirty="0">
              <a:solidFill>
                <a:schemeClr val="tx1"/>
              </a:solidFill>
            </a:endParaRPr>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4</a:t>
            </a:fld>
            <a:endParaRPr lang="fr-BE" dirty="0"/>
          </a:p>
        </p:txBody>
      </p:sp>
    </p:spTree>
    <p:extLst>
      <p:ext uri="{BB962C8B-B14F-4D97-AF65-F5344CB8AC3E}">
        <p14:creationId xmlns:p14="http://schemas.microsoft.com/office/powerpoint/2010/main" val="129328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Chaque individu donne un sens à son environnement </a:t>
            </a:r>
          </a:p>
          <a:p>
            <a:r>
              <a:rPr lang="fr-FR" dirty="0"/>
              <a:t>par le biais de " cadres " cognitifs, qui sont des images internes de la réalité externe.</a:t>
            </a:r>
          </a:p>
          <a:p>
            <a:r>
              <a:rPr lang="fr-FR" dirty="0"/>
              <a:t>Il en va de même pour les apprenant en simulation: les apprenants s’engagent dans un processus de " création de sens " de la réalité externe dans lequel ils</a:t>
            </a:r>
          </a:p>
          <a:p>
            <a:r>
              <a:rPr lang="fr-FR" dirty="0"/>
              <a:t>filtrent, créent et donnent un sens à leur environnement à l'aide de cadres.</a:t>
            </a:r>
          </a:p>
          <a:p>
            <a:r>
              <a:rPr lang="fr-FR" dirty="0"/>
              <a:t>Les termes pour désigner ces images sont nombreux : " cadres de référence</a:t>
            </a:r>
          </a:p>
          <a:p>
            <a:r>
              <a:rPr lang="fr-FR" dirty="0"/>
              <a:t>" modèles mentaux ", etc.  </a:t>
            </a:r>
          </a:p>
          <a:p>
            <a:r>
              <a:rPr lang="fr-FR" dirty="0"/>
              <a:t>Rudolph et ses collègues parlent de Frame (que nous avons ici traduit ici par </a:t>
            </a:r>
            <a:r>
              <a:rPr lang="fr-FR" dirty="0" err="1"/>
              <a:t>shcémas</a:t>
            </a:r>
            <a:r>
              <a:rPr lang="fr-FR" dirty="0"/>
              <a:t> de pensée)</a:t>
            </a:r>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5</a:t>
            </a:fld>
            <a:endParaRPr lang="fr-BE" dirty="0"/>
          </a:p>
        </p:txBody>
      </p:sp>
    </p:spTree>
    <p:extLst>
      <p:ext uri="{BB962C8B-B14F-4D97-AF65-F5344CB8AC3E}">
        <p14:creationId xmlns:p14="http://schemas.microsoft.com/office/powerpoint/2010/main" val="206754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Les cadres façonnent les actions que les apprenants entreprennent.</a:t>
            </a:r>
          </a:p>
          <a:p>
            <a:r>
              <a:rPr lang="fr-FR" dirty="0"/>
              <a:t>Toutefois ces schémas sont invisibles contrairement aux....</a:t>
            </a:r>
          </a:p>
          <a:p>
            <a:r>
              <a:rPr lang="fr-FR" dirty="0"/>
              <a:t>écart.</a:t>
            </a:r>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6</a:t>
            </a:fld>
            <a:endParaRPr lang="fr-BE" dirty="0"/>
          </a:p>
        </p:txBody>
      </p:sp>
    </p:spTree>
    <p:extLst>
      <p:ext uri="{BB962C8B-B14F-4D97-AF65-F5344CB8AC3E}">
        <p14:creationId xmlns:p14="http://schemas.microsoft.com/office/powerpoint/2010/main" val="20765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b="0" i="0" dirty="0">
              <a:solidFill>
                <a:srgbClr val="212121"/>
              </a:solidFill>
              <a:effectLst/>
              <a:latin typeface="system-ui"/>
            </a:endParaRPr>
          </a:p>
          <a:p>
            <a:r>
              <a:rPr lang="fr-FR" dirty="0"/>
              <a:t>Sherlock Holmes utilisait des indices visibles pour découvrir des crimes, le formateur en débriefing</a:t>
            </a:r>
          </a:p>
          <a:p>
            <a:r>
              <a:rPr lang="fr-FR" dirty="0"/>
              <a:t>travaille à rebours à partir d'un écart de performance observé pour</a:t>
            </a:r>
          </a:p>
          <a:p>
            <a:r>
              <a:rPr lang="fr-FR" dirty="0"/>
              <a:t>pour découvrir quels cadres (hypothèses, objectifs, base de connaissances)</a:t>
            </a:r>
          </a:p>
          <a:p>
            <a:r>
              <a:rPr lang="fr-FR" dirty="0"/>
              <a:t>base de connaissances) ont conduit les actions contribuant à cet écart (Rudolph et al. 2008)</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7</a:t>
            </a:fld>
            <a:endParaRPr lang="fr-BE" dirty="0"/>
          </a:p>
        </p:txBody>
      </p:sp>
    </p:spTree>
    <p:extLst>
      <p:ext uri="{BB962C8B-B14F-4D97-AF65-F5344CB8AC3E}">
        <p14:creationId xmlns:p14="http://schemas.microsoft.com/office/powerpoint/2010/main" val="313054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i="1" dirty="0">
                <a:effectLst/>
                <a:latin typeface="+mn-lt"/>
              </a:rPr>
              <a:t>dans le but d’améliorer leurs performances futures dans des</a:t>
            </a:r>
            <a:r>
              <a:rPr lang="fr-BE" sz="1200" dirty="0">
                <a:latin typeface="+mn-lt"/>
              </a:rPr>
              <a:t> </a:t>
            </a:r>
            <a:r>
              <a:rPr lang="fr-BE" sz="1200" i="1" dirty="0">
                <a:effectLst/>
                <a:latin typeface="+mn-lt"/>
              </a:rPr>
              <a:t>situations similaires</a:t>
            </a:r>
            <a:r>
              <a:rPr lang="fr-FR" sz="1200" dirty="0">
                <a:latin typeface="+mn-lt"/>
                <a:cs typeface="Times New Roman" pitchFamily="18" charset="0"/>
              </a:rPr>
              <a:t> </a:t>
            </a:r>
          </a:p>
          <a:p>
            <a:r>
              <a:rPr lang="fr-FR" sz="1200" dirty="0">
                <a:latin typeface="+mn-lt"/>
                <a:cs typeface="Times New Roman" pitchFamily="18" charset="0"/>
              </a:rPr>
              <a:t>Question transfert</a:t>
            </a:r>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8</a:t>
            </a:fld>
            <a:endParaRPr lang="fr-BE" dirty="0"/>
          </a:p>
        </p:txBody>
      </p:sp>
    </p:spTree>
    <p:extLst>
      <p:ext uri="{BB962C8B-B14F-4D97-AF65-F5344CB8AC3E}">
        <p14:creationId xmlns:p14="http://schemas.microsoft.com/office/powerpoint/2010/main" val="243808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a:solidFill>
                  <a:schemeClr val="tx1"/>
                </a:solidFill>
              </a:rPr>
              <a:t>Dans la littérature scientifique, </a:t>
            </a:r>
            <a:endParaRPr lang="fr-FR" dirty="0"/>
          </a:p>
          <a:p>
            <a:r>
              <a:rPr lang="fr-FR" dirty="0"/>
              <a:t>Plusieurs raisons sont développées dans la littérature scientifique:</a:t>
            </a:r>
          </a:p>
          <a:p>
            <a:r>
              <a:rPr lang="fr-FR" dirty="0"/>
              <a:t>3 pans d ‘éléments qui amènent </a:t>
            </a:r>
            <a:r>
              <a:rPr lang="fr-BE" sz="1200" dirty="0">
                <a:solidFill>
                  <a:schemeClr val="tx1"/>
                </a:solidFill>
              </a:rPr>
              <a:t>le formateur à sortir de sa zone de confort</a:t>
            </a:r>
            <a:endParaRPr lang="fr-FR" dirty="0"/>
          </a:p>
          <a:p>
            <a:r>
              <a:rPr lang="fr-FR" dirty="0"/>
              <a:t>Premièrement </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9</a:t>
            </a:fld>
            <a:endParaRPr lang="fr-BE" dirty="0"/>
          </a:p>
        </p:txBody>
      </p:sp>
    </p:spTree>
    <p:extLst>
      <p:ext uri="{BB962C8B-B14F-4D97-AF65-F5344CB8AC3E}">
        <p14:creationId xmlns:p14="http://schemas.microsoft.com/office/powerpoint/2010/main" val="16879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mn-lt"/>
                <a:ea typeface="+mn-ea"/>
                <a:cs typeface="+mn-cs"/>
              </a:rPr>
              <a:t>une autre raison qui peut expliquer cette </a:t>
            </a:r>
            <a:r>
              <a:rPr lang="fr-FR" sz="1200" kern="1200" dirty="0" err="1">
                <a:solidFill>
                  <a:schemeClr val="tx1"/>
                </a:solidFill>
                <a:effectLst/>
                <a:latin typeface="+mn-lt"/>
                <a:ea typeface="+mn-ea"/>
                <a:cs typeface="+mn-cs"/>
              </a:rPr>
              <a:t>complexiité</a:t>
            </a:r>
            <a:endParaRPr lang="fr-FR" sz="1200" kern="1200" dirty="0">
              <a:solidFill>
                <a:schemeClr val="tx1"/>
              </a:solidFill>
              <a:effectLst/>
              <a:latin typeface="+mn-lt"/>
              <a:ea typeface="+mn-ea"/>
              <a:cs typeface="+mn-cs"/>
            </a:endParaRPr>
          </a:p>
          <a:p>
            <a:pPr algn="just"/>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notamment</a:t>
            </a:r>
          </a:p>
          <a:p>
            <a:pPr marL="285750" indent="-285750" algn="just">
              <a:buFont typeface="Wingdings" pitchFamily="2" charset="2"/>
              <a:buChar char="q"/>
            </a:pPr>
            <a:r>
              <a:rPr lang="fr-FR" sz="1200" kern="1200" dirty="0">
                <a:solidFill>
                  <a:schemeClr val="tx1"/>
                </a:solidFill>
                <a:effectLst/>
                <a:latin typeface="+mn-lt"/>
                <a:ea typeface="+mn-ea"/>
                <a:cs typeface="+mn-cs"/>
              </a:rPr>
              <a:t>la complexité du scénario,</a:t>
            </a:r>
          </a:p>
          <a:p>
            <a:pPr marL="285750" indent="-285750" algn="just">
              <a:buFont typeface="Wingdings" pitchFamily="2" charset="2"/>
              <a:buChar char="q"/>
            </a:pPr>
            <a:r>
              <a:rPr lang="fr-FR" sz="1200" kern="1200" dirty="0">
                <a:solidFill>
                  <a:schemeClr val="tx1"/>
                </a:solidFill>
                <a:effectLst/>
                <a:latin typeface="+mn-lt"/>
                <a:ea typeface="+mn-ea"/>
                <a:cs typeface="+mn-cs"/>
              </a:rPr>
              <a:t>l'expérience des apprenants,</a:t>
            </a:r>
          </a:p>
          <a:p>
            <a:pPr marL="285750" indent="-285750" algn="just">
              <a:buFont typeface="Wingdings" pitchFamily="2" charset="2"/>
              <a:buChar char="q"/>
            </a:pPr>
            <a:r>
              <a:rPr lang="fr-FR" sz="1200" kern="1200" dirty="0">
                <a:solidFill>
                  <a:schemeClr val="tx1"/>
                </a:solidFill>
                <a:effectLst/>
                <a:latin typeface="+mn-lt"/>
                <a:ea typeface="+mn-ea"/>
                <a:cs typeface="+mn-cs"/>
              </a:rPr>
              <a:t>le temps alloué à l'exercice de simulation, </a:t>
            </a:r>
          </a:p>
          <a:p>
            <a:pPr marL="285750" indent="-285750" algn="just">
              <a:buFont typeface="Wingdings" pitchFamily="2" charset="2"/>
              <a:buChar char="q"/>
            </a:pPr>
            <a:r>
              <a:rPr lang="fr-FR" sz="1200" kern="1200" dirty="0">
                <a:solidFill>
                  <a:schemeClr val="tx1"/>
                </a:solidFill>
                <a:effectLst/>
                <a:latin typeface="+mn-lt"/>
                <a:ea typeface="+mn-ea"/>
                <a:cs typeface="+mn-cs"/>
              </a:rPr>
              <a:t>le nombre de formateurs ou encore,</a:t>
            </a:r>
          </a:p>
          <a:p>
            <a:pPr marL="285750" indent="-285750" algn="just">
              <a:buFont typeface="Wingdings" pitchFamily="2" charset="2"/>
              <a:buChar char="q"/>
            </a:pPr>
            <a:r>
              <a:rPr lang="fr-FR" sz="1200" kern="1200" dirty="0">
                <a:solidFill>
                  <a:schemeClr val="tx1"/>
                </a:solidFill>
                <a:effectLst/>
                <a:latin typeface="+mn-lt"/>
                <a:ea typeface="+mn-ea"/>
                <a:cs typeface="+mn-cs"/>
              </a:rPr>
              <a:t>les compétences du formateur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F745A162-AF9D-4051-AE14-27DD952639B7}" type="slidenum">
              <a:rPr lang="en-GB" smtClean="0"/>
              <a:t>10</a:t>
            </a:fld>
            <a:endParaRPr lang="en-GB"/>
          </a:p>
        </p:txBody>
      </p:sp>
    </p:spTree>
    <p:extLst>
      <p:ext uri="{BB962C8B-B14F-4D97-AF65-F5344CB8AC3E}">
        <p14:creationId xmlns:p14="http://schemas.microsoft.com/office/powerpoint/2010/main" val="31137377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re créactifs">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249236" y="1674587"/>
            <a:ext cx="1778000" cy="612775"/>
          </a:xfrm>
          <a:prstGeom prst="rect">
            <a:avLst/>
          </a:prstGeom>
          <a:noFill/>
          <a:ln w="9525">
            <a:noFill/>
            <a:miter lim="800000"/>
            <a:headEnd/>
            <a:tailEnd/>
          </a:ln>
        </p:spPr>
      </p:pic>
      <p:sp>
        <p:nvSpPr>
          <p:cNvPr id="3" name="Sous-titre 2"/>
          <p:cNvSpPr>
            <a:spLocks noGrp="1"/>
          </p:cNvSpPr>
          <p:nvPr>
            <p:ph type="subTitle" idx="1"/>
          </p:nvPr>
        </p:nvSpPr>
        <p:spPr>
          <a:xfrm>
            <a:off x="2181225" y="393555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6AB0D8"/>
                </a:solidFill>
                <a:effectLst/>
                <a:uLnTx/>
                <a:uFillTx/>
                <a:latin typeface="Tenor Sans" panose="02000000000000000000" pitchFamily="2" charset="0"/>
                <a:ea typeface="Tenor Sans" panose="02000000000000000000" pitchFamily="2"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a:t>Modifiez le style des sous-titres du masque</a:t>
            </a:r>
            <a:endParaRPr lang="en-US" noProof="0" dirty="0"/>
          </a:p>
        </p:txBody>
      </p:sp>
      <p:sp>
        <p:nvSpPr>
          <p:cNvPr id="15" name="Titre 14"/>
          <p:cNvSpPr>
            <a:spLocks noGrp="1"/>
          </p:cNvSpPr>
          <p:nvPr>
            <p:ph type="title"/>
          </p:nvPr>
        </p:nvSpPr>
        <p:spPr>
          <a:xfrm>
            <a:off x="2181225" y="2619518"/>
            <a:ext cx="6829425" cy="1306512"/>
          </a:xfrm>
        </p:spPr>
        <p:txBody>
          <a:bodyPr>
            <a:noAutofit/>
          </a:bodyPr>
          <a:lstStyle>
            <a:lvl1pPr>
              <a:defRPr kumimoji="0" lang="fr-BE" sz="5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Times New Roman" pitchFamily="18" charset="0"/>
              </a:defRPr>
            </a:lvl1pPr>
          </a:lstStyle>
          <a:p>
            <a:pPr lvl="0"/>
            <a:r>
              <a:rPr lang="fr-FR" noProof="0" dirty="0"/>
              <a:t>Modifiez le style du titre</a:t>
            </a:r>
            <a:endParaRPr lang="en-US" noProof="0" dirty="0"/>
          </a:p>
        </p:txBody>
      </p:sp>
      <p:sp>
        <p:nvSpPr>
          <p:cNvPr id="16" name="Espace réservé du texte 15"/>
          <p:cNvSpPr>
            <a:spLocks noGrp="1"/>
          </p:cNvSpPr>
          <p:nvPr>
            <p:ph type="body" sz="quarter" idx="10"/>
          </p:nvPr>
        </p:nvSpPr>
        <p:spPr>
          <a:xfrm>
            <a:off x="2181225" y="5154755"/>
            <a:ext cx="6781800" cy="457200"/>
          </a:xfrm>
        </p:spPr>
        <p:txBody>
          <a:bodyPr/>
          <a:lstStyle>
            <a:lvl1pPr>
              <a:buNone/>
              <a:defRPr sz="2000"/>
            </a:lvl1pPr>
          </a:lstStyle>
          <a:p>
            <a:pPr lvl="0"/>
            <a:r>
              <a:rPr lang="fr-FR" noProof="0" dirty="0"/>
              <a:t>Cliquez pour modifier les styles du texte du masque</a:t>
            </a:r>
          </a:p>
        </p:txBody>
      </p:sp>
      <p:sp>
        <p:nvSpPr>
          <p:cNvPr id="18" name="Espace réservé du texte 17"/>
          <p:cNvSpPr>
            <a:spLocks noGrp="1"/>
          </p:cNvSpPr>
          <p:nvPr>
            <p:ph type="body" sz="quarter" idx="11"/>
          </p:nvPr>
        </p:nvSpPr>
        <p:spPr>
          <a:xfrm>
            <a:off x="2181225" y="4745180"/>
            <a:ext cx="6791325" cy="409575"/>
          </a:xfrm>
        </p:spPr>
        <p:txBody>
          <a:bodyPr>
            <a:noAutofit/>
          </a:bodyPr>
          <a:lstStyle>
            <a:lvl1pPr>
              <a:buNone/>
              <a:defRPr sz="2800"/>
            </a:lvl1pPr>
          </a:lstStyle>
          <a:p>
            <a:pPr lvl="0"/>
            <a:r>
              <a:rPr lang="fr-FR" noProof="0" dirty="0"/>
              <a:t>Cliquez pour modifier les styles du texte du masque</a:t>
            </a:r>
          </a:p>
        </p:txBody>
      </p:sp>
      <p:pic>
        <p:nvPicPr>
          <p:cNvPr id="4" name="Image 3" descr="Une image contenant texte&#10;&#10;Description générée automatiquement">
            <a:extLst>
              <a:ext uri="{FF2B5EF4-FFF2-40B4-BE49-F238E27FC236}">
                <a16:creationId xmlns:a16="http://schemas.microsoft.com/office/drawing/2014/main" id="{3D431B15-C48E-413F-8674-CB733B59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8538" y="-42227"/>
            <a:ext cx="5202371" cy="2804403"/>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0F9CAF7F-EC6F-429C-BA70-3AE10E6E7A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56042" y="5981314"/>
            <a:ext cx="1777999" cy="594190"/>
          </a:xfrm>
          <a:prstGeom prst="rect">
            <a:avLst/>
          </a:prstGeom>
        </p:spPr>
      </p:pic>
      <p:pic>
        <p:nvPicPr>
          <p:cNvPr id="9" name="Image 8">
            <a:extLst>
              <a:ext uri="{FF2B5EF4-FFF2-40B4-BE49-F238E27FC236}">
                <a16:creationId xmlns:a16="http://schemas.microsoft.com/office/drawing/2014/main" id="{CE1538D9-01A2-4C70-957A-97DC80BD87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9237" y="769938"/>
            <a:ext cx="1777999" cy="960217"/>
          </a:xfrm>
          <a:prstGeom prst="rect">
            <a:avLst/>
          </a:prstGeom>
        </p:spPr>
      </p:pic>
      <p:pic>
        <p:nvPicPr>
          <p:cNvPr id="12" name="Image 11">
            <a:extLst>
              <a:ext uri="{FF2B5EF4-FFF2-40B4-BE49-F238E27FC236}">
                <a16:creationId xmlns:a16="http://schemas.microsoft.com/office/drawing/2014/main" id="{2DB04390-4C7D-4DEC-9352-91664637FFA8}"/>
              </a:ext>
            </a:extLst>
          </p:cNvPr>
          <p:cNvPicPr>
            <a:picLocks noChangeAspect="1"/>
          </p:cNvPicPr>
          <p:nvPr userDrawn="1"/>
        </p:nvPicPr>
        <p:blipFill>
          <a:blip r:embed="rId7"/>
          <a:stretch>
            <a:fillRect/>
          </a:stretch>
        </p:blipFill>
        <p:spPr>
          <a:xfrm>
            <a:off x="4679211" y="5981314"/>
            <a:ext cx="1791439" cy="594190"/>
          </a:xfrm>
          <a:prstGeom prst="rect">
            <a:avLst/>
          </a:prstGeom>
        </p:spPr>
      </p:pic>
      <p:pic>
        <p:nvPicPr>
          <p:cNvPr id="17" name="Image 16">
            <a:extLst>
              <a:ext uri="{FF2B5EF4-FFF2-40B4-BE49-F238E27FC236}">
                <a16:creationId xmlns:a16="http://schemas.microsoft.com/office/drawing/2014/main" id="{C0CA5623-F497-4016-94AC-01C501F1B4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07507" y="5781162"/>
            <a:ext cx="1791438" cy="99449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9" name="Rectangle 8">
            <a:extLst>
              <a:ext uri="{FF2B5EF4-FFF2-40B4-BE49-F238E27FC236}">
                <a16:creationId xmlns:a16="http://schemas.microsoft.com/office/drawing/2014/main" id="{655B4E2E-5F4E-4921-BCAA-25492522AA67}"/>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5A9E6A84-4E8D-421F-8866-F3F176B03723}"/>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7A1CF931-0C7B-4512-B419-907DA428B833}"/>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63F8C2D3-A183-47FE-B23F-11FF355BDF13}"/>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12D616E6-1165-49B5-B545-6A826E15717D}"/>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Rectangle 8">
            <a:extLst>
              <a:ext uri="{FF2B5EF4-FFF2-40B4-BE49-F238E27FC236}">
                <a16:creationId xmlns:a16="http://schemas.microsoft.com/office/drawing/2014/main" id="{6D855D09-6FD3-4A17-9766-B7E3052E69F8}"/>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6D67E704-A2E8-485B-8A72-640E80875994}"/>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7EAB7FBE-A57B-49A4-92E9-3B36298DBED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F358E5EA-AF22-4B13-9179-A7FBB90ED578}"/>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8E1743EE-13FA-493F-AEE7-9E25330D081B}"/>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1" y="-9731"/>
            <a:ext cx="9143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28650" y="244372"/>
            <a:ext cx="78867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361950" y="6466113"/>
            <a:ext cx="2057400" cy="281437"/>
          </a:xfrm>
        </p:spPr>
        <p:txBody>
          <a:bodyPr/>
          <a:lstStyle>
            <a:lvl1pPr>
              <a:defRPr>
                <a:solidFill>
                  <a:srgbClr val="576973"/>
                </a:solidFill>
              </a:defRPr>
            </a:lvl1pPr>
          </a:lstStyle>
          <a:p>
            <a:endParaRPr lang="en-US"/>
          </a:p>
        </p:txBody>
      </p:sp>
      <p:sp>
        <p:nvSpPr>
          <p:cNvPr id="5" name="Footer Placeholder 4"/>
          <p:cNvSpPr>
            <a:spLocks noGrp="1"/>
          </p:cNvSpPr>
          <p:nvPr>
            <p:ph type="ftr" sz="quarter" idx="11"/>
          </p:nvPr>
        </p:nvSpPr>
        <p:spPr>
          <a:xfrm>
            <a:off x="3028950" y="6466113"/>
            <a:ext cx="3086100" cy="281437"/>
          </a:xfrm>
        </p:spPr>
        <p:txBody>
          <a:bodyPr/>
          <a:lstStyle>
            <a:lvl1pPr>
              <a:defRPr>
                <a:solidFill>
                  <a:srgbClr val="576973"/>
                </a:solidFill>
              </a:defRPr>
            </a:lvl1pPr>
          </a:lstStyle>
          <a:p>
            <a:r>
              <a:rPr lang="en-US"/>
              <a:t>Duvivier  Valérie   |     INAS    </a:t>
            </a:r>
          </a:p>
        </p:txBody>
      </p:sp>
      <p:sp>
        <p:nvSpPr>
          <p:cNvPr id="6" name="Slide Number Placeholder 5"/>
          <p:cNvSpPr>
            <a:spLocks noGrp="1"/>
          </p:cNvSpPr>
          <p:nvPr>
            <p:ph type="sldNum" sz="quarter" idx="12"/>
          </p:nvPr>
        </p:nvSpPr>
        <p:spPr>
          <a:xfrm>
            <a:off x="6724651" y="6466113"/>
            <a:ext cx="2057400" cy="281437"/>
          </a:xfrm>
        </p:spPr>
        <p:txBody>
          <a:bodyPr/>
          <a:lstStyle>
            <a:lvl1pPr algn="r">
              <a:defRPr>
                <a:solidFill>
                  <a:srgbClr val="576973"/>
                </a:solidFill>
              </a:defRPr>
            </a:lvl1pPr>
          </a:lstStyle>
          <a:p>
            <a:fld id="{6E18DBF4-37B7-4C4F-9728-A1C100B177EE}" type="slidenum">
              <a:rPr lang="en-US" smtClean="0"/>
              <a:pPr/>
              <a:t>‹N°›</a:t>
            </a:fld>
            <a:endParaRPr lang="en-US"/>
          </a:p>
        </p:txBody>
      </p:sp>
      <p:grpSp>
        <p:nvGrpSpPr>
          <p:cNvPr id="13" name="Group 12"/>
          <p:cNvGrpSpPr/>
          <p:nvPr userDrawn="1"/>
        </p:nvGrpSpPr>
        <p:grpSpPr>
          <a:xfrm>
            <a:off x="0" y="6766560"/>
            <a:ext cx="9144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6609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E379A4-AE0E-4A6F-B19A-D182795C6972}"/>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82F56DA2-2C8B-4DF3-951D-03F4F42CF21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5" name="ZoneTexte 4"/>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3" name="Espace réservé du contenu 2"/>
          <p:cNvSpPr>
            <a:spLocks noGrp="1"/>
          </p:cNvSpPr>
          <p:nvPr>
            <p:ph idx="1"/>
          </p:nvPr>
        </p:nvSpPr>
        <p:spPr/>
        <p:txBody>
          <a:bodyPr/>
          <a:lstStyle>
            <a:lvl1pPr>
              <a:buFontTx/>
              <a:buNone/>
              <a:defRPr kumimoji="0" lang="fr-FR" sz="3200" b="0" i="0" u="none" strike="noStrike" kern="1200" cap="none" normalizeH="0" baseline="0" dirty="0" smtClean="0">
                <a:ln>
                  <a:noFill/>
                </a:ln>
                <a:solidFill>
                  <a:srgbClr val="8EBF8C"/>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B3B3B3"/>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11" name="Titre 10"/>
          <p:cNvSpPr>
            <a:spLocks noGrp="1"/>
          </p:cNvSpPr>
          <p:nvPr>
            <p:ph type="title"/>
          </p:nvPr>
        </p:nvSpPr>
        <p:spPr/>
        <p:txBody>
          <a:bodyPr/>
          <a:lstStyle>
            <a:lvl1pPr>
              <a:defRPr>
                <a:solidFill>
                  <a:srgbClr val="263E65"/>
                </a:solidFill>
              </a:defRPr>
            </a:lvl1pPr>
          </a:lstStyle>
          <a:p>
            <a:r>
              <a:rPr lang="fr-FR" noProof="0" dirty="0"/>
              <a:t>Modifiez le style du titre</a:t>
            </a:r>
            <a:endParaRPr lang="en-US" noProof="0" dirty="0"/>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en-US" noProof="0" smtClean="0"/>
              <a:pPr>
                <a:defRPr/>
              </a:pPr>
              <a:t>‹N°›</a:t>
            </a:fld>
            <a:endParaRPr lang="en-US" noProof="0"/>
          </a:p>
        </p:txBody>
      </p:sp>
      <p:sp>
        <p:nvSpPr>
          <p:cNvPr id="7" name="Espace réservé du pied de page 13"/>
          <p:cNvSpPr>
            <a:spLocks noGrp="1"/>
          </p:cNvSpPr>
          <p:nvPr>
            <p:ph type="ftr" sz="quarter" idx="11"/>
          </p:nvPr>
        </p:nvSpPr>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Arial" pitchFamily="34" charset="0"/>
              </a:defRPr>
            </a:lvl1pPr>
          </a:lstStyle>
          <a:p>
            <a:pPr lvl="0"/>
            <a:r>
              <a:rPr lang="fr-FR" dirty="0"/>
              <a:t>Modifiez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969696"/>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14" name="Espace réservé du texte 13"/>
          <p:cNvSpPr>
            <a:spLocks noGrp="1"/>
          </p:cNvSpPr>
          <p:nvPr>
            <p:ph type="body" sz="quarter" idx="12"/>
          </p:nvPr>
        </p:nvSpPr>
        <p:spPr>
          <a:xfrm>
            <a:off x="114300" y="285750"/>
            <a:ext cx="2028825" cy="6057900"/>
          </a:xfrm>
        </p:spPr>
        <p:txBody>
          <a:bodyPr/>
          <a:lstStyle>
            <a:lvl2pPr marL="0" indent="0" algn="l">
              <a:buNone/>
              <a:defRPr sz="1300" b="1" cap="small" baseline="0">
                <a:solidFill>
                  <a:srgbClr val="6AB0D8"/>
                </a:solidFill>
                <a:latin typeface="Tenor Sans" panose="02000000000000000000" pitchFamily="2" charset="0"/>
              </a:defRPr>
            </a:lvl2pPr>
            <a:lvl3pPr marL="0" indent="0">
              <a:buClr>
                <a:srgbClr val="969696"/>
              </a:buClr>
              <a:buFontTx/>
              <a:buNone/>
              <a:defRPr sz="1300" cap="small">
                <a:solidFill>
                  <a:srgbClr val="969696"/>
                </a:solidFill>
                <a:latin typeface="Tenor Sans" panose="02000000000000000000" pitchFamily="2" charset="0"/>
              </a:defRPr>
            </a:lvl3pPr>
            <a:lvl4pPr marL="180975" indent="-180975">
              <a:buFont typeface="Wingdings" pitchFamily="2" charset="2"/>
              <a:buChar char="§"/>
              <a:defRPr sz="1300" b="1" cap="small">
                <a:solidFill>
                  <a:srgbClr val="6AB0D8"/>
                </a:solidFill>
                <a:latin typeface="Tenor Sans" panose="02000000000000000000" pitchFamily="2" charset="0"/>
              </a:defRPr>
            </a:lvl4pPr>
            <a:lvl5pPr marL="180975" marR="0" indent="-180975" algn="l" defTabSz="914400" rtl="0" eaLnBrk="1" fontAlgn="auto" latinLnBrk="0" hangingPunct="1">
              <a:lnSpc>
                <a:spcPct val="100000"/>
              </a:lnSpc>
              <a:spcBef>
                <a:spcPct val="20000"/>
              </a:spcBef>
              <a:spcAft>
                <a:spcPts val="0"/>
              </a:spcAft>
              <a:buClrTx/>
              <a:buSzTx/>
              <a:buFont typeface="Wingdings" pitchFamily="2" charset="2"/>
              <a:buChar char="§"/>
              <a:tabLst/>
              <a:defRPr sz="1300" cap="small" baseline="0">
                <a:solidFill>
                  <a:srgbClr val="969696"/>
                </a:solidFill>
                <a:latin typeface="Tenor Sans" panose="02000000000000000000" pitchFamily="2" charset="0"/>
              </a:defRPr>
            </a:lvl5pPr>
            <a:lvl6pPr marL="447675" indent="-228600">
              <a:buFont typeface="Wingdings" pitchFamily="2" charset="2"/>
              <a:buChar char="§"/>
              <a:defRPr sz="1300" b="1" cap="small">
                <a:solidFill>
                  <a:srgbClr val="C44C4C"/>
                </a:solidFill>
              </a:defRPr>
            </a:lvl6pPr>
            <a:lvl7pPr marL="447675" indent="-228600">
              <a:buFont typeface="Wingdings" pitchFamily="2" charset="2"/>
              <a:buChar char="§"/>
              <a:defRPr sz="1300" cap="small">
                <a:solidFill>
                  <a:srgbClr val="969696"/>
                </a:solidFill>
              </a:defRPr>
            </a:lvl7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9" name="Rectangle 8">
            <a:extLst>
              <a:ext uri="{FF2B5EF4-FFF2-40B4-BE49-F238E27FC236}">
                <a16:creationId xmlns:a16="http://schemas.microsoft.com/office/drawing/2014/main" id="{A8E8E1A8-01D3-4264-AD19-6A289813AE16}"/>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79C0919B-60FB-4C7F-A4F1-1A25704B2E07}"/>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205CF604-5857-40A6-BA91-78FF338B5B5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059703E5-1986-42C2-A0A3-A8FFF21FA20F}"/>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FD21A925-D87B-411D-9980-82A620D7473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 au-dessus, titre et conenu">
    <p:spTree>
      <p:nvGrpSpPr>
        <p:cNvPr id="1" name=""/>
        <p:cNvGrpSpPr/>
        <p:nvPr/>
      </p:nvGrpSpPr>
      <p:grpSpPr>
        <a:xfrm>
          <a:off x="0" y="0"/>
          <a:ext cx="0" cy="0"/>
          <a:chOff x="0" y="0"/>
          <a:chExt cx="0" cy="0"/>
        </a:xfrm>
      </p:grpSpPr>
      <p:sp>
        <p:nvSpPr>
          <p:cNvPr id="11" name="Titre 10"/>
          <p:cNvSpPr>
            <a:spLocks noGrp="1"/>
          </p:cNvSpPr>
          <p:nvPr>
            <p:ph type="title"/>
          </p:nvPr>
        </p:nvSpPr>
        <p:spPr>
          <a:xfrm>
            <a:off x="457200" y="274638"/>
            <a:ext cx="8229600" cy="1143000"/>
          </a:xfrm>
        </p:spPr>
        <p:txBody>
          <a:bodyPr/>
          <a:lstStyle>
            <a:lvl1pPr>
              <a:defRPr>
                <a:solidFill>
                  <a:srgbClr val="263E65"/>
                </a:solidFill>
              </a:defRPr>
            </a:lvl1pPr>
          </a:lstStyle>
          <a:p>
            <a:r>
              <a:rPr lang="fr-FR" dirty="0"/>
              <a:t>Modifiez le style du titre</a:t>
            </a:r>
            <a:endParaRPr lang="fr-BE" dirty="0"/>
          </a:p>
        </p:txBody>
      </p:sp>
      <p:sp>
        <p:nvSpPr>
          <p:cNvPr id="9" name="Espace réservé du contenu 2">
            <a:extLst>
              <a:ext uri="{FF2B5EF4-FFF2-40B4-BE49-F238E27FC236}">
                <a16:creationId xmlns:a16="http://schemas.microsoft.com/office/drawing/2014/main" id="{741F3A0E-1B6B-446F-B678-992003A2E33B}"/>
              </a:ext>
            </a:extLst>
          </p:cNvPr>
          <p:cNvSpPr>
            <a:spLocks noGrp="1"/>
          </p:cNvSpPr>
          <p:nvPr>
            <p:ph idx="18"/>
          </p:nvPr>
        </p:nvSpPr>
        <p:spPr>
          <a:xfrm>
            <a:off x="457200" y="1600200"/>
            <a:ext cx="8229600" cy="4525963"/>
          </a:xfrm>
        </p:spPr>
        <p:txBody>
          <a:bodyPr/>
          <a:lstStyle>
            <a:lvl1pPr>
              <a:buFontTx/>
              <a:buNone/>
              <a:defRPr kumimoji="0" lang="fr-FR" sz="3200" b="0" i="0" u="none" strike="noStrike" kern="1200" cap="none" normalizeH="0" baseline="0" dirty="0" smtClean="0">
                <a:ln>
                  <a:noFill/>
                </a:ln>
                <a:solidFill>
                  <a:srgbClr val="8EBF8C"/>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B3B3B3"/>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17" name="Espace réservé du texte 22"/>
          <p:cNvSpPr>
            <a:spLocks noGrp="1"/>
          </p:cNvSpPr>
          <p:nvPr>
            <p:ph type="body" sz="quarter" idx="15"/>
          </p:nvPr>
        </p:nvSpPr>
        <p:spPr>
          <a:xfrm>
            <a:off x="0" y="0"/>
            <a:ext cx="9144000" cy="228600"/>
          </a:xfrm>
        </p:spPr>
        <p:txBody>
          <a:bodyPr>
            <a:noAutofit/>
          </a:bodyPr>
          <a:lstStyle>
            <a:lvl1pPr algn="ctr">
              <a:buNone/>
              <a:defRPr sz="1200" cap="small" baseline="0"/>
            </a:lvl1pPr>
          </a:lstStyle>
          <a:p>
            <a:pPr lvl="0"/>
            <a:r>
              <a:rPr lang="fr-FR"/>
              <a:t>Cliquez pour modifier les styles du texte du masque</a:t>
            </a:r>
          </a:p>
        </p:txBody>
      </p:sp>
      <p:sp>
        <p:nvSpPr>
          <p:cNvPr id="12" name="Rectangle 11">
            <a:extLst>
              <a:ext uri="{FF2B5EF4-FFF2-40B4-BE49-F238E27FC236}">
                <a16:creationId xmlns:a16="http://schemas.microsoft.com/office/drawing/2014/main" id="{14812E3E-48C6-40BC-B483-ACF0853662B2}"/>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D5BBD9F6-A098-4EC1-B9EB-A48F2C048366}"/>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4" name="ZoneTexte 13">
            <a:extLst>
              <a:ext uri="{FF2B5EF4-FFF2-40B4-BE49-F238E27FC236}">
                <a16:creationId xmlns:a16="http://schemas.microsoft.com/office/drawing/2014/main" id="{137A8AEF-BFD9-4254-9738-119394823B52}"/>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5" name="Espace réservé du numéro de diapositive 7">
            <a:extLst>
              <a:ext uri="{FF2B5EF4-FFF2-40B4-BE49-F238E27FC236}">
                <a16:creationId xmlns:a16="http://schemas.microsoft.com/office/drawing/2014/main" id="{9DFAFB92-691D-4E32-AA6A-1A92FC3BCD21}"/>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6" name="Espace réservé du pied de page 13">
            <a:extLst>
              <a:ext uri="{FF2B5EF4-FFF2-40B4-BE49-F238E27FC236}">
                <a16:creationId xmlns:a16="http://schemas.microsoft.com/office/drawing/2014/main" id="{84A5724B-D3E0-41BE-85B0-8CC59C500B4D}"/>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A329F2A1-DA5A-483E-AF93-7D5F5C02AE7A}"/>
              </a:ext>
            </a:extLst>
          </p:cNvPr>
          <p:cNvSpPr>
            <a:spLocks noGrp="1"/>
          </p:cNvSpPr>
          <p:nvPr>
            <p:ph idx="15"/>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969696"/>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Arial" pitchFamily="34" charset="0"/>
              </a:defRPr>
            </a:lvl1pPr>
          </a:lstStyle>
          <a:p>
            <a:pPr lvl="0"/>
            <a:r>
              <a:rPr lang="fr-FR" dirty="0"/>
              <a:t>Modifiez le style du titre</a:t>
            </a:r>
            <a:endParaRPr lang="fr-BE" dirty="0"/>
          </a:p>
        </p:txBody>
      </p:sp>
      <p:sp>
        <p:nvSpPr>
          <p:cNvPr id="13" name="Espace réservé pour une image  12"/>
          <p:cNvSpPr>
            <a:spLocks noGrp="1"/>
          </p:cNvSpPr>
          <p:nvPr>
            <p:ph type="pic" sz="quarter" idx="12"/>
          </p:nvPr>
        </p:nvSpPr>
        <p:spPr>
          <a:xfrm>
            <a:off x="1" y="76200"/>
            <a:ext cx="2227496" cy="6515100"/>
          </a:xfrm>
        </p:spPr>
        <p:txBody>
          <a:bodyPr/>
          <a:lstStyle/>
          <a:p>
            <a:pPr lvl="0"/>
            <a:r>
              <a:rPr lang="fr-FR" noProof="0"/>
              <a:t>Cliquez sur l'icône pour ajouter une image</a:t>
            </a:r>
            <a:endParaRPr lang="fr-BE" noProof="0" dirty="0"/>
          </a:p>
        </p:txBody>
      </p:sp>
      <p:sp>
        <p:nvSpPr>
          <p:cNvPr id="10" name="Rectangle 9">
            <a:extLst>
              <a:ext uri="{FF2B5EF4-FFF2-40B4-BE49-F238E27FC236}">
                <a16:creationId xmlns:a16="http://schemas.microsoft.com/office/drawing/2014/main" id="{FBD7E6CC-6A68-4717-9A3D-111BBC0CF7F7}"/>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83701E62-3198-4431-A906-C842C6F0DC74}"/>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2" name="ZoneTexte 11">
            <a:extLst>
              <a:ext uri="{FF2B5EF4-FFF2-40B4-BE49-F238E27FC236}">
                <a16:creationId xmlns:a16="http://schemas.microsoft.com/office/drawing/2014/main" id="{E0AD8AA0-FFD6-47E6-A55E-DCE12060A7D5}"/>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4" name="Espace réservé du numéro de diapositive 7">
            <a:extLst>
              <a:ext uri="{FF2B5EF4-FFF2-40B4-BE49-F238E27FC236}">
                <a16:creationId xmlns:a16="http://schemas.microsoft.com/office/drawing/2014/main" id="{104A7BA8-DD25-4CD9-A812-7399DE14381B}"/>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5" name="Espace réservé du pied de page 13">
            <a:extLst>
              <a:ext uri="{FF2B5EF4-FFF2-40B4-BE49-F238E27FC236}">
                <a16:creationId xmlns:a16="http://schemas.microsoft.com/office/drawing/2014/main" id="{5A5C2A56-10CB-418A-965D-28F19BA8720B}"/>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lvl1pPr>
              <a:defRPr>
                <a:solidFill>
                  <a:srgbClr val="263E65"/>
                </a:solidFill>
              </a:defRPr>
            </a:lvl1pPr>
          </a:lstStyle>
          <a:p>
            <a:r>
              <a:rPr lang="fr-FR" dirty="0"/>
              <a:t>Modifiez le style du titre</a:t>
            </a:r>
            <a:endParaRPr lang="fr-BE" dirty="0"/>
          </a:p>
        </p:txBody>
      </p:sp>
      <p:sp>
        <p:nvSpPr>
          <p:cNvPr id="16" name="Espace réservé du contenu 15"/>
          <p:cNvSpPr>
            <a:spLocks noGrp="1"/>
          </p:cNvSpPr>
          <p:nvPr>
            <p:ph sz="quarter" idx="12"/>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7" name="Espace réservé du contenu 15"/>
          <p:cNvSpPr>
            <a:spLocks noGrp="1"/>
          </p:cNvSpPr>
          <p:nvPr>
            <p:ph sz="quarter" idx="13"/>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9" name="Rectangle 8">
            <a:extLst>
              <a:ext uri="{FF2B5EF4-FFF2-40B4-BE49-F238E27FC236}">
                <a16:creationId xmlns:a16="http://schemas.microsoft.com/office/drawing/2014/main" id="{EB878AD7-A4E6-481A-82B1-D4011335E395}"/>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34F26FBE-6F3B-4431-80AB-6D98C01972D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2" name="ZoneTexte 11">
            <a:extLst>
              <a:ext uri="{FF2B5EF4-FFF2-40B4-BE49-F238E27FC236}">
                <a16:creationId xmlns:a16="http://schemas.microsoft.com/office/drawing/2014/main" id="{81D73910-AA62-45EF-B914-19961954BC12}"/>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3" name="Espace réservé du numéro de diapositive 7">
            <a:extLst>
              <a:ext uri="{FF2B5EF4-FFF2-40B4-BE49-F238E27FC236}">
                <a16:creationId xmlns:a16="http://schemas.microsoft.com/office/drawing/2014/main" id="{E388F336-1D73-4FE5-A124-CD9AE4DCACC4}"/>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4" name="Espace réservé du pied de page 13">
            <a:extLst>
              <a:ext uri="{FF2B5EF4-FFF2-40B4-BE49-F238E27FC236}">
                <a16:creationId xmlns:a16="http://schemas.microsoft.com/office/drawing/2014/main" id="{DEC58914-50DF-4BF5-A286-7D73E71D2331}"/>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63E65"/>
                </a:solidFill>
              </a:defRPr>
            </a:lvl1pPr>
          </a:lstStyle>
          <a:p>
            <a:r>
              <a:rPr lang="fr-FR" dirty="0"/>
              <a:t>Modifiez le style du titre</a:t>
            </a:r>
            <a:endParaRPr lang="fr-BE"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18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18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1" name="Rectangle 10">
            <a:extLst>
              <a:ext uri="{FF2B5EF4-FFF2-40B4-BE49-F238E27FC236}">
                <a16:creationId xmlns:a16="http://schemas.microsoft.com/office/drawing/2014/main" id="{6B868E2C-5D34-430B-837D-D1C56349C61D}"/>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D4BF8332-5C75-4043-A58D-FB77B9504370}"/>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3" name="ZoneTexte 12">
            <a:extLst>
              <a:ext uri="{FF2B5EF4-FFF2-40B4-BE49-F238E27FC236}">
                <a16:creationId xmlns:a16="http://schemas.microsoft.com/office/drawing/2014/main" id="{6E014584-E0FE-4BC2-BC68-667678DFE19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4" name="Espace réservé du numéro de diapositive 7">
            <a:extLst>
              <a:ext uri="{FF2B5EF4-FFF2-40B4-BE49-F238E27FC236}">
                <a16:creationId xmlns:a16="http://schemas.microsoft.com/office/drawing/2014/main" id="{A9EF54D3-45EC-4C1E-A105-5D54BD9B3696}"/>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5" name="Espace réservé du pied de page 13">
            <a:extLst>
              <a:ext uri="{FF2B5EF4-FFF2-40B4-BE49-F238E27FC236}">
                <a16:creationId xmlns:a16="http://schemas.microsoft.com/office/drawing/2014/main" id="{6B361943-CDB2-43B3-9813-6A213957FF4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63E65"/>
                </a:solidFill>
              </a:defRPr>
            </a:lvl1pPr>
          </a:lstStyle>
          <a:p>
            <a:r>
              <a:rPr lang="fr-FR" dirty="0"/>
              <a:t>Modifiez le style du titre</a:t>
            </a:r>
            <a:endParaRPr lang="fr-BE" dirty="0"/>
          </a:p>
        </p:txBody>
      </p:sp>
      <p:sp>
        <p:nvSpPr>
          <p:cNvPr id="7" name="Rectangle 6">
            <a:extLst>
              <a:ext uri="{FF2B5EF4-FFF2-40B4-BE49-F238E27FC236}">
                <a16:creationId xmlns:a16="http://schemas.microsoft.com/office/drawing/2014/main" id="{0AAFD24D-5E58-456E-98A5-DD91831A9643}"/>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550B57EA-DE7B-4653-B07C-24299A8CED3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9" name="ZoneTexte 8">
            <a:extLst>
              <a:ext uri="{FF2B5EF4-FFF2-40B4-BE49-F238E27FC236}">
                <a16:creationId xmlns:a16="http://schemas.microsoft.com/office/drawing/2014/main" id="{166A488A-1538-4ECF-8489-49D12CAC7E09}"/>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0" name="Espace réservé du numéro de diapositive 7">
            <a:extLst>
              <a:ext uri="{FF2B5EF4-FFF2-40B4-BE49-F238E27FC236}">
                <a16:creationId xmlns:a16="http://schemas.microsoft.com/office/drawing/2014/main" id="{2658DEEE-0347-444D-BC4A-AA4F5FA70B74}"/>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1" name="Espace réservé du pied de page 13">
            <a:extLst>
              <a:ext uri="{FF2B5EF4-FFF2-40B4-BE49-F238E27FC236}">
                <a16:creationId xmlns:a16="http://schemas.microsoft.com/office/drawing/2014/main" id="{66E493C3-9505-4722-86CD-DD7BF69EC1E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48F9D3-D867-4BF1-BF58-5DECF357BFAA}"/>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1275883F-A07A-4B56-BB33-379CC88D1957}"/>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8" name="ZoneTexte 7">
            <a:extLst>
              <a:ext uri="{FF2B5EF4-FFF2-40B4-BE49-F238E27FC236}">
                <a16:creationId xmlns:a16="http://schemas.microsoft.com/office/drawing/2014/main" id="{B16A147D-D7FF-4101-A5B3-77A5120E9B28}"/>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9" name="Espace réservé du numéro de diapositive 7">
            <a:extLst>
              <a:ext uri="{FF2B5EF4-FFF2-40B4-BE49-F238E27FC236}">
                <a16:creationId xmlns:a16="http://schemas.microsoft.com/office/drawing/2014/main" id="{3F7AD50D-2D46-49AA-A919-60C970C61623}"/>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0" name="Espace réservé du pied de page 13">
            <a:extLst>
              <a:ext uri="{FF2B5EF4-FFF2-40B4-BE49-F238E27FC236}">
                <a16:creationId xmlns:a16="http://schemas.microsoft.com/office/drawing/2014/main" id="{10DF5F24-ABB4-49A2-B4FD-F1E1137D5194}"/>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dirty="0" err="1"/>
              <a:t>Cliquez</a:t>
            </a:r>
            <a:r>
              <a:rPr lang="en-US" noProof="0" dirty="0"/>
              <a:t> pour modifier le style du </a:t>
            </a:r>
            <a:r>
              <a:rPr lang="en-US" noProof="0" dirty="0" err="1"/>
              <a:t>titre</a:t>
            </a:r>
            <a:endParaRPr lang="en-US" noProof="0"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6" name="Espace réservé du pied de page 5"/>
          <p:cNvSpPr>
            <a:spLocks noGrp="1"/>
          </p:cNvSpPr>
          <p:nvPr>
            <p:ph type="ftr" sz="quarter" idx="3"/>
          </p:nvPr>
        </p:nvSpPr>
        <p:spPr>
          <a:xfrm>
            <a:off x="2228850" y="6581775"/>
            <a:ext cx="6400800" cy="2762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Tenor Sans" panose="02000000000000000000" pitchFamily="2" charset="0"/>
                <a:cs typeface="+mn-cs"/>
              </a:defRPr>
            </a:lvl1pPr>
          </a:lstStyle>
          <a:p>
            <a:pPr>
              <a:defRPr/>
            </a:pPr>
            <a:r>
              <a:rPr lang="en-US"/>
              <a:t>Duvivier  Valérie   |     INAS    </a:t>
            </a:r>
            <a:endParaRPr lang="en-US" dirty="0"/>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Tenor Sans" panose="02000000000000000000" pitchFamily="2" charset="0"/>
                <a:cs typeface="+mn-cs"/>
              </a:defRPr>
            </a:lvl1pPr>
          </a:lstStyle>
          <a:p>
            <a:pPr>
              <a:defRPr/>
            </a:pPr>
            <a:fld id="{B2788E00-F875-4D77-9ED4-63F826220AA2}" type="slidenum">
              <a:rPr lang="en-US" smtClean="0"/>
              <a:pPr>
                <a:defRPr/>
              </a:pPr>
              <a:t>‹N°›</a:t>
            </a:fld>
            <a:endParaRPr lang="en-US" dirty="0"/>
          </a:p>
        </p:txBody>
      </p:sp>
      <p:sp>
        <p:nvSpPr>
          <p:cNvPr id="2" name="Rectangle 1">
            <a:extLst>
              <a:ext uri="{FF2B5EF4-FFF2-40B4-BE49-F238E27FC236}">
                <a16:creationId xmlns:a16="http://schemas.microsoft.com/office/drawing/2014/main" id="{196BE58E-95BE-45B9-90D2-EA70CAB23DAA}"/>
              </a:ext>
            </a:extLst>
          </p:cNvPr>
          <p:cNvSpPr/>
          <p:nvPr userDrawn="1"/>
        </p:nvSpPr>
        <p:spPr>
          <a:xfrm>
            <a:off x="1" y="1"/>
            <a:ext cx="2228850" cy="77788"/>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942419E1-6C2F-450E-8F0B-050F544099E2}"/>
              </a:ext>
            </a:extLst>
          </p:cNvPr>
          <p:cNvSpPr/>
          <p:nvPr userDrawn="1"/>
        </p:nvSpPr>
        <p:spPr>
          <a:xfrm>
            <a:off x="2228849" y="0"/>
            <a:ext cx="6915149" cy="77789"/>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0" name="Rectangle 9">
            <a:extLst>
              <a:ext uri="{FF2B5EF4-FFF2-40B4-BE49-F238E27FC236}">
                <a16:creationId xmlns:a16="http://schemas.microsoft.com/office/drawing/2014/main" id="{E9B623EA-77E5-4ACC-88A2-F0EDE85E1A0B}"/>
              </a:ext>
            </a:extLst>
          </p:cNvPr>
          <p:cNvSpPr/>
          <p:nvPr userDrawn="1"/>
        </p:nvSpPr>
        <p:spPr>
          <a:xfrm>
            <a:off x="-1" y="6780212"/>
            <a:ext cx="2228850" cy="77788"/>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54486959-5AF5-4EBF-A8B0-6AE9F54D6045}"/>
              </a:ext>
            </a:extLst>
          </p:cNvPr>
          <p:cNvSpPr/>
          <p:nvPr userDrawn="1"/>
        </p:nvSpPr>
        <p:spPr>
          <a:xfrm>
            <a:off x="2228847" y="6780211"/>
            <a:ext cx="6915149" cy="77789"/>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Tree>
  </p:cSld>
  <p:clrMap bg1="lt1" tx1="dk1" bg2="lt2" tx2="dk2" accent1="accent1" accent2="accent2" accent3="accent3" accent4="accent4" accent5="accent5" accent6="accent6" hlink="hlink" folHlink="folHlink"/>
  <p:sldLayoutIdLst>
    <p:sldLayoutId id="2147483691"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ctr" rtl="0" eaLnBrk="1" fontAlgn="base" hangingPunct="1">
        <a:spcBef>
          <a:spcPct val="0"/>
        </a:spcBef>
        <a:spcAft>
          <a:spcPct val="0"/>
        </a:spcAft>
        <a:defRPr lang="fr-BE" sz="4400" b="1" kern="1200" dirty="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p:titleStyle>
    <p:bodyStyle>
      <a:lvl1pPr marL="0" indent="0" algn="l" rtl="0" eaLnBrk="1" fontAlgn="base" hangingPunct="1">
        <a:spcBef>
          <a:spcPct val="20000"/>
        </a:spcBef>
        <a:spcAft>
          <a:spcPct val="0"/>
        </a:spcAft>
        <a:buFont typeface="Arial" charset="0"/>
        <a:buNone/>
        <a:defRPr lang="fr-FR" sz="3200" kern="1200" dirty="0">
          <a:solidFill>
            <a:srgbClr val="8EBF8C"/>
          </a:solidFill>
          <a:latin typeface="Tenor Sans" panose="02000000000000000000" pitchFamily="2"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lang="fr-FR" sz="2400" kern="1200" dirty="0">
          <a:solidFill>
            <a:schemeClr val="tx1"/>
          </a:solidFill>
          <a:latin typeface="Tenor Sans" panose="02000000000000000000" pitchFamily="2"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lang="fr-FR" sz="2000" kern="1200" dirty="0">
          <a:solidFill>
            <a:schemeClr val="tx1"/>
          </a:solidFill>
          <a:latin typeface="Tenor Sans" panose="02000000000000000000" pitchFamily="2"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lang="fr-BE" sz="2000" kern="1200" dirty="0">
          <a:solidFill>
            <a:schemeClr val="tx1"/>
          </a:solidFill>
          <a:latin typeface="Tenor Sans" panose="02000000000000000000" pitchFamily="2" charset="0"/>
          <a:ea typeface="+mn-ea"/>
          <a:cs typeface="Arial" charset="0"/>
        </a:defRPr>
      </a:lvl4pPr>
      <a:lvl5pPr marL="2057400" indent="-228600" algn="l" rtl="0" eaLnBrk="1" fontAlgn="base" hangingPunct="1">
        <a:spcBef>
          <a:spcPct val="20000"/>
        </a:spcBef>
        <a:spcAft>
          <a:spcPct val="0"/>
        </a:spcAft>
        <a:buFont typeface="Arial" charset="0"/>
        <a:buChar char="»"/>
        <a:defRPr lang="fr-BE" kern="1200" dirty="0">
          <a:solidFill>
            <a:schemeClr val="tx1"/>
          </a:solidFill>
          <a:latin typeface="Tenor Sans" panose="02000000000000000000" pitchFamily="2"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fr.depositphotos.com/vector-images/fatigue.html?sorting=scripted-best-match&amp;search_params=eyJjdGYiOjEsImZbYXVkaW9fdHlwZV0iOm51bGwsInByZXBlbmRfaXRlbV9pZHMiOls1MTAzNDcwNzRdfQ%253D%253D" TargetMode="External"/><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9.sv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hyperlink" Target="https://doi.org/10.3917/th.823.0213" TargetMode="External"/><Relationship Id="rId13" Type="http://schemas.openxmlformats.org/officeDocument/2006/relationships/hyperlink" Target="https://doi.org/10.3917/ta.002.0046" TargetMode="External"/><Relationship Id="rId3" Type="http://schemas.openxmlformats.org/officeDocument/2006/relationships/image" Target="../media/image44.png"/><Relationship Id="rId7" Type="http://schemas.openxmlformats.org/officeDocument/2006/relationships/hyperlink" Target="https://hal.archives-ouvertes.fr/tel-01714061/" TargetMode="External"/><Relationship Id="rId12" Type="http://schemas.openxmlformats.org/officeDocument/2006/relationships/hyperlink" Target="https://doi.org/10.4000/rfp.157" TargetMode="External"/><Relationship Id="rId2" Type="http://schemas.openxmlformats.org/officeDocument/2006/relationships/image" Target="../media/image43.png"/><Relationship Id="rId1" Type="http://schemas.openxmlformats.org/officeDocument/2006/relationships/slideLayout" Target="../slideLayouts/slideLayout9.xml"/><Relationship Id="rId6" Type="http://schemas.openxmlformats.org/officeDocument/2006/relationships/hyperlink" Target="https://doi.org/10.3758/s13428-021-01654-xapp12136462" TargetMode="External"/><Relationship Id="rId11" Type="http://schemas.openxmlformats.org/officeDocument/2006/relationships/hyperlink" Target="https://www.archives.philippeclauzard.com/TOP%20PASTRE/APPRENTISSAGE-ACTIVITE_Pastre%CC%81.pdf" TargetMode="External"/><Relationship Id="rId5" Type="http://schemas.openxmlformats.org/officeDocument/2006/relationships/hyperlink" Target="https://doi.org/10.1007/978-3-030-26849-7_4" TargetMode="External"/><Relationship Id="rId10" Type="http://schemas.openxmlformats.org/officeDocument/2006/relationships/hyperlink" Target="https://doi.org/10.3102/0034654315627366" TargetMode="External"/><Relationship Id="rId4" Type="http://schemas.openxmlformats.org/officeDocument/2006/relationships/image" Target="../media/image3.png"/><Relationship Id="rId9" Type="http://schemas.openxmlformats.org/officeDocument/2006/relationships/hyperlink" Target="https://doi.org/10.4000/activites.96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re 2"/>
          <p:cNvSpPr>
            <a:spLocks noGrp="1"/>
          </p:cNvSpPr>
          <p:nvPr>
            <p:ph type="title"/>
          </p:nvPr>
        </p:nvSpPr>
        <p:spPr>
          <a:xfrm>
            <a:off x="1790192" y="3677587"/>
            <a:ext cx="7928483" cy="1306512"/>
          </a:xfrm>
        </p:spPr>
        <p:txBody>
          <a:bodyPr/>
          <a:lstStyle/>
          <a:p>
            <a:pPr algn="l"/>
            <a:r>
              <a:rPr lang="en-US" sz="3600" b="0" dirty="0"/>
              <a:t>La simulation à visée de formation professionnelle :</a:t>
            </a:r>
            <a:br>
              <a:rPr lang="en-US" sz="3600" b="0" dirty="0"/>
            </a:br>
            <a:r>
              <a:rPr lang="en-US" sz="3600" b="0" dirty="0"/>
              <a:t>Et les formateurs dans tout ça ?</a:t>
            </a:r>
            <a:br>
              <a:rPr lang="en-US" dirty="0"/>
            </a:br>
            <a:r>
              <a:rPr lang="en-US" sz="2600" dirty="0">
                <a:solidFill>
                  <a:schemeClr val="accent4"/>
                </a:solidFill>
              </a:rPr>
              <a:t>Séminaire INAS - Janvier 2023</a:t>
            </a:r>
          </a:p>
        </p:txBody>
      </p:sp>
      <p:sp>
        <p:nvSpPr>
          <p:cNvPr id="2" name="ZoneTexte 1"/>
          <p:cNvSpPr txBox="1"/>
          <p:nvPr/>
        </p:nvSpPr>
        <p:spPr>
          <a:xfrm>
            <a:off x="266700" y="984250"/>
            <a:ext cx="1758950" cy="488950"/>
          </a:xfrm>
          <a:prstGeom prst="rect">
            <a:avLst/>
          </a:prstGeom>
        </p:spPr>
        <p:txBody>
          <a:bodyPr vert="horz" wrap="square" lIns="91440" tIns="45720" rIns="91440" bIns="45720" rtlCol="0">
            <a:normAutofit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Georgia" pitchFamily="18" charset="0"/>
              <a:ea typeface="Calibri" pitchFamily="34" charset="0"/>
              <a:cs typeface="Times New Roman"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uzzle et loupe - finalité photos et images de collection">
            <a:extLst>
              <a:ext uri="{FF2B5EF4-FFF2-40B4-BE49-F238E27FC236}">
                <a16:creationId xmlns:a16="http://schemas.microsoft.com/office/drawing/2014/main" id="{C2F8E865-1F75-E718-E670-6E531D9F0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364" y="1638299"/>
            <a:ext cx="3036436" cy="42799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2DA6D42A-0B65-8842-9291-C4F28D773556}"/>
              </a:ext>
            </a:extLst>
          </p:cNvPr>
          <p:cNvSpPr>
            <a:spLocks noChangeArrowheads="1"/>
          </p:cNvSpPr>
          <p:nvPr/>
        </p:nvSpPr>
        <p:spPr bwMode="auto">
          <a:xfrm>
            <a:off x="457200" y="226204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2" name="Rectangle 3">
            <a:extLst>
              <a:ext uri="{FF2B5EF4-FFF2-40B4-BE49-F238E27FC236}">
                <a16:creationId xmlns:a16="http://schemas.microsoft.com/office/drawing/2014/main" id="{6319F5B2-91BD-8A48-95A4-0D94195776D3}"/>
              </a:ext>
            </a:extLst>
          </p:cNvPr>
          <p:cNvSpPr>
            <a:spLocks noChangeArrowheads="1"/>
          </p:cNvSpPr>
          <p:nvPr/>
        </p:nvSpPr>
        <p:spPr bwMode="auto">
          <a:xfrm>
            <a:off x="457200" y="300499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2" name="Rectangle 3">
            <a:extLst>
              <a:ext uri="{FF2B5EF4-FFF2-40B4-BE49-F238E27FC236}">
                <a16:creationId xmlns:a16="http://schemas.microsoft.com/office/drawing/2014/main" id="{72DCBE09-6A1A-CF45-B323-C8B344B61BA2}"/>
              </a:ext>
            </a:extLst>
          </p:cNvPr>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3DF38987-F090-D54E-9923-7F4E9A1C56BD}"/>
              </a:ext>
            </a:extLst>
          </p:cNvPr>
          <p:cNvSpPr>
            <a:spLocks noChangeArrowheads="1"/>
          </p:cNvSpPr>
          <p:nvPr/>
        </p:nvSpPr>
        <p:spPr bwMode="auto">
          <a:xfrm>
            <a:off x="0" y="19700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4" name="Rectangle 5">
            <a:extLst>
              <a:ext uri="{FF2B5EF4-FFF2-40B4-BE49-F238E27FC236}">
                <a16:creationId xmlns:a16="http://schemas.microsoft.com/office/drawing/2014/main" id="{B4615B60-C7BE-D34E-B197-431BB5A814D1}"/>
              </a:ext>
            </a:extLst>
          </p:cNvPr>
          <p:cNvSpPr>
            <a:spLocks noChangeArrowheads="1"/>
          </p:cNvSpPr>
          <p:nvPr/>
        </p:nvSpPr>
        <p:spPr bwMode="auto">
          <a:xfrm>
            <a:off x="0" y="28463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880F80C8-C093-A845-A6D2-1D46BCFB446A}"/>
              </a:ext>
            </a:extLst>
          </p:cNvPr>
          <p:cNvSpPr txBox="1"/>
          <p:nvPr/>
        </p:nvSpPr>
        <p:spPr>
          <a:xfrm>
            <a:off x="640214" y="1377592"/>
            <a:ext cx="4254500" cy="3908762"/>
          </a:xfrm>
          <a:prstGeom prst="rect">
            <a:avLst/>
          </a:prstGeom>
          <a:noFill/>
        </p:spPr>
        <p:txBody>
          <a:bodyPr wrap="square" rtlCol="0">
            <a:spAutoFit/>
          </a:bodyPr>
          <a:lstStyle/>
          <a:p>
            <a:pPr algn="just"/>
            <a:endParaRPr lang="fr-FR" sz="1700" dirty="0">
              <a:latin typeface="+mn-lt"/>
              <a:cs typeface="+mn-cs"/>
            </a:endParaRPr>
          </a:p>
          <a:p>
            <a:pPr algn="just"/>
            <a:endParaRPr lang="fr-FR" sz="1700" dirty="0">
              <a:latin typeface="+mn-lt"/>
              <a:cs typeface="+mn-cs"/>
            </a:endParaRPr>
          </a:p>
          <a:p>
            <a:pPr algn="just"/>
            <a:endParaRPr lang="fr-FR" sz="1700" dirty="0">
              <a:latin typeface="+mn-lt"/>
              <a:cs typeface="+mn-cs"/>
            </a:endParaRPr>
          </a:p>
          <a:p>
            <a:pPr algn="just"/>
            <a:endParaRPr lang="fr-FR" sz="1700" dirty="0">
              <a:latin typeface="+mn-lt"/>
              <a:cs typeface="+mn-cs"/>
            </a:endParaRPr>
          </a:p>
          <a:p>
            <a:pPr algn="just"/>
            <a:r>
              <a:rPr lang="fr-FR" dirty="0">
                <a:latin typeface="+mn-lt"/>
                <a:cs typeface="+mn-cs"/>
              </a:rPr>
              <a:t>Il</a:t>
            </a:r>
            <a:r>
              <a:rPr lang="fr-FR" kern="1200" dirty="0">
                <a:solidFill>
                  <a:schemeClr val="tx1"/>
                </a:solidFill>
                <a:effectLst/>
                <a:latin typeface="+mn-lt"/>
                <a:ea typeface="+mn-ea"/>
                <a:cs typeface="+mn-cs"/>
              </a:rPr>
              <a:t> appartient au formateur de sélectionner et de mobiliser le dispositif à mettre en œuvre en fonction de différents facteurs (</a:t>
            </a:r>
            <a:r>
              <a:rPr lang="fr-FR" kern="1200" dirty="0" err="1">
                <a:solidFill>
                  <a:schemeClr val="tx1"/>
                </a:solidFill>
                <a:effectLst/>
                <a:latin typeface="+mn-lt"/>
                <a:ea typeface="+mn-ea"/>
                <a:cs typeface="+mn-cs"/>
              </a:rPr>
              <a:t>Abulebda</a:t>
            </a:r>
            <a:r>
              <a:rPr lang="fr-FR" kern="1200" dirty="0">
                <a:solidFill>
                  <a:schemeClr val="tx1"/>
                </a:solidFill>
                <a:effectLst/>
                <a:latin typeface="+mn-lt"/>
                <a:ea typeface="+mn-ea"/>
                <a:cs typeface="+mn-cs"/>
              </a:rPr>
              <a:t>, Auerbach et </a:t>
            </a:r>
            <a:r>
              <a:rPr lang="fr-FR" kern="1200" dirty="0" err="1">
                <a:solidFill>
                  <a:schemeClr val="tx1"/>
                </a:solidFill>
                <a:effectLst/>
                <a:latin typeface="+mn-lt"/>
                <a:ea typeface="+mn-ea"/>
                <a:cs typeface="+mn-cs"/>
              </a:rPr>
              <a:t>Limaiem</a:t>
            </a:r>
            <a:r>
              <a:rPr lang="fr-FR" kern="1200" dirty="0">
                <a:solidFill>
                  <a:schemeClr val="tx1"/>
                </a:solidFill>
                <a:effectLst/>
                <a:latin typeface="+mn-lt"/>
                <a:ea typeface="+mn-ea"/>
                <a:cs typeface="+mn-cs"/>
              </a:rPr>
              <a:t>, 2021); </a:t>
            </a:r>
            <a:r>
              <a:rPr lang="fr-FR" kern="1200" dirty="0" err="1">
                <a:solidFill>
                  <a:schemeClr val="tx1"/>
                </a:solidFill>
                <a:effectLst/>
                <a:latin typeface="+mn-lt"/>
                <a:ea typeface="+mn-ea"/>
                <a:cs typeface="+mn-cs"/>
              </a:rPr>
              <a:t>Bauchat</a:t>
            </a:r>
            <a:r>
              <a:rPr lang="fr-FR" kern="1200" dirty="0">
                <a:solidFill>
                  <a:schemeClr val="tx1"/>
                </a:solidFill>
                <a:effectLst/>
                <a:latin typeface="+mn-lt"/>
                <a:ea typeface="+mn-ea"/>
                <a:cs typeface="+mn-cs"/>
              </a:rPr>
              <a:t> et </a:t>
            </a:r>
            <a:r>
              <a:rPr lang="fr-FR" kern="1200" dirty="0" err="1">
                <a:solidFill>
                  <a:schemeClr val="tx1"/>
                </a:solidFill>
                <a:effectLst/>
                <a:latin typeface="+mn-lt"/>
                <a:ea typeface="+mn-ea"/>
                <a:cs typeface="+mn-cs"/>
              </a:rPr>
              <a:t>Seropian</a:t>
            </a:r>
            <a:r>
              <a:rPr lang="fr-FR" kern="1200" dirty="0">
                <a:solidFill>
                  <a:schemeClr val="tx1"/>
                </a:solidFill>
                <a:effectLst/>
                <a:latin typeface="+mn-lt"/>
                <a:ea typeface="+mn-ea"/>
                <a:cs typeface="+mn-cs"/>
              </a:rPr>
              <a:t>, 2020)</a:t>
            </a:r>
          </a:p>
          <a:p>
            <a:pPr algn="just"/>
            <a:endParaRPr lang="fr-FR" kern="1200" dirty="0">
              <a:solidFill>
                <a:schemeClr val="tx1"/>
              </a:solidFill>
              <a:effectLst/>
              <a:latin typeface="+mn-lt"/>
              <a:ea typeface="+mn-ea"/>
              <a:cs typeface="+mn-cs"/>
            </a:endParaRPr>
          </a:p>
          <a:p>
            <a:pPr algn="just"/>
            <a:r>
              <a:rPr lang="fr-FR" dirty="0">
                <a:latin typeface="+mn-lt"/>
                <a:cs typeface="+mn-cs"/>
              </a:rPr>
              <a:t>Or, </a:t>
            </a:r>
            <a:r>
              <a:rPr lang="fr-FR" dirty="0">
                <a:latin typeface="Tenor Sans" panose="02000000000000000000" pitchFamily="2" charset="0"/>
                <a:cs typeface="Times New Roman" pitchFamily="18" charset="0"/>
              </a:rPr>
              <a:t>les formateurs rencontrent des difficultés pour comprendre les différentes techniques et les méthodes de débriefing pour plusieurs raisons.</a:t>
            </a:r>
          </a:p>
        </p:txBody>
      </p:sp>
      <p:sp>
        <p:nvSpPr>
          <p:cNvPr id="13" name="ZoneTexte 12">
            <a:extLst>
              <a:ext uri="{FF2B5EF4-FFF2-40B4-BE49-F238E27FC236}">
                <a16:creationId xmlns:a16="http://schemas.microsoft.com/office/drawing/2014/main" id="{5158969C-85D3-CEDC-79E8-05832D120DF2}"/>
              </a:ext>
            </a:extLst>
          </p:cNvPr>
          <p:cNvSpPr txBox="1"/>
          <p:nvPr/>
        </p:nvSpPr>
        <p:spPr>
          <a:xfrm>
            <a:off x="9692640" y="224028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21" name="Titre 1">
            <a:extLst>
              <a:ext uri="{FF2B5EF4-FFF2-40B4-BE49-F238E27FC236}">
                <a16:creationId xmlns:a16="http://schemas.microsoft.com/office/drawing/2014/main" id="{8329DE9F-C617-F3C7-A9D3-A233C774F5A8}"/>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pic>
        <p:nvPicPr>
          <p:cNvPr id="7" name="Graphique 6" descr="Badge 1 avec un remplissage uni">
            <a:extLst>
              <a:ext uri="{FF2B5EF4-FFF2-40B4-BE49-F238E27FC236}">
                <a16:creationId xmlns:a16="http://schemas.microsoft.com/office/drawing/2014/main" id="{95BC1979-2F02-8703-7405-DBB9689BD8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7485" y="1028700"/>
            <a:ext cx="914400" cy="914400"/>
          </a:xfrm>
          <a:prstGeom prst="rect">
            <a:avLst/>
          </a:prstGeom>
        </p:spPr>
      </p:pic>
      <p:sp>
        <p:nvSpPr>
          <p:cNvPr id="8" name="Espace réservé du pied de page 7">
            <a:extLst>
              <a:ext uri="{FF2B5EF4-FFF2-40B4-BE49-F238E27FC236}">
                <a16:creationId xmlns:a16="http://schemas.microsoft.com/office/drawing/2014/main" id="{5A09400F-11F6-6595-BCB9-76C7374DD8A4}"/>
              </a:ext>
            </a:extLst>
          </p:cNvPr>
          <p:cNvSpPr>
            <a:spLocks noGrp="1"/>
          </p:cNvSpPr>
          <p:nvPr>
            <p:ph type="ftr" sz="quarter" idx="11"/>
          </p:nvPr>
        </p:nvSpPr>
        <p:spPr/>
        <p:txBody>
          <a:bodyPr/>
          <a:lstStyle/>
          <a:p>
            <a:pPr>
              <a:defRPr/>
            </a:pPr>
            <a:r>
              <a:rPr lang="en-US" noProof="0"/>
              <a:t>Duvivier  Valérie   |     INAS    </a:t>
            </a:r>
          </a:p>
        </p:txBody>
      </p:sp>
    </p:spTree>
    <p:extLst>
      <p:ext uri="{BB962C8B-B14F-4D97-AF65-F5344CB8AC3E}">
        <p14:creationId xmlns:p14="http://schemas.microsoft.com/office/powerpoint/2010/main" val="1177369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DA6D42A-0B65-8842-9291-C4F28D773556}"/>
              </a:ext>
            </a:extLst>
          </p:cNvPr>
          <p:cNvSpPr>
            <a:spLocks noChangeArrowheads="1"/>
          </p:cNvSpPr>
          <p:nvPr/>
        </p:nvSpPr>
        <p:spPr bwMode="auto">
          <a:xfrm>
            <a:off x="457200" y="226204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2" name="Rectangle 3">
            <a:extLst>
              <a:ext uri="{FF2B5EF4-FFF2-40B4-BE49-F238E27FC236}">
                <a16:creationId xmlns:a16="http://schemas.microsoft.com/office/drawing/2014/main" id="{6319F5B2-91BD-8A48-95A4-0D94195776D3}"/>
              </a:ext>
            </a:extLst>
          </p:cNvPr>
          <p:cNvSpPr>
            <a:spLocks noChangeArrowheads="1"/>
          </p:cNvSpPr>
          <p:nvPr/>
        </p:nvSpPr>
        <p:spPr bwMode="auto">
          <a:xfrm>
            <a:off x="457200" y="300499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2" name="Rectangle 3">
            <a:extLst>
              <a:ext uri="{FF2B5EF4-FFF2-40B4-BE49-F238E27FC236}">
                <a16:creationId xmlns:a16="http://schemas.microsoft.com/office/drawing/2014/main" id="{72DCBE09-6A1A-CF45-B323-C8B344B61BA2}"/>
              </a:ext>
            </a:extLst>
          </p:cNvPr>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3DF38987-F090-D54E-9923-7F4E9A1C56BD}"/>
              </a:ext>
            </a:extLst>
          </p:cNvPr>
          <p:cNvSpPr>
            <a:spLocks noChangeArrowheads="1"/>
          </p:cNvSpPr>
          <p:nvPr/>
        </p:nvSpPr>
        <p:spPr bwMode="auto">
          <a:xfrm>
            <a:off x="0" y="19700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4" name="Rectangle 5">
            <a:extLst>
              <a:ext uri="{FF2B5EF4-FFF2-40B4-BE49-F238E27FC236}">
                <a16:creationId xmlns:a16="http://schemas.microsoft.com/office/drawing/2014/main" id="{B4615B60-C7BE-D34E-B197-431BB5A814D1}"/>
              </a:ext>
            </a:extLst>
          </p:cNvPr>
          <p:cNvSpPr>
            <a:spLocks noChangeArrowheads="1"/>
          </p:cNvSpPr>
          <p:nvPr/>
        </p:nvSpPr>
        <p:spPr bwMode="auto">
          <a:xfrm>
            <a:off x="0" y="28463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8" name="Rectangle 17">
            <a:extLst>
              <a:ext uri="{FF2B5EF4-FFF2-40B4-BE49-F238E27FC236}">
                <a16:creationId xmlns:a16="http://schemas.microsoft.com/office/drawing/2014/main" id="{1D6839F9-D70A-3C4D-B7E5-BE53636893EA}"/>
              </a:ext>
            </a:extLst>
          </p:cNvPr>
          <p:cNvSpPr/>
          <p:nvPr/>
        </p:nvSpPr>
        <p:spPr>
          <a:xfrm>
            <a:off x="811801" y="3562717"/>
            <a:ext cx="4572000" cy="261610"/>
          </a:xfrm>
          <a:prstGeom prst="rect">
            <a:avLst/>
          </a:prstGeom>
        </p:spPr>
        <p:txBody>
          <a:bodyPr>
            <a:spAutoFit/>
          </a:bodyPr>
          <a:lstStyle/>
          <a:p>
            <a:r>
              <a:rPr lang="fr-FR" sz="1100" dirty="0" err="1">
                <a:solidFill>
                  <a:srgbClr val="000000"/>
                </a:solidFill>
                <a:ea typeface="Times New Roman" panose="02020603050405020304" pitchFamily="18" charset="0"/>
              </a:rPr>
              <a:t>Abulebda</a:t>
            </a:r>
            <a:r>
              <a:rPr lang="fr-FR" sz="1100" dirty="0">
                <a:solidFill>
                  <a:srgbClr val="000000"/>
                </a:solidFill>
                <a:ea typeface="Times New Roman" panose="02020603050405020304" pitchFamily="18" charset="0"/>
              </a:rPr>
              <a:t>, Auerbach, </a:t>
            </a:r>
            <a:r>
              <a:rPr lang="fr-FR" sz="1100" dirty="0" err="1">
                <a:solidFill>
                  <a:srgbClr val="000000"/>
                </a:solidFill>
                <a:ea typeface="Times New Roman" panose="02020603050405020304" pitchFamily="18" charset="0"/>
              </a:rPr>
              <a:t>Limaiem</a:t>
            </a:r>
            <a:r>
              <a:rPr lang="fr-FR" sz="1100" dirty="0">
                <a:solidFill>
                  <a:srgbClr val="000000"/>
                </a:solidFill>
                <a:ea typeface="Times New Roman" panose="02020603050405020304" pitchFamily="18" charset="0"/>
              </a:rPr>
              <a:t> (2021)</a:t>
            </a:r>
            <a:endParaRPr lang="fr-FR" sz="1100" dirty="0"/>
          </a:p>
        </p:txBody>
      </p:sp>
      <p:sp>
        <p:nvSpPr>
          <p:cNvPr id="13" name="ZoneTexte 12">
            <a:extLst>
              <a:ext uri="{FF2B5EF4-FFF2-40B4-BE49-F238E27FC236}">
                <a16:creationId xmlns:a16="http://schemas.microsoft.com/office/drawing/2014/main" id="{5158969C-85D3-CEDC-79E8-05832D120DF2}"/>
              </a:ext>
            </a:extLst>
          </p:cNvPr>
          <p:cNvSpPr txBox="1"/>
          <p:nvPr/>
        </p:nvSpPr>
        <p:spPr>
          <a:xfrm>
            <a:off x="9692640" y="224028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21" name="Titre 1">
            <a:extLst>
              <a:ext uri="{FF2B5EF4-FFF2-40B4-BE49-F238E27FC236}">
                <a16:creationId xmlns:a16="http://schemas.microsoft.com/office/drawing/2014/main" id="{8329DE9F-C617-F3C7-A9D3-A233C774F5A8}"/>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pic>
        <p:nvPicPr>
          <p:cNvPr id="5122" name="Picture 2" descr="lattina assortita">
            <a:extLst>
              <a:ext uri="{FF2B5EF4-FFF2-40B4-BE49-F238E27FC236}">
                <a16:creationId xmlns:a16="http://schemas.microsoft.com/office/drawing/2014/main" id="{8BCE8020-7435-EC24-8467-3FFA9318FC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5"/>
          <a:stretch/>
        </p:blipFill>
        <p:spPr bwMode="auto">
          <a:xfrm>
            <a:off x="595764" y="1742294"/>
            <a:ext cx="2502037" cy="1757377"/>
          </a:xfrm>
          <a:prstGeom prst="teardrop">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a:extLst>
              <a:ext uri="{FF2B5EF4-FFF2-40B4-BE49-F238E27FC236}">
                <a16:creationId xmlns:a16="http://schemas.microsoft.com/office/drawing/2014/main" id="{D823AFFA-058F-83C4-6CCF-2A1042B70CCC}"/>
              </a:ext>
            </a:extLst>
          </p:cNvPr>
          <p:cNvSpPr>
            <a:spLocks noGrp="1"/>
          </p:cNvSpPr>
          <p:nvPr>
            <p:ph type="ftr" sz="quarter" idx="11"/>
          </p:nvPr>
        </p:nvSpPr>
        <p:spPr/>
        <p:txBody>
          <a:bodyPr/>
          <a:lstStyle/>
          <a:p>
            <a:pPr>
              <a:defRPr/>
            </a:pPr>
            <a:r>
              <a:rPr lang="en-US" noProof="0"/>
              <a:t>Duvivier  Valérie   |     INAS    </a:t>
            </a:r>
          </a:p>
        </p:txBody>
      </p:sp>
    </p:spTree>
    <p:extLst>
      <p:ext uri="{BB962C8B-B14F-4D97-AF65-F5344CB8AC3E}">
        <p14:creationId xmlns:p14="http://schemas.microsoft.com/office/powerpoint/2010/main" val="2239618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F87998D-4532-F3E3-F318-564D24B10474}"/>
              </a:ext>
            </a:extLst>
          </p:cNvPr>
          <p:cNvPicPr>
            <a:picLocks noChangeAspect="1"/>
          </p:cNvPicPr>
          <p:nvPr/>
        </p:nvPicPr>
        <p:blipFill rotWithShape="1">
          <a:blip r:embed="rId3"/>
          <a:srcRect r="38435"/>
          <a:stretch/>
        </p:blipFill>
        <p:spPr>
          <a:xfrm>
            <a:off x="1174334" y="1600200"/>
            <a:ext cx="6795331" cy="4525963"/>
          </a:xfrm>
          <a:prstGeom prst="rect">
            <a:avLst/>
          </a:prstGeom>
          <a:noFill/>
        </p:spPr>
      </p:pic>
      <p:sp>
        <p:nvSpPr>
          <p:cNvPr id="9" name="Title 2">
            <a:extLst>
              <a:ext uri="{FF2B5EF4-FFF2-40B4-BE49-F238E27FC236}">
                <a16:creationId xmlns:a16="http://schemas.microsoft.com/office/drawing/2014/main" id="{EDA69B04-A4D3-7700-EB72-1178AE341DBD}"/>
              </a:ext>
            </a:extLst>
          </p:cNvPr>
          <p:cNvSpPr>
            <a:spLocks noGrp="1"/>
          </p:cNvSpPr>
          <p:nvPr>
            <p:ph type="title"/>
          </p:nvPr>
        </p:nvSpPr>
        <p:spPr>
          <a:xfrm>
            <a:off x="457200" y="274638"/>
            <a:ext cx="8229600" cy="1143000"/>
          </a:xfrm>
        </p:spPr>
        <p:txBody>
          <a:bodyPr/>
          <a:lstStyle/>
          <a:p>
            <a:endParaRPr lang="en-US"/>
          </a:p>
        </p:txBody>
      </p:sp>
      <p:sp>
        <p:nvSpPr>
          <p:cNvPr id="3" name="Espace réservé du pied de page 2">
            <a:extLst>
              <a:ext uri="{FF2B5EF4-FFF2-40B4-BE49-F238E27FC236}">
                <a16:creationId xmlns:a16="http://schemas.microsoft.com/office/drawing/2014/main" id="{7C120AF5-AD9A-87C7-A9D5-6BE5853B202F}"/>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r>
              <a:rPr lang="en-US" noProof="0"/>
              <a:t>Duvivier  Valérie   |     INAS    </a:t>
            </a:r>
          </a:p>
        </p:txBody>
      </p:sp>
    </p:spTree>
    <p:extLst>
      <p:ext uri="{BB962C8B-B14F-4D97-AF65-F5344CB8AC3E}">
        <p14:creationId xmlns:p14="http://schemas.microsoft.com/office/powerpoint/2010/main" val="1585223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EFCD2-8E43-C596-ED83-3514DFC2C07C}"/>
              </a:ext>
            </a:extLst>
          </p:cNvPr>
          <p:cNvSpPr>
            <a:spLocks noGrp="1"/>
          </p:cNvSpPr>
          <p:nvPr>
            <p:ph type="title"/>
          </p:nvPr>
        </p:nvSpPr>
        <p:spPr>
          <a:xfrm>
            <a:off x="457200" y="274638"/>
            <a:ext cx="8229600" cy="1143000"/>
          </a:xfrm>
        </p:spPr>
        <p:txBody>
          <a:bodyPr/>
          <a:lstStyle/>
          <a:p>
            <a:endParaRPr lang="en-US" dirty="0"/>
          </a:p>
        </p:txBody>
      </p:sp>
      <p:sp>
        <p:nvSpPr>
          <p:cNvPr id="17" name="Text Placeholder 3">
            <a:extLst>
              <a:ext uri="{FF2B5EF4-FFF2-40B4-BE49-F238E27FC236}">
                <a16:creationId xmlns:a16="http://schemas.microsoft.com/office/drawing/2014/main" id="{B296EDF2-6D06-FBEE-D451-AE6B27D2BDDB}"/>
              </a:ext>
            </a:extLst>
          </p:cNvPr>
          <p:cNvSpPr>
            <a:spLocks noGrp="1"/>
          </p:cNvSpPr>
          <p:nvPr>
            <p:ph type="body" sz="quarter" idx="15"/>
          </p:nvPr>
        </p:nvSpPr>
        <p:spPr>
          <a:xfrm>
            <a:off x="0" y="0"/>
            <a:ext cx="9144000" cy="228600"/>
          </a:xfrm>
        </p:spPr>
        <p:txBody>
          <a:bodyPr/>
          <a:lstStyle/>
          <a:p>
            <a:endParaRPr lang="en-US"/>
          </a:p>
        </p:txBody>
      </p:sp>
      <p:sp>
        <p:nvSpPr>
          <p:cNvPr id="3" name="Espace réservé du pied de page 2">
            <a:extLst>
              <a:ext uri="{FF2B5EF4-FFF2-40B4-BE49-F238E27FC236}">
                <a16:creationId xmlns:a16="http://schemas.microsoft.com/office/drawing/2014/main" id="{7C120AF5-AD9A-87C7-A9D5-6BE5853B202F}"/>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r>
              <a:rPr lang="en-US" noProof="0"/>
              <a:t>Duvivier  Valérie   |     INAS    </a:t>
            </a:r>
          </a:p>
        </p:txBody>
      </p:sp>
      <p:graphicFrame>
        <p:nvGraphicFramePr>
          <p:cNvPr id="7" name="Diagramme 6">
            <a:extLst>
              <a:ext uri="{FF2B5EF4-FFF2-40B4-BE49-F238E27FC236}">
                <a16:creationId xmlns:a16="http://schemas.microsoft.com/office/drawing/2014/main" id="{BE227BB6-E412-E6A8-A11A-56BA9BD5952A}"/>
              </a:ext>
            </a:extLst>
          </p:cNvPr>
          <p:cNvGraphicFramePr/>
          <p:nvPr>
            <p:extLst>
              <p:ext uri="{D42A27DB-BD31-4B8C-83A1-F6EECF244321}">
                <p14:modId xmlns:p14="http://schemas.microsoft.com/office/powerpoint/2010/main" val="1528556938"/>
              </p:ext>
            </p:extLst>
          </p:nvPr>
        </p:nvGraphicFramePr>
        <p:xfrm>
          <a:off x="475989" y="134982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9790A879-4ADF-3993-8C4F-0E03114D7576}"/>
              </a:ext>
            </a:extLst>
          </p:cNvPr>
          <p:cNvSpPr txBox="1"/>
          <p:nvPr/>
        </p:nvSpPr>
        <p:spPr>
          <a:xfrm>
            <a:off x="7228114" y="5159828"/>
            <a:ext cx="1719943" cy="348343"/>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Cheng et al. 2016</a:t>
            </a:r>
          </a:p>
        </p:txBody>
      </p:sp>
      <p:sp>
        <p:nvSpPr>
          <p:cNvPr id="5" name="Parenthèses 4">
            <a:extLst>
              <a:ext uri="{FF2B5EF4-FFF2-40B4-BE49-F238E27FC236}">
                <a16:creationId xmlns:a16="http://schemas.microsoft.com/office/drawing/2014/main" id="{FFEA315A-1E28-065F-74A9-A3E3CD364468}"/>
              </a:ext>
            </a:extLst>
          </p:cNvPr>
          <p:cNvSpPr/>
          <p:nvPr/>
        </p:nvSpPr>
        <p:spPr>
          <a:xfrm>
            <a:off x="300625" y="2491242"/>
            <a:ext cx="1928225" cy="2343805"/>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733013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E6B84DB1-98C4-84AF-C8FA-64396CD3AF64}"/>
              </a:ext>
            </a:extLst>
          </p:cNvPr>
          <p:cNvSpPr>
            <a:spLocks noGrp="1"/>
          </p:cNvSpPr>
          <p:nvPr>
            <p:ph idx="15"/>
          </p:nvPr>
        </p:nvSpPr>
        <p:spPr>
          <a:xfrm>
            <a:off x="2428875" y="1600200"/>
            <a:ext cx="6257924" cy="4525963"/>
          </a:xfrm>
        </p:spPr>
        <p:txBody>
          <a:bodyPr>
            <a:normAutofit/>
          </a:bodyPr>
          <a:lstStyle/>
          <a:p>
            <a:pPr>
              <a:lnSpc>
                <a:spcPct val="90000"/>
              </a:lnSpc>
            </a:pPr>
            <a:r>
              <a:rPr lang="fr-BE" sz="1800" dirty="0">
                <a:solidFill>
                  <a:schemeClr val="tx1"/>
                </a:solidFill>
              </a:rPr>
              <a:t>A</a:t>
            </a:r>
            <a:r>
              <a:rPr lang="fr-BE" sz="1800" dirty="0">
                <a:solidFill>
                  <a:schemeClr val="tx1"/>
                </a:solidFill>
                <a:effectLst/>
              </a:rPr>
              <a:t>u sens de </a:t>
            </a:r>
            <a:r>
              <a:rPr lang="fr-BE" sz="1800" dirty="0" err="1">
                <a:solidFill>
                  <a:schemeClr val="tx1"/>
                </a:solidFill>
                <a:effectLst/>
              </a:rPr>
              <a:t>Rutherfords</a:t>
            </a:r>
            <a:r>
              <a:rPr lang="fr-BE" sz="1800" dirty="0">
                <a:solidFill>
                  <a:schemeClr val="tx1"/>
                </a:solidFill>
                <a:effectLst/>
              </a:rPr>
              <a:t>-Hemming et al. (2019), cette première phase permet aux apprenants </a:t>
            </a:r>
            <a:r>
              <a:rPr lang="fr-BE" sz="1800" b="1" dirty="0">
                <a:solidFill>
                  <a:srgbClr val="8EBF8C"/>
                </a:solidFill>
                <a:effectLst/>
              </a:rPr>
              <a:t>d’exprimer les ressentis et les émotions survenues </a:t>
            </a:r>
            <a:r>
              <a:rPr lang="fr-BE" sz="1800" dirty="0">
                <a:solidFill>
                  <a:schemeClr val="tx1"/>
                </a:solidFill>
                <a:effectLst/>
              </a:rPr>
              <a:t>pendant la simulation. </a:t>
            </a:r>
          </a:p>
          <a:p>
            <a:pPr>
              <a:lnSpc>
                <a:spcPct val="90000"/>
              </a:lnSpc>
            </a:pPr>
            <a:endParaRPr lang="fr-BE" sz="1800" dirty="0">
              <a:solidFill>
                <a:schemeClr val="tx1"/>
              </a:solidFill>
            </a:endParaRPr>
          </a:p>
          <a:p>
            <a:pPr>
              <a:lnSpc>
                <a:spcPct val="90000"/>
              </a:lnSpc>
            </a:pPr>
            <a:r>
              <a:rPr lang="fr-BE" sz="1800" dirty="0">
                <a:solidFill>
                  <a:schemeClr val="tx1"/>
                </a:solidFill>
              </a:rPr>
              <a:t>Cette </a:t>
            </a:r>
            <a:r>
              <a:rPr lang="fr-BE" sz="1800" dirty="0">
                <a:solidFill>
                  <a:schemeClr val="tx1"/>
                </a:solidFill>
                <a:effectLst/>
              </a:rPr>
              <a:t>étape est dite réactionnelle ou émotionnelle (</a:t>
            </a:r>
            <a:r>
              <a:rPr lang="fr-BE" sz="1800" dirty="0">
                <a:solidFill>
                  <a:schemeClr val="tx1"/>
                </a:solidFill>
              </a:rPr>
              <a:t>C</a:t>
            </a:r>
            <a:r>
              <a:rPr lang="fr-BE" sz="1800" dirty="0">
                <a:solidFill>
                  <a:schemeClr val="tx1"/>
                </a:solidFill>
                <a:effectLst/>
              </a:rPr>
              <a:t>heng et al. 2016).</a:t>
            </a:r>
          </a:p>
          <a:p>
            <a:pPr>
              <a:lnSpc>
                <a:spcPct val="90000"/>
              </a:lnSpc>
            </a:pPr>
            <a:endParaRPr lang="fr-BE" sz="1800" dirty="0">
              <a:solidFill>
                <a:schemeClr val="tx1"/>
              </a:solidFill>
              <a:effectLst/>
            </a:endParaRPr>
          </a:p>
          <a:p>
            <a:pPr>
              <a:lnSpc>
                <a:spcPct val="90000"/>
              </a:lnSpc>
            </a:pPr>
            <a:endParaRPr lang="fr-BE" sz="1800" dirty="0">
              <a:solidFill>
                <a:schemeClr val="tx1"/>
              </a:solidFill>
            </a:endParaRPr>
          </a:p>
          <a:p>
            <a:pPr>
              <a:lnSpc>
                <a:spcPct val="90000"/>
              </a:lnSpc>
            </a:pPr>
            <a:endParaRPr lang="fr-BE" sz="1800" dirty="0">
              <a:solidFill>
                <a:schemeClr val="tx1"/>
              </a:solidFill>
              <a:effectLst/>
            </a:endParaRPr>
          </a:p>
          <a:p>
            <a:pPr>
              <a:lnSpc>
                <a:spcPct val="90000"/>
              </a:lnSpc>
            </a:pPr>
            <a:endParaRPr lang="fr-BE" sz="1800" dirty="0">
              <a:solidFill>
                <a:schemeClr val="tx1"/>
              </a:solidFill>
              <a:effectLst/>
            </a:endParaRPr>
          </a:p>
          <a:p>
            <a:pPr>
              <a:lnSpc>
                <a:spcPct val="90000"/>
              </a:lnSpc>
            </a:pPr>
            <a:endParaRPr lang="fr-BE" sz="2000" dirty="0"/>
          </a:p>
          <a:p>
            <a:pPr>
              <a:lnSpc>
                <a:spcPct val="90000"/>
              </a:lnSpc>
            </a:pPr>
            <a:endParaRPr lang="fr-FR" sz="2000" dirty="0"/>
          </a:p>
        </p:txBody>
      </p:sp>
      <p:sp>
        <p:nvSpPr>
          <p:cNvPr id="6" name="Titre 5">
            <a:extLst>
              <a:ext uri="{FF2B5EF4-FFF2-40B4-BE49-F238E27FC236}">
                <a16:creationId xmlns:a16="http://schemas.microsoft.com/office/drawing/2014/main" id="{9A6C838F-C2F2-7FD7-E8FB-C0A00544CDE5}"/>
              </a:ext>
            </a:extLst>
          </p:cNvPr>
          <p:cNvSpPr>
            <a:spLocks noGrp="1"/>
          </p:cNvSpPr>
          <p:nvPr>
            <p:ph type="title"/>
          </p:nvPr>
        </p:nvSpPr>
        <p:spPr>
          <a:xfrm>
            <a:off x="2419350" y="274638"/>
            <a:ext cx="6267450" cy="1143000"/>
          </a:xfrm>
        </p:spPr>
        <p:txBody>
          <a:bodyPr wrap="square" anchor="ctr">
            <a:normAutofit/>
          </a:bodyPr>
          <a:lstStyle/>
          <a:p>
            <a:r>
              <a:rPr lang="fr-FR" sz="3600" dirty="0"/>
              <a:t>Phase émotionnelle</a:t>
            </a:r>
          </a:p>
        </p:txBody>
      </p:sp>
      <p:pic>
        <p:nvPicPr>
          <p:cNvPr id="1026" name="Picture 2" descr="œuf en plastique orange et blanc">
            <a:extLst>
              <a:ext uri="{FF2B5EF4-FFF2-40B4-BE49-F238E27FC236}">
                <a16:creationId xmlns:a16="http://schemas.microsoft.com/office/drawing/2014/main" id="{496C03EA-DE8D-CB86-B0FF-638DD1648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62" r="44116" b="-1"/>
          <a:stretch/>
        </p:blipFill>
        <p:spPr bwMode="auto">
          <a:xfrm>
            <a:off x="0" y="66675"/>
            <a:ext cx="2227496" cy="6515100"/>
          </a:xfrm>
          <a:prstGeom prst="rect">
            <a:avLst/>
          </a:prstGeom>
          <a:solidFill>
            <a:srgbClr val="FFFFFF"/>
          </a:solidFill>
        </p:spPr>
      </p:pic>
      <p:sp>
        <p:nvSpPr>
          <p:cNvPr id="5" name="Espace réservé du pied de page 4">
            <a:extLst>
              <a:ext uri="{FF2B5EF4-FFF2-40B4-BE49-F238E27FC236}">
                <a16:creationId xmlns:a16="http://schemas.microsoft.com/office/drawing/2014/main" id="{4A9978E1-C41F-28B1-2F02-1A9707CED09D}"/>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r>
              <a:rPr lang="en-US" noProof="0"/>
              <a:t>Duvivier  Valérie   |     INAS    </a:t>
            </a:r>
          </a:p>
        </p:txBody>
      </p:sp>
      <p:graphicFrame>
        <p:nvGraphicFramePr>
          <p:cNvPr id="7" name="Diagramme 6">
            <a:extLst>
              <a:ext uri="{FF2B5EF4-FFF2-40B4-BE49-F238E27FC236}">
                <a16:creationId xmlns:a16="http://schemas.microsoft.com/office/drawing/2014/main" id="{C3027D8E-191D-0EF9-675A-923444395115}"/>
              </a:ext>
            </a:extLst>
          </p:cNvPr>
          <p:cNvGraphicFramePr/>
          <p:nvPr>
            <p:extLst>
              <p:ext uri="{D42A27DB-BD31-4B8C-83A1-F6EECF244321}">
                <p14:modId xmlns:p14="http://schemas.microsoft.com/office/powerpoint/2010/main" val="3622108857"/>
              </p:ext>
            </p:extLst>
          </p:nvPr>
        </p:nvGraphicFramePr>
        <p:xfrm>
          <a:off x="514350" y="3429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6310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E6B84DB1-98C4-84AF-C8FA-64396CD3AF64}"/>
              </a:ext>
            </a:extLst>
          </p:cNvPr>
          <p:cNvSpPr>
            <a:spLocks noGrp="1"/>
          </p:cNvSpPr>
          <p:nvPr>
            <p:ph idx="15"/>
          </p:nvPr>
        </p:nvSpPr>
        <p:spPr/>
        <p:txBody>
          <a:bodyPr/>
          <a:lstStyle/>
          <a:p>
            <a:pPr algn="just"/>
            <a:r>
              <a:rPr lang="fr-FR" sz="1800" dirty="0">
                <a:solidFill>
                  <a:schemeClr val="tx1"/>
                </a:solidFill>
                <a:effectLst/>
                <a:latin typeface="+mj-lt"/>
                <a:ea typeface="Times New Roman" panose="02020603050405020304" pitchFamily="18" charset="0"/>
                <a:cs typeface="Calibri" panose="020F0502020204030204" pitchFamily="34" charset="0"/>
              </a:rPr>
              <a:t>La seconde phase </a:t>
            </a:r>
            <a:r>
              <a:rPr lang="fr-FR" sz="1800" dirty="0">
                <a:solidFill>
                  <a:schemeClr val="tx1"/>
                </a:solidFill>
                <a:effectLst/>
                <a:latin typeface="+mj-lt"/>
                <a:ea typeface="Calibri" panose="020F0502020204030204" pitchFamily="34" charset="0"/>
                <a:cs typeface="Calibri" panose="020F0502020204030204" pitchFamily="34" charset="0"/>
              </a:rPr>
              <a:t>est dédiée à une </a:t>
            </a:r>
            <a:r>
              <a:rPr lang="fr-FR" sz="1800" b="1" dirty="0">
                <a:solidFill>
                  <a:srgbClr val="8EBF8C"/>
                </a:solidFill>
                <a:effectLst/>
                <a:latin typeface="+mj-lt"/>
                <a:ea typeface="Calibri" panose="020F0502020204030204" pitchFamily="34" charset="0"/>
                <a:cs typeface="Calibri" panose="020F0502020204030204" pitchFamily="34" charset="0"/>
              </a:rPr>
              <a:t>description factuelle </a:t>
            </a:r>
            <a:r>
              <a:rPr lang="fr-FR" sz="1800" dirty="0">
                <a:solidFill>
                  <a:schemeClr val="tx1"/>
                </a:solidFill>
                <a:effectLst/>
                <a:latin typeface="+mj-lt"/>
                <a:ea typeface="Calibri" panose="020F0502020204030204" pitchFamily="34" charset="0"/>
                <a:cs typeface="Calibri" panose="020F0502020204030204" pitchFamily="34" charset="0"/>
              </a:rPr>
              <a:t>(</a:t>
            </a:r>
            <a:r>
              <a:rPr lang="fr-FR" sz="1800" dirty="0" err="1">
                <a:solidFill>
                  <a:schemeClr val="tx1"/>
                </a:solidFill>
                <a:effectLst/>
                <a:latin typeface="+mj-lt"/>
                <a:ea typeface="Calibri" panose="020F0502020204030204" pitchFamily="34" charset="0"/>
                <a:cs typeface="Calibri" panose="020F0502020204030204" pitchFamily="34" charset="0"/>
              </a:rPr>
              <a:t>Secheresse</a:t>
            </a:r>
            <a:r>
              <a:rPr lang="fr-FR" sz="1800" dirty="0">
                <a:solidFill>
                  <a:schemeClr val="tx1"/>
                </a:solidFill>
                <a:effectLst/>
                <a:latin typeface="+mj-lt"/>
                <a:ea typeface="Calibri" panose="020F0502020204030204" pitchFamily="34" charset="0"/>
                <a:cs typeface="Calibri" panose="020F0502020204030204" pitchFamily="34" charset="0"/>
              </a:rPr>
              <a:t>, 2020) des évènements survenus au moment de la simulation (</a:t>
            </a:r>
            <a:r>
              <a:rPr lang="fr-FR" sz="1800" dirty="0" err="1">
                <a:solidFill>
                  <a:schemeClr val="tx1"/>
                </a:solidFill>
                <a:effectLst/>
                <a:latin typeface="+mj-lt"/>
                <a:ea typeface="Calibri" panose="020F0502020204030204" pitchFamily="34" charset="0"/>
                <a:cs typeface="Calibri" panose="020F0502020204030204" pitchFamily="34" charset="0"/>
              </a:rPr>
              <a:t>Steinwach</a:t>
            </a:r>
            <a:r>
              <a:rPr lang="fr-FR" sz="1800" dirty="0">
                <a:solidFill>
                  <a:schemeClr val="tx1"/>
                </a:solidFill>
                <a:effectLst/>
                <a:latin typeface="+mj-lt"/>
                <a:ea typeface="Calibri" panose="020F0502020204030204" pitchFamily="34" charset="0"/>
                <a:cs typeface="Calibri" panose="020F0502020204030204" pitchFamily="34" charset="0"/>
              </a:rPr>
              <a:t>, 1992). </a:t>
            </a:r>
          </a:p>
          <a:p>
            <a:pPr algn="just"/>
            <a:endParaRPr lang="fr-FR" sz="1800" dirty="0">
              <a:solidFill>
                <a:schemeClr val="tx1"/>
              </a:solidFill>
              <a:latin typeface="+mj-lt"/>
              <a:ea typeface="Calibri" panose="020F0502020204030204" pitchFamily="34" charset="0"/>
              <a:cs typeface="Calibri" panose="020F0502020204030204" pitchFamily="34" charset="0"/>
            </a:endParaRPr>
          </a:p>
          <a:p>
            <a:pPr algn="just"/>
            <a:r>
              <a:rPr lang="fr-FR" sz="1800" dirty="0">
                <a:solidFill>
                  <a:schemeClr val="tx1"/>
                </a:solidFill>
                <a:effectLst/>
                <a:latin typeface="+mj-lt"/>
                <a:ea typeface="Calibri" panose="020F0502020204030204" pitchFamily="34" charset="0"/>
                <a:cs typeface="Calibri" panose="020F0502020204030204" pitchFamily="34" charset="0"/>
              </a:rPr>
              <a:t>Le but recherché est de construire un modèle commun partagé entre tous les participants (apprenants, formateurs, acteurs s’il y en a) (</a:t>
            </a:r>
            <a:r>
              <a:rPr lang="fr-FR" sz="1800" dirty="0" err="1">
                <a:solidFill>
                  <a:schemeClr val="tx1"/>
                </a:solidFill>
                <a:effectLst/>
                <a:latin typeface="+mj-lt"/>
                <a:ea typeface="Calibri" panose="020F0502020204030204" pitchFamily="34" charset="0"/>
                <a:cs typeface="Calibri" panose="020F0502020204030204" pitchFamily="34" charset="0"/>
              </a:rPr>
              <a:t>Eppich</a:t>
            </a:r>
            <a:r>
              <a:rPr lang="fr-FR" sz="1800" dirty="0">
                <a:solidFill>
                  <a:schemeClr val="tx1"/>
                </a:solidFill>
                <a:effectLst/>
                <a:latin typeface="+mj-lt"/>
                <a:ea typeface="Calibri" panose="020F0502020204030204" pitchFamily="34" charset="0"/>
                <a:cs typeface="Calibri" panose="020F0502020204030204" pitchFamily="34" charset="0"/>
              </a:rPr>
              <a:t> &amp; Cheng, 2015</a:t>
            </a:r>
            <a:r>
              <a:rPr lang="fr-FR" sz="1800" dirty="0">
                <a:solidFill>
                  <a:schemeClr val="tx1"/>
                </a:solidFill>
                <a:effectLst/>
                <a:latin typeface="+mj-lt"/>
                <a:ea typeface="Calibri" panose="020F0502020204030204" pitchFamily="34" charset="0"/>
              </a:rPr>
              <a:t> </a:t>
            </a:r>
            <a:r>
              <a:rPr lang="fr-FR" sz="1800" dirty="0">
                <a:solidFill>
                  <a:schemeClr val="tx1"/>
                </a:solidFill>
                <a:effectLst/>
                <a:latin typeface="+mj-lt"/>
                <a:ea typeface="Calibri" panose="020F0502020204030204" pitchFamily="34" charset="0"/>
                <a:cs typeface="Calibri" panose="020F0502020204030204" pitchFamily="34" charset="0"/>
              </a:rPr>
              <a:t>; </a:t>
            </a:r>
            <a:r>
              <a:rPr lang="fr-FR" sz="1800" dirty="0" err="1">
                <a:solidFill>
                  <a:schemeClr val="tx1"/>
                </a:solidFill>
                <a:effectLst/>
                <a:latin typeface="+mj-lt"/>
                <a:ea typeface="Calibri" panose="020F0502020204030204" pitchFamily="34" charset="0"/>
                <a:cs typeface="Calibri" panose="020F0502020204030204" pitchFamily="34" charset="0"/>
              </a:rPr>
              <a:t>Oriot</a:t>
            </a:r>
            <a:r>
              <a:rPr lang="fr-FR" sz="1800" dirty="0">
                <a:solidFill>
                  <a:schemeClr val="tx1"/>
                </a:solidFill>
                <a:effectLst/>
                <a:latin typeface="+mj-lt"/>
                <a:ea typeface="Calibri" panose="020F0502020204030204" pitchFamily="34" charset="0"/>
                <a:cs typeface="Calibri" panose="020F0502020204030204" pitchFamily="34" charset="0"/>
              </a:rPr>
              <a:t> et </a:t>
            </a:r>
            <a:r>
              <a:rPr lang="fr-FR" sz="1800" dirty="0" err="1">
                <a:solidFill>
                  <a:schemeClr val="tx1"/>
                </a:solidFill>
                <a:effectLst/>
                <a:latin typeface="+mj-lt"/>
                <a:ea typeface="Calibri" panose="020F0502020204030204" pitchFamily="34" charset="0"/>
                <a:cs typeface="Calibri" panose="020F0502020204030204" pitchFamily="34" charset="0"/>
              </a:rPr>
              <a:t>Alinier</a:t>
            </a:r>
            <a:r>
              <a:rPr lang="fr-FR" sz="1800" dirty="0">
                <a:solidFill>
                  <a:schemeClr val="tx1"/>
                </a:solidFill>
                <a:effectLst/>
                <a:latin typeface="+mj-lt"/>
                <a:ea typeface="Calibri" panose="020F0502020204030204" pitchFamily="34" charset="0"/>
                <a:cs typeface="Calibri" panose="020F0502020204030204" pitchFamily="34" charset="0"/>
              </a:rPr>
              <a:t>, 2018</a:t>
            </a:r>
            <a:r>
              <a:rPr lang="fr-FR" sz="1800" dirty="0">
                <a:solidFill>
                  <a:schemeClr val="tx1"/>
                </a:solidFill>
                <a:effectLst/>
                <a:latin typeface="+mj-lt"/>
                <a:ea typeface="Calibri" panose="020F0502020204030204" pitchFamily="34" charset="0"/>
              </a:rPr>
              <a:t> </a:t>
            </a:r>
            <a:r>
              <a:rPr lang="fr-FR" sz="1800" dirty="0">
                <a:solidFill>
                  <a:schemeClr val="tx1"/>
                </a:solidFill>
                <a:effectLst/>
                <a:latin typeface="+mj-lt"/>
                <a:ea typeface="Calibri" panose="020F0502020204030204" pitchFamily="34" charset="0"/>
                <a:cs typeface="Calibri" panose="020F0502020204030204" pitchFamily="34" charset="0"/>
              </a:rPr>
              <a:t>; </a:t>
            </a:r>
            <a:r>
              <a:rPr lang="fr-FR" sz="1800" dirty="0" err="1">
                <a:solidFill>
                  <a:schemeClr val="tx1"/>
                </a:solidFill>
                <a:effectLst/>
                <a:latin typeface="+mj-lt"/>
                <a:ea typeface="Calibri" panose="020F0502020204030204" pitchFamily="34" charset="0"/>
                <a:cs typeface="Calibri" panose="020F0502020204030204" pitchFamily="34" charset="0"/>
              </a:rPr>
              <a:t>Secheresse</a:t>
            </a:r>
            <a:r>
              <a:rPr lang="fr-FR" sz="1800" dirty="0">
                <a:solidFill>
                  <a:schemeClr val="tx1"/>
                </a:solidFill>
                <a:effectLst/>
                <a:latin typeface="+mj-lt"/>
                <a:ea typeface="Calibri" panose="020F0502020204030204" pitchFamily="34" charset="0"/>
                <a:cs typeface="Calibri" panose="020F0502020204030204" pitchFamily="34" charset="0"/>
              </a:rPr>
              <a:t>, 2020) en ouvrant la parole à chacun.</a:t>
            </a:r>
            <a:endParaRPr lang="fr-FR" dirty="0">
              <a:solidFill>
                <a:schemeClr val="tx1"/>
              </a:solidFill>
              <a:latin typeface="+mj-lt"/>
            </a:endParaRPr>
          </a:p>
        </p:txBody>
      </p:sp>
      <p:sp>
        <p:nvSpPr>
          <p:cNvPr id="6" name="Titre 5">
            <a:extLst>
              <a:ext uri="{FF2B5EF4-FFF2-40B4-BE49-F238E27FC236}">
                <a16:creationId xmlns:a16="http://schemas.microsoft.com/office/drawing/2014/main" id="{9A6C838F-C2F2-7FD7-E8FB-C0A00544CDE5}"/>
              </a:ext>
            </a:extLst>
          </p:cNvPr>
          <p:cNvSpPr>
            <a:spLocks noGrp="1"/>
          </p:cNvSpPr>
          <p:nvPr>
            <p:ph type="title"/>
          </p:nvPr>
        </p:nvSpPr>
        <p:spPr/>
        <p:txBody>
          <a:bodyPr/>
          <a:lstStyle/>
          <a:p>
            <a:r>
              <a:rPr lang="fr-FR" sz="3600" dirty="0"/>
              <a:t>Phase description</a:t>
            </a:r>
          </a:p>
        </p:txBody>
      </p:sp>
      <p:sp>
        <p:nvSpPr>
          <p:cNvPr id="5" name="Espace réservé du pied de page 4">
            <a:extLst>
              <a:ext uri="{FF2B5EF4-FFF2-40B4-BE49-F238E27FC236}">
                <a16:creationId xmlns:a16="http://schemas.microsoft.com/office/drawing/2014/main" id="{4A9978E1-C41F-28B1-2F02-1A9707CED09D}"/>
              </a:ext>
            </a:extLst>
          </p:cNvPr>
          <p:cNvSpPr>
            <a:spLocks noGrp="1"/>
          </p:cNvSpPr>
          <p:nvPr>
            <p:ph type="ftr" sz="quarter" idx="11"/>
          </p:nvPr>
        </p:nvSpPr>
        <p:spPr/>
        <p:txBody>
          <a:bodyPr/>
          <a:lstStyle/>
          <a:p>
            <a:pPr>
              <a:defRPr/>
            </a:pPr>
            <a:r>
              <a:rPr lang="en-US" noProof="0"/>
              <a:t>Duvivier  Valérie   |     INAS    </a:t>
            </a:r>
          </a:p>
        </p:txBody>
      </p:sp>
      <p:pic>
        <p:nvPicPr>
          <p:cNvPr id="2050" name="Picture 2" descr="occhiali con cornice nera su carta da stampa bianca">
            <a:extLst>
              <a:ext uri="{FF2B5EF4-FFF2-40B4-BE49-F238E27FC236}">
                <a16:creationId xmlns:a16="http://schemas.microsoft.com/office/drawing/2014/main" id="{D32009C2-9135-394A-431B-86F55454043D}"/>
              </a:ext>
            </a:extLst>
          </p:cNvPr>
          <p:cNvPicPr>
            <a:picLocks noGrp="1" noChangeAspect="1" noChangeArrowheads="1"/>
          </p:cNvPicPr>
          <p:nvPr>
            <p:ph type="pic" sz="quarter" idx="12"/>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8599" r="385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e 6">
            <a:extLst>
              <a:ext uri="{FF2B5EF4-FFF2-40B4-BE49-F238E27FC236}">
                <a16:creationId xmlns:a16="http://schemas.microsoft.com/office/drawing/2014/main" id="{A8B09DD3-6EC0-4B81-3331-43619F875001}"/>
              </a:ext>
            </a:extLst>
          </p:cNvPr>
          <p:cNvGraphicFramePr/>
          <p:nvPr>
            <p:extLst>
              <p:ext uri="{D42A27DB-BD31-4B8C-83A1-F6EECF244321}">
                <p14:modId xmlns:p14="http://schemas.microsoft.com/office/powerpoint/2010/main" val="1061545778"/>
              </p:ext>
            </p:extLst>
          </p:nvPr>
        </p:nvGraphicFramePr>
        <p:xfrm>
          <a:off x="514350" y="3452149"/>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8498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E6B84DB1-98C4-84AF-C8FA-64396CD3AF64}"/>
              </a:ext>
            </a:extLst>
          </p:cNvPr>
          <p:cNvSpPr>
            <a:spLocks noGrp="1"/>
          </p:cNvSpPr>
          <p:nvPr>
            <p:ph idx="15"/>
          </p:nvPr>
        </p:nvSpPr>
        <p:spPr>
          <a:xfrm>
            <a:off x="2428876" y="1274523"/>
            <a:ext cx="6257924" cy="4525963"/>
          </a:xfrm>
        </p:spPr>
        <p:txBody>
          <a:bodyPr>
            <a:normAutofit/>
          </a:bodyPr>
          <a:lstStyle/>
          <a:p>
            <a:pPr>
              <a:lnSpc>
                <a:spcPct val="90000"/>
              </a:lnSpc>
            </a:pPr>
            <a:r>
              <a:rPr lang="fr-FR" sz="1800" b="1" dirty="0">
                <a:solidFill>
                  <a:srgbClr val="8EBF8C"/>
                </a:solidFill>
                <a:effectLst/>
              </a:rPr>
              <a:t>La phase d’analyse</a:t>
            </a:r>
            <a:r>
              <a:rPr lang="fr-FR" sz="1800" dirty="0">
                <a:solidFill>
                  <a:srgbClr val="8EBF8C"/>
                </a:solidFill>
                <a:effectLst/>
              </a:rPr>
              <a:t> </a:t>
            </a:r>
            <a:r>
              <a:rPr lang="fr-FR" sz="1800" dirty="0">
                <a:solidFill>
                  <a:schemeClr val="tx1"/>
                </a:solidFill>
                <a:effectLst/>
              </a:rPr>
              <a:t>peut être caractérisée par le moment où schémas de pensées de l’apprenant basculent et se réorganisent.</a:t>
            </a:r>
          </a:p>
          <a:p>
            <a:pPr>
              <a:lnSpc>
                <a:spcPct val="90000"/>
              </a:lnSpc>
            </a:pPr>
            <a:endParaRPr lang="fr-FR" sz="1800" dirty="0">
              <a:solidFill>
                <a:schemeClr val="tx1"/>
              </a:solidFill>
            </a:endParaRPr>
          </a:p>
          <a:p>
            <a:pPr>
              <a:lnSpc>
                <a:spcPct val="90000"/>
              </a:lnSpc>
            </a:pPr>
            <a:r>
              <a:rPr lang="fr-FR" sz="1800" dirty="0">
                <a:solidFill>
                  <a:schemeClr val="tx1"/>
                </a:solidFill>
              </a:rPr>
              <a:t>L</a:t>
            </a:r>
            <a:r>
              <a:rPr lang="fr-FR" sz="1800" dirty="0">
                <a:solidFill>
                  <a:schemeClr val="tx1"/>
                </a:solidFill>
                <a:effectLst/>
              </a:rPr>
              <a:t>’apprenant fait désormais face aux schémas de pensées ayant conduit au résultat ou à l’action.</a:t>
            </a:r>
          </a:p>
          <a:p>
            <a:pPr marL="285750" indent="-285750">
              <a:lnSpc>
                <a:spcPct val="90000"/>
              </a:lnSpc>
              <a:buFont typeface="Wingdings" pitchFamily="2" charset="2"/>
              <a:buChar char="q"/>
            </a:pPr>
            <a:endParaRPr lang="fr-FR" sz="1800" dirty="0">
              <a:solidFill>
                <a:schemeClr val="tx1"/>
              </a:solidFill>
              <a:effectLst/>
            </a:endParaRPr>
          </a:p>
          <a:p>
            <a:pPr marL="285750" indent="-285750">
              <a:lnSpc>
                <a:spcPct val="90000"/>
              </a:lnSpc>
              <a:buFont typeface="Wingdings" pitchFamily="2" charset="2"/>
              <a:buChar char="q"/>
            </a:pPr>
            <a:r>
              <a:rPr lang="fr-FR" sz="1800" dirty="0">
                <a:solidFill>
                  <a:schemeClr val="tx1"/>
                </a:solidFill>
                <a:effectLst/>
              </a:rPr>
              <a:t>Il est amené à reconstruire de nouveaux schémas internes (Rudolph et al., 2006). </a:t>
            </a:r>
          </a:p>
          <a:p>
            <a:pPr marL="285750" indent="-285750">
              <a:lnSpc>
                <a:spcPct val="90000"/>
              </a:lnSpc>
              <a:buFont typeface="Wingdings" pitchFamily="2" charset="2"/>
              <a:buChar char="q"/>
            </a:pPr>
            <a:r>
              <a:rPr lang="fr-FR" sz="1800" dirty="0">
                <a:solidFill>
                  <a:schemeClr val="tx1"/>
                </a:solidFill>
                <a:effectLst/>
              </a:rPr>
              <a:t>Il articule ses représentations en fonction de la validation explicite, par le formateur et/ou ses pairs, des connaissances et des schémas de pensée corrects ou, à l’inverse, il réorganise, reconstruit, restructure les schémas de pensée erronés en faveur de schémas nouveaux et appropriés (</a:t>
            </a:r>
            <a:r>
              <a:rPr lang="fr-FR" sz="1800" dirty="0" err="1">
                <a:solidFill>
                  <a:schemeClr val="tx1"/>
                </a:solidFill>
                <a:effectLst/>
              </a:rPr>
              <a:t>Secheresse</a:t>
            </a:r>
            <a:r>
              <a:rPr lang="fr-FR" sz="1800" dirty="0">
                <a:solidFill>
                  <a:schemeClr val="tx1"/>
                </a:solidFill>
                <a:effectLst/>
              </a:rPr>
              <a:t>, 2020).</a:t>
            </a:r>
          </a:p>
          <a:p>
            <a:pPr>
              <a:lnSpc>
                <a:spcPct val="90000"/>
              </a:lnSpc>
            </a:pPr>
            <a:endParaRPr lang="fr-FR" sz="1800" dirty="0"/>
          </a:p>
        </p:txBody>
      </p:sp>
      <p:sp>
        <p:nvSpPr>
          <p:cNvPr id="6" name="Titre 5">
            <a:extLst>
              <a:ext uri="{FF2B5EF4-FFF2-40B4-BE49-F238E27FC236}">
                <a16:creationId xmlns:a16="http://schemas.microsoft.com/office/drawing/2014/main" id="{9A6C838F-C2F2-7FD7-E8FB-C0A00544CDE5}"/>
              </a:ext>
            </a:extLst>
          </p:cNvPr>
          <p:cNvSpPr>
            <a:spLocks noGrp="1"/>
          </p:cNvSpPr>
          <p:nvPr>
            <p:ph type="title"/>
          </p:nvPr>
        </p:nvSpPr>
        <p:spPr>
          <a:xfrm>
            <a:off x="2419350" y="274638"/>
            <a:ext cx="6267450" cy="1143000"/>
          </a:xfrm>
        </p:spPr>
        <p:txBody>
          <a:bodyPr wrap="square" anchor="ctr">
            <a:normAutofit/>
          </a:bodyPr>
          <a:lstStyle/>
          <a:p>
            <a:r>
              <a:rPr lang="fr-FR" sz="3600" dirty="0"/>
              <a:t>Phase analyse</a:t>
            </a:r>
          </a:p>
        </p:txBody>
      </p:sp>
      <p:sp>
        <p:nvSpPr>
          <p:cNvPr id="5" name="Espace réservé du pied de page 4">
            <a:extLst>
              <a:ext uri="{FF2B5EF4-FFF2-40B4-BE49-F238E27FC236}">
                <a16:creationId xmlns:a16="http://schemas.microsoft.com/office/drawing/2014/main" id="{4A9978E1-C41F-28B1-2F02-1A9707CED09D}"/>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r>
              <a:rPr lang="en-US" noProof="0"/>
              <a:t>Duvivier  Valérie   |     INAS    </a:t>
            </a:r>
          </a:p>
        </p:txBody>
      </p:sp>
      <p:pic>
        <p:nvPicPr>
          <p:cNvPr id="1026" name="Picture 2" descr="homme en t-shirt vert et pantalon vert debout sur un cadre en métal noir">
            <a:extLst>
              <a:ext uri="{FF2B5EF4-FFF2-40B4-BE49-F238E27FC236}">
                <a16:creationId xmlns:a16="http://schemas.microsoft.com/office/drawing/2014/main" id="{A9C1E93D-425E-ABB4-4E2C-EFE4844CB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07" t="1847"/>
          <a:stretch/>
        </p:blipFill>
        <p:spPr bwMode="auto">
          <a:xfrm>
            <a:off x="-6263" y="0"/>
            <a:ext cx="2228850" cy="6581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e 6">
            <a:extLst>
              <a:ext uri="{FF2B5EF4-FFF2-40B4-BE49-F238E27FC236}">
                <a16:creationId xmlns:a16="http://schemas.microsoft.com/office/drawing/2014/main" id="{CBE3B8D7-5E36-1AD7-EAAD-C88D389CFE15}"/>
              </a:ext>
            </a:extLst>
          </p:cNvPr>
          <p:cNvGraphicFramePr/>
          <p:nvPr>
            <p:extLst>
              <p:ext uri="{D42A27DB-BD31-4B8C-83A1-F6EECF244321}">
                <p14:modId xmlns:p14="http://schemas.microsoft.com/office/powerpoint/2010/main" val="3038237316"/>
              </p:ext>
            </p:extLst>
          </p:nvPr>
        </p:nvGraphicFramePr>
        <p:xfrm>
          <a:off x="514350" y="3654469"/>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9311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E6B84DB1-98C4-84AF-C8FA-64396CD3AF64}"/>
              </a:ext>
            </a:extLst>
          </p:cNvPr>
          <p:cNvSpPr>
            <a:spLocks noGrp="1"/>
          </p:cNvSpPr>
          <p:nvPr>
            <p:ph idx="15"/>
          </p:nvPr>
        </p:nvSpPr>
        <p:spPr>
          <a:xfrm>
            <a:off x="2720052" y="1166018"/>
            <a:ext cx="5966748" cy="4525963"/>
          </a:xfrm>
        </p:spPr>
        <p:txBody>
          <a:bodyPr>
            <a:normAutofit/>
          </a:bodyPr>
          <a:lstStyle/>
          <a:p>
            <a:pPr algn="just">
              <a:lnSpc>
                <a:spcPct val="90000"/>
              </a:lnSpc>
            </a:pPr>
            <a:endParaRPr lang="fr-BE" sz="1800" dirty="0">
              <a:solidFill>
                <a:schemeClr val="tx1"/>
              </a:solidFill>
              <a:effectLst/>
              <a:latin typeface="+mj-lt"/>
              <a:ea typeface="Times New Roman" panose="02020603050405020304" pitchFamily="18" charset="0"/>
              <a:cs typeface="Segoe UI" panose="020B0502040204020203" pitchFamily="34" charset="0"/>
            </a:endParaRPr>
          </a:p>
          <a:p>
            <a:pPr algn="just">
              <a:lnSpc>
                <a:spcPct val="90000"/>
              </a:lnSpc>
            </a:pPr>
            <a:r>
              <a:rPr lang="fr-BE" sz="1800" dirty="0">
                <a:solidFill>
                  <a:schemeClr val="tx1"/>
                </a:solidFill>
                <a:latin typeface="+mj-lt"/>
                <a:ea typeface="Times New Roman" panose="02020603050405020304" pitchFamily="18" charset="0"/>
                <a:cs typeface="Segoe UI" panose="020B0502040204020203" pitchFamily="34" charset="0"/>
              </a:rPr>
              <a:t>La phase de transposition clôture le débriefing.</a:t>
            </a:r>
          </a:p>
          <a:p>
            <a:pPr algn="just">
              <a:lnSpc>
                <a:spcPct val="90000"/>
              </a:lnSpc>
            </a:pPr>
            <a:r>
              <a:rPr lang="fr-BE" sz="1800" dirty="0">
                <a:solidFill>
                  <a:schemeClr val="tx1"/>
                </a:solidFill>
                <a:effectLst/>
                <a:latin typeface="+mj-lt"/>
                <a:ea typeface="Times New Roman" panose="02020603050405020304" pitchFamily="18" charset="0"/>
                <a:cs typeface="Segoe UI" panose="020B0502040204020203" pitchFamily="34" charset="0"/>
              </a:rPr>
              <a:t>A</a:t>
            </a:r>
            <a:r>
              <a:rPr lang="fr-FR" sz="1800" dirty="0">
                <a:solidFill>
                  <a:schemeClr val="tx1"/>
                </a:solidFill>
                <a:effectLst/>
                <a:latin typeface="+mj-lt"/>
                <a:ea typeface="Times New Roman" panose="02020603050405020304" pitchFamily="18" charset="0"/>
                <a:cs typeface="Calibri" panose="020F0502020204030204" pitchFamily="34" charset="0"/>
              </a:rPr>
              <a:t>u sens de Cheng et ses collaborateurs (2016), cette phase se structure à </a:t>
            </a:r>
            <a:r>
              <a:rPr lang="fr-FR" sz="1800" b="1" dirty="0">
                <a:solidFill>
                  <a:srgbClr val="8EBF8C"/>
                </a:solidFill>
                <a:effectLst/>
                <a:latin typeface="+mj-lt"/>
                <a:ea typeface="Times New Roman" panose="02020603050405020304" pitchFamily="18" charset="0"/>
                <a:cs typeface="Calibri" panose="020F0502020204030204" pitchFamily="34" charset="0"/>
              </a:rPr>
              <a:t>deux processus successifs</a:t>
            </a:r>
            <a:r>
              <a:rPr lang="fr-FR" sz="1800" dirty="0">
                <a:solidFill>
                  <a:schemeClr val="tx1"/>
                </a:solidFill>
                <a:effectLst/>
                <a:latin typeface="+mj-lt"/>
                <a:ea typeface="Times New Roman" panose="02020603050405020304" pitchFamily="18" charset="0"/>
                <a:cs typeface="Calibri" panose="020F0502020204030204" pitchFamily="34" charset="0"/>
              </a:rPr>
              <a:t>.</a:t>
            </a: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nSpc>
                <a:spcPct val="90000"/>
              </a:lnSpc>
            </a:pPr>
            <a:endParaRPr lang="fr-FR" sz="1800" dirty="0"/>
          </a:p>
        </p:txBody>
      </p:sp>
      <p:sp>
        <p:nvSpPr>
          <p:cNvPr id="6" name="Titre 5">
            <a:extLst>
              <a:ext uri="{FF2B5EF4-FFF2-40B4-BE49-F238E27FC236}">
                <a16:creationId xmlns:a16="http://schemas.microsoft.com/office/drawing/2014/main" id="{9A6C838F-C2F2-7FD7-E8FB-C0A00544CDE5}"/>
              </a:ext>
            </a:extLst>
          </p:cNvPr>
          <p:cNvSpPr>
            <a:spLocks noGrp="1"/>
          </p:cNvSpPr>
          <p:nvPr>
            <p:ph type="title"/>
          </p:nvPr>
        </p:nvSpPr>
        <p:spPr>
          <a:xfrm>
            <a:off x="2419350" y="274638"/>
            <a:ext cx="6267450" cy="1143000"/>
          </a:xfrm>
        </p:spPr>
        <p:txBody>
          <a:bodyPr wrap="square" anchor="ctr">
            <a:normAutofit/>
          </a:bodyPr>
          <a:lstStyle/>
          <a:p>
            <a:r>
              <a:rPr lang="fr-FR" sz="3600" dirty="0"/>
              <a:t>Phase de transposition</a:t>
            </a:r>
          </a:p>
        </p:txBody>
      </p:sp>
      <p:pic>
        <p:nvPicPr>
          <p:cNvPr id="5122" name="Picture 2" descr="uomo in giacca e pantaloni da abito nero formale che trasporta una borsa nera mentre cammina sulla corsia pedonale durante il giorno">
            <a:extLst>
              <a:ext uri="{FF2B5EF4-FFF2-40B4-BE49-F238E27FC236}">
                <a16:creationId xmlns:a16="http://schemas.microsoft.com/office/drawing/2014/main" id="{43D790D6-ADC3-CD12-C01E-4D67DB0125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41" r="29039" b="2"/>
          <a:stretch/>
        </p:blipFill>
        <p:spPr bwMode="auto">
          <a:xfrm>
            <a:off x="1" y="76200"/>
            <a:ext cx="2227496" cy="6515100"/>
          </a:xfrm>
          <a:prstGeom prst="rect">
            <a:avLst/>
          </a:prstGeom>
          <a:solidFill>
            <a:srgbClr val="FFFFFF"/>
          </a:solidFill>
        </p:spPr>
      </p:pic>
      <p:sp>
        <p:nvSpPr>
          <p:cNvPr id="5" name="Espace réservé du pied de page 4">
            <a:extLst>
              <a:ext uri="{FF2B5EF4-FFF2-40B4-BE49-F238E27FC236}">
                <a16:creationId xmlns:a16="http://schemas.microsoft.com/office/drawing/2014/main" id="{4A9978E1-C41F-28B1-2F02-1A9707CED09D}"/>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r>
              <a:rPr lang="en-US" noProof="0"/>
              <a:t>Duvivier  Valérie   |     INAS    </a:t>
            </a:r>
          </a:p>
        </p:txBody>
      </p:sp>
      <p:sp>
        <p:nvSpPr>
          <p:cNvPr id="2" name="Rectangle : coins arrondis 1">
            <a:extLst>
              <a:ext uri="{FF2B5EF4-FFF2-40B4-BE49-F238E27FC236}">
                <a16:creationId xmlns:a16="http://schemas.microsoft.com/office/drawing/2014/main" id="{3726C7E2-F77A-C18E-90E5-2580DAD8F4BD}"/>
              </a:ext>
            </a:extLst>
          </p:cNvPr>
          <p:cNvSpPr/>
          <p:nvPr/>
        </p:nvSpPr>
        <p:spPr>
          <a:xfrm>
            <a:off x="3298785" y="2575366"/>
            <a:ext cx="5330863" cy="788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endParaRPr lang="fr-FR" sz="1800" dirty="0">
              <a:solidFill>
                <a:schemeClr val="bg1"/>
              </a:solidFill>
              <a:effectLst/>
              <a:latin typeface="+mj-lt"/>
              <a:ea typeface="Times New Roman" panose="02020603050405020304" pitchFamily="18" charset="0"/>
              <a:cs typeface="Calibri" panose="020F0502020204030204" pitchFamily="34" charset="0"/>
            </a:endParaRPr>
          </a:p>
          <a:p>
            <a:pPr algn="just">
              <a:lnSpc>
                <a:spcPct val="90000"/>
              </a:lnSpc>
            </a:pPr>
            <a:r>
              <a:rPr lang="fr-FR" sz="1800" dirty="0">
                <a:solidFill>
                  <a:schemeClr val="bg1"/>
                </a:solidFill>
                <a:latin typeface="+mj-lt"/>
                <a:ea typeface="Times New Roman" panose="02020603050405020304" pitchFamily="18" charset="0"/>
                <a:cs typeface="Calibri" panose="020F0502020204030204" pitchFamily="34" charset="0"/>
              </a:rPr>
              <a:t>L</a:t>
            </a:r>
            <a:r>
              <a:rPr lang="fr-FR" sz="1800" dirty="0">
                <a:solidFill>
                  <a:schemeClr val="bg1"/>
                </a:solidFill>
                <a:effectLst/>
                <a:latin typeface="+mj-lt"/>
                <a:ea typeface="Times New Roman" panose="02020603050405020304" pitchFamily="18" charset="0"/>
                <a:cs typeface="Calibri" panose="020F0502020204030204" pitchFamily="34" charset="0"/>
              </a:rPr>
              <a:t>a synthèse des points essentiels ayant été abordés </a:t>
            </a:r>
          </a:p>
          <a:p>
            <a:pPr algn="just">
              <a:lnSpc>
                <a:spcPct val="90000"/>
              </a:lnSpc>
            </a:pPr>
            <a:endParaRPr lang="fr-FR" sz="1800" dirty="0">
              <a:solidFill>
                <a:schemeClr val="tx1"/>
              </a:solidFill>
              <a:effectLst/>
              <a:latin typeface="+mj-lt"/>
              <a:ea typeface="Times New Roman" panose="02020603050405020304" pitchFamily="18" charset="0"/>
              <a:cs typeface="Calibri" panose="020F0502020204030204" pitchFamily="34" charset="0"/>
            </a:endParaRPr>
          </a:p>
        </p:txBody>
      </p:sp>
      <p:sp>
        <p:nvSpPr>
          <p:cNvPr id="7" name="Rectangle : coins arrondis 6">
            <a:extLst>
              <a:ext uri="{FF2B5EF4-FFF2-40B4-BE49-F238E27FC236}">
                <a16:creationId xmlns:a16="http://schemas.microsoft.com/office/drawing/2014/main" id="{8E0C97E8-D6E0-04A4-9CB3-0B522575D8ED}"/>
              </a:ext>
            </a:extLst>
          </p:cNvPr>
          <p:cNvSpPr/>
          <p:nvPr/>
        </p:nvSpPr>
        <p:spPr>
          <a:xfrm>
            <a:off x="3298785" y="3558934"/>
            <a:ext cx="5330864" cy="788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fr-FR" sz="1800" dirty="0">
                <a:solidFill>
                  <a:schemeClr val="bg1"/>
                </a:solidFill>
                <a:effectLst/>
                <a:latin typeface="+mj-lt"/>
                <a:ea typeface="Times New Roman" panose="02020603050405020304" pitchFamily="18" charset="0"/>
                <a:cs typeface="Calibri" panose="020F0502020204030204" pitchFamily="34" charset="0"/>
              </a:rPr>
              <a:t>La transposition et la recontextualisation </a:t>
            </a:r>
            <a:r>
              <a:rPr lang="fr-FR" sz="1800" dirty="0">
                <a:solidFill>
                  <a:schemeClr val="bg1"/>
                </a:solidFill>
                <a:latin typeface="+mj-lt"/>
                <a:ea typeface="Times New Roman" panose="02020603050405020304" pitchFamily="18" charset="0"/>
                <a:cs typeface="Calibri" panose="020F0502020204030204" pitchFamily="34" charset="0"/>
              </a:rPr>
              <a:t>d</a:t>
            </a:r>
            <a:r>
              <a:rPr lang="fr-FR" sz="1800" dirty="0">
                <a:solidFill>
                  <a:schemeClr val="bg1"/>
                </a:solidFill>
                <a:effectLst/>
                <a:latin typeface="+mj-lt"/>
                <a:ea typeface="Times New Roman" panose="02020603050405020304" pitchFamily="18" charset="0"/>
                <a:cs typeface="Calibri" panose="020F0502020204030204" pitchFamily="34" charset="0"/>
              </a:rPr>
              <a:t>es points essentiels dans l’activité réelle des</a:t>
            </a:r>
            <a:r>
              <a:rPr lang="fr-FR" dirty="0">
                <a:solidFill>
                  <a:schemeClr val="bg1"/>
                </a:solidFill>
                <a:latin typeface="+mj-lt"/>
                <a:ea typeface="Times New Roman" panose="02020603050405020304" pitchFamily="18" charset="0"/>
                <a:cs typeface="Calibri" panose="020F0502020204030204" pitchFamily="34" charset="0"/>
              </a:rPr>
              <a:t> </a:t>
            </a:r>
            <a:r>
              <a:rPr lang="fr-FR" sz="1800" dirty="0">
                <a:solidFill>
                  <a:schemeClr val="bg1"/>
                </a:solidFill>
                <a:effectLst/>
                <a:latin typeface="+mj-lt"/>
                <a:ea typeface="Times New Roman" panose="02020603050405020304" pitchFamily="18" charset="0"/>
                <a:cs typeface="Calibri" panose="020F0502020204030204" pitchFamily="34" charset="0"/>
              </a:rPr>
              <a:t>participants (</a:t>
            </a:r>
            <a:r>
              <a:rPr lang="fr-FR" sz="1800" dirty="0" err="1">
                <a:solidFill>
                  <a:schemeClr val="bg1"/>
                </a:solidFill>
                <a:effectLst/>
                <a:latin typeface="+mj-lt"/>
                <a:ea typeface="Times New Roman" panose="02020603050405020304" pitchFamily="18" charset="0"/>
                <a:cs typeface="Calibri" panose="020F0502020204030204" pitchFamily="34" charset="0"/>
              </a:rPr>
              <a:t>Jaye</a:t>
            </a:r>
            <a:r>
              <a:rPr lang="fr-FR" sz="1800" dirty="0">
                <a:solidFill>
                  <a:schemeClr val="bg1"/>
                </a:solidFill>
                <a:effectLst/>
                <a:latin typeface="+mj-lt"/>
                <a:ea typeface="Times New Roman" panose="02020603050405020304" pitchFamily="18" charset="0"/>
                <a:cs typeface="Calibri" panose="020F0502020204030204" pitchFamily="34" charset="0"/>
              </a:rPr>
              <a:t> et al., 2015). </a:t>
            </a:r>
          </a:p>
        </p:txBody>
      </p:sp>
      <p:graphicFrame>
        <p:nvGraphicFramePr>
          <p:cNvPr id="9" name="Diagramme 8">
            <a:extLst>
              <a:ext uri="{FF2B5EF4-FFF2-40B4-BE49-F238E27FC236}">
                <a16:creationId xmlns:a16="http://schemas.microsoft.com/office/drawing/2014/main" id="{0EFEE9EB-CD58-76C1-DB5D-7B6AE055119A}"/>
              </a:ext>
            </a:extLst>
          </p:cNvPr>
          <p:cNvGraphicFramePr/>
          <p:nvPr>
            <p:extLst>
              <p:ext uri="{D42A27DB-BD31-4B8C-83A1-F6EECF244321}">
                <p14:modId xmlns:p14="http://schemas.microsoft.com/office/powerpoint/2010/main" val="3959390836"/>
              </p:ext>
            </p:extLst>
          </p:nvPr>
        </p:nvGraphicFramePr>
        <p:xfrm>
          <a:off x="514350" y="34290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2023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DA6D42A-0B65-8842-9291-C4F28D773556}"/>
              </a:ext>
            </a:extLst>
          </p:cNvPr>
          <p:cNvSpPr>
            <a:spLocks noChangeArrowheads="1"/>
          </p:cNvSpPr>
          <p:nvPr/>
        </p:nvSpPr>
        <p:spPr bwMode="auto">
          <a:xfrm>
            <a:off x="1685822" y="2144062"/>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2" name="Rectangle 3">
            <a:extLst>
              <a:ext uri="{FF2B5EF4-FFF2-40B4-BE49-F238E27FC236}">
                <a16:creationId xmlns:a16="http://schemas.microsoft.com/office/drawing/2014/main" id="{6319F5B2-91BD-8A48-95A4-0D94195776D3}"/>
              </a:ext>
            </a:extLst>
          </p:cNvPr>
          <p:cNvSpPr>
            <a:spLocks noChangeArrowheads="1"/>
          </p:cNvSpPr>
          <p:nvPr/>
        </p:nvSpPr>
        <p:spPr bwMode="auto">
          <a:xfrm>
            <a:off x="1685822" y="2887012"/>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2" name="Rectangle 3">
            <a:extLst>
              <a:ext uri="{FF2B5EF4-FFF2-40B4-BE49-F238E27FC236}">
                <a16:creationId xmlns:a16="http://schemas.microsoft.com/office/drawing/2014/main" id="{72DCBE09-6A1A-CF45-B323-C8B344B61BA2}"/>
              </a:ext>
            </a:extLst>
          </p:cNvPr>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3DF38987-F090-D54E-9923-7F4E9A1C56BD}"/>
              </a:ext>
            </a:extLst>
          </p:cNvPr>
          <p:cNvSpPr>
            <a:spLocks noChangeArrowheads="1"/>
          </p:cNvSpPr>
          <p:nvPr/>
        </p:nvSpPr>
        <p:spPr bwMode="auto">
          <a:xfrm>
            <a:off x="0" y="19700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4" name="Rectangle 5">
            <a:extLst>
              <a:ext uri="{FF2B5EF4-FFF2-40B4-BE49-F238E27FC236}">
                <a16:creationId xmlns:a16="http://schemas.microsoft.com/office/drawing/2014/main" id="{B4615B60-C7BE-D34E-B197-431BB5A814D1}"/>
              </a:ext>
            </a:extLst>
          </p:cNvPr>
          <p:cNvSpPr>
            <a:spLocks noChangeArrowheads="1"/>
          </p:cNvSpPr>
          <p:nvPr/>
        </p:nvSpPr>
        <p:spPr bwMode="auto">
          <a:xfrm>
            <a:off x="0" y="28463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8" name="Rectangle 17">
            <a:extLst>
              <a:ext uri="{FF2B5EF4-FFF2-40B4-BE49-F238E27FC236}">
                <a16:creationId xmlns:a16="http://schemas.microsoft.com/office/drawing/2014/main" id="{1D6839F9-D70A-3C4D-B7E5-BE53636893EA}"/>
              </a:ext>
            </a:extLst>
          </p:cNvPr>
          <p:cNvSpPr/>
          <p:nvPr/>
        </p:nvSpPr>
        <p:spPr>
          <a:xfrm>
            <a:off x="2040423" y="3444732"/>
            <a:ext cx="4572000" cy="261610"/>
          </a:xfrm>
          <a:prstGeom prst="rect">
            <a:avLst/>
          </a:prstGeom>
        </p:spPr>
        <p:txBody>
          <a:bodyPr>
            <a:spAutoFit/>
          </a:bodyPr>
          <a:lstStyle/>
          <a:p>
            <a:r>
              <a:rPr lang="fr-FR" sz="1100" dirty="0" err="1">
                <a:solidFill>
                  <a:srgbClr val="000000"/>
                </a:solidFill>
                <a:ea typeface="Times New Roman" panose="02020603050405020304" pitchFamily="18" charset="0"/>
              </a:rPr>
              <a:t>Abulebda</a:t>
            </a:r>
            <a:r>
              <a:rPr lang="fr-FR" sz="1100" dirty="0">
                <a:solidFill>
                  <a:srgbClr val="000000"/>
                </a:solidFill>
                <a:ea typeface="Times New Roman" panose="02020603050405020304" pitchFamily="18" charset="0"/>
              </a:rPr>
              <a:t>, </a:t>
            </a:r>
            <a:r>
              <a:rPr lang="fr-FR" sz="1100" dirty="0" err="1">
                <a:solidFill>
                  <a:srgbClr val="000000"/>
                </a:solidFill>
                <a:ea typeface="Times New Roman" panose="02020603050405020304" pitchFamily="18" charset="0"/>
              </a:rPr>
              <a:t>Auerbach</a:t>
            </a:r>
            <a:r>
              <a:rPr lang="fr-FR" sz="1100" dirty="0">
                <a:solidFill>
                  <a:srgbClr val="000000"/>
                </a:solidFill>
                <a:ea typeface="Times New Roman" panose="02020603050405020304" pitchFamily="18" charset="0"/>
              </a:rPr>
              <a:t>, </a:t>
            </a:r>
            <a:r>
              <a:rPr lang="fr-FR" sz="1100" dirty="0" err="1">
                <a:solidFill>
                  <a:srgbClr val="000000"/>
                </a:solidFill>
                <a:ea typeface="Times New Roman" panose="02020603050405020304" pitchFamily="18" charset="0"/>
              </a:rPr>
              <a:t>Limaiem</a:t>
            </a:r>
            <a:r>
              <a:rPr lang="fr-FR" sz="1100" dirty="0">
                <a:solidFill>
                  <a:srgbClr val="000000"/>
                </a:solidFill>
                <a:ea typeface="Times New Roman" panose="02020603050405020304" pitchFamily="18" charset="0"/>
              </a:rPr>
              <a:t> (2021)</a:t>
            </a:r>
            <a:endParaRPr lang="fr-FR" sz="1100" dirty="0"/>
          </a:p>
        </p:txBody>
      </p:sp>
      <p:sp>
        <p:nvSpPr>
          <p:cNvPr id="13" name="ZoneTexte 12">
            <a:extLst>
              <a:ext uri="{FF2B5EF4-FFF2-40B4-BE49-F238E27FC236}">
                <a16:creationId xmlns:a16="http://schemas.microsoft.com/office/drawing/2014/main" id="{5158969C-85D3-CEDC-79E8-05832D120DF2}"/>
              </a:ext>
            </a:extLst>
          </p:cNvPr>
          <p:cNvSpPr txBox="1"/>
          <p:nvPr/>
        </p:nvSpPr>
        <p:spPr>
          <a:xfrm>
            <a:off x="9692640" y="224028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21" name="Titre 1">
            <a:extLst>
              <a:ext uri="{FF2B5EF4-FFF2-40B4-BE49-F238E27FC236}">
                <a16:creationId xmlns:a16="http://schemas.microsoft.com/office/drawing/2014/main" id="{8329DE9F-C617-F3C7-A9D3-A233C774F5A8}"/>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pic>
        <p:nvPicPr>
          <p:cNvPr id="5122" name="Picture 2" descr="lattina assortita">
            <a:extLst>
              <a:ext uri="{FF2B5EF4-FFF2-40B4-BE49-F238E27FC236}">
                <a16:creationId xmlns:a16="http://schemas.microsoft.com/office/drawing/2014/main" id="{8BCE8020-7435-EC24-8467-3FFA9318FC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5"/>
          <a:stretch/>
        </p:blipFill>
        <p:spPr bwMode="auto">
          <a:xfrm>
            <a:off x="1824386" y="1624309"/>
            <a:ext cx="2502037" cy="1757377"/>
          </a:xfrm>
          <a:prstGeom prst="teardrop">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BA8BBD5-BC12-CF26-0E17-9AE732E8BB6F}"/>
              </a:ext>
            </a:extLst>
          </p:cNvPr>
          <p:cNvSpPr/>
          <p:nvPr/>
        </p:nvSpPr>
        <p:spPr>
          <a:xfrm>
            <a:off x="4734408" y="3322714"/>
            <a:ext cx="2913681" cy="430887"/>
          </a:xfrm>
          <a:prstGeom prst="rect">
            <a:avLst/>
          </a:prstGeom>
        </p:spPr>
        <p:txBody>
          <a:bodyPr wrap="square">
            <a:spAutoFit/>
          </a:bodyPr>
          <a:lstStyle/>
          <a:p>
            <a:r>
              <a:rPr lang="fr-FR" sz="1100" dirty="0" err="1">
                <a:solidFill>
                  <a:srgbClr val="000000"/>
                </a:solidFill>
                <a:ea typeface="Times New Roman" panose="02020603050405020304" pitchFamily="18" charset="0"/>
              </a:rPr>
              <a:t>Abulebda</a:t>
            </a:r>
            <a:r>
              <a:rPr lang="fr-FR" sz="1100" dirty="0">
                <a:solidFill>
                  <a:srgbClr val="000000"/>
                </a:solidFill>
                <a:ea typeface="Times New Roman" panose="02020603050405020304" pitchFamily="18" charset="0"/>
              </a:rPr>
              <a:t>, </a:t>
            </a:r>
            <a:r>
              <a:rPr lang="fr-FR" sz="1100" dirty="0" err="1">
                <a:solidFill>
                  <a:srgbClr val="000000"/>
                </a:solidFill>
                <a:ea typeface="Times New Roman" panose="02020603050405020304" pitchFamily="18" charset="0"/>
              </a:rPr>
              <a:t>Auerbach</a:t>
            </a:r>
            <a:r>
              <a:rPr lang="fr-FR" sz="1100" dirty="0">
                <a:solidFill>
                  <a:srgbClr val="000000"/>
                </a:solidFill>
                <a:ea typeface="Times New Roman" panose="02020603050405020304" pitchFamily="18" charset="0"/>
              </a:rPr>
              <a:t>, </a:t>
            </a:r>
            <a:r>
              <a:rPr lang="fr-FR" sz="1100" dirty="0" err="1">
                <a:solidFill>
                  <a:srgbClr val="000000"/>
                </a:solidFill>
                <a:ea typeface="Times New Roman" panose="02020603050405020304" pitchFamily="18" charset="0"/>
              </a:rPr>
              <a:t>Limaiem</a:t>
            </a:r>
            <a:r>
              <a:rPr lang="fr-FR" sz="1100" dirty="0">
                <a:solidFill>
                  <a:srgbClr val="000000"/>
                </a:solidFill>
                <a:ea typeface="Times New Roman" panose="02020603050405020304" pitchFamily="18" charset="0"/>
              </a:rPr>
              <a:t> (2021);</a:t>
            </a:r>
          </a:p>
          <a:p>
            <a:r>
              <a:rPr lang="fr-FR" sz="1100" dirty="0">
                <a:solidFill>
                  <a:srgbClr val="000000"/>
                </a:solidFill>
              </a:rPr>
              <a:t>Cheng et al. (2015)</a:t>
            </a:r>
            <a:endParaRPr lang="fr-FR" sz="1100" dirty="0"/>
          </a:p>
        </p:txBody>
      </p:sp>
      <p:pic>
        <p:nvPicPr>
          <p:cNvPr id="16" name="Picture 4" descr="donna che mette note adesive sul muro">
            <a:extLst>
              <a:ext uri="{FF2B5EF4-FFF2-40B4-BE49-F238E27FC236}">
                <a16:creationId xmlns:a16="http://schemas.microsoft.com/office/drawing/2014/main" id="{12FA3BB7-8064-E0BB-D269-77F458B4E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408" y="1581619"/>
            <a:ext cx="2766276" cy="1757377"/>
          </a:xfrm>
          <a:prstGeom prst="teardrop">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CEDC0638-F5BF-6E31-1CEA-AA8B402B0C0C}"/>
              </a:ext>
            </a:extLst>
          </p:cNvPr>
          <p:cNvSpPr/>
          <p:nvPr/>
        </p:nvSpPr>
        <p:spPr>
          <a:xfrm>
            <a:off x="644476" y="6209739"/>
            <a:ext cx="4572000" cy="261610"/>
          </a:xfrm>
          <a:prstGeom prst="rect">
            <a:avLst/>
          </a:prstGeom>
        </p:spPr>
        <p:txBody>
          <a:bodyPr>
            <a:spAutoFit/>
          </a:bodyPr>
          <a:lstStyle/>
          <a:p>
            <a:r>
              <a:rPr lang="fr-FR" sz="1100" dirty="0">
                <a:solidFill>
                  <a:srgbClr val="000000"/>
                </a:solidFill>
                <a:ea typeface="Times New Roman" panose="02020603050405020304" pitchFamily="18" charset="0"/>
              </a:rPr>
              <a:t>Dubois (2017); </a:t>
            </a:r>
            <a:r>
              <a:rPr lang="fr-FR" sz="1100" dirty="0" err="1">
                <a:solidFill>
                  <a:srgbClr val="000000"/>
                </a:solidFill>
                <a:ea typeface="Times New Roman" panose="02020603050405020304" pitchFamily="18" charset="0"/>
              </a:rPr>
              <a:t>Policard</a:t>
            </a:r>
            <a:r>
              <a:rPr lang="fr-FR" sz="1100" dirty="0">
                <a:solidFill>
                  <a:srgbClr val="000000"/>
                </a:solidFill>
                <a:ea typeface="Times New Roman" panose="02020603050405020304" pitchFamily="18" charset="0"/>
              </a:rPr>
              <a:t> (2018)</a:t>
            </a:r>
            <a:endParaRPr lang="fr-FR" sz="1100" dirty="0"/>
          </a:p>
        </p:txBody>
      </p:sp>
      <p:pic>
        <p:nvPicPr>
          <p:cNvPr id="20" name="Picture 8">
            <a:extLst>
              <a:ext uri="{FF2B5EF4-FFF2-40B4-BE49-F238E27FC236}">
                <a16:creationId xmlns:a16="http://schemas.microsoft.com/office/drawing/2014/main" id="{97288BAF-05E2-0403-019B-A96B62060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670" y="3897665"/>
            <a:ext cx="2275566" cy="22755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femme portant un sac en cuir blanc et marron">
            <a:extLst>
              <a:ext uri="{FF2B5EF4-FFF2-40B4-BE49-F238E27FC236}">
                <a16:creationId xmlns:a16="http://schemas.microsoft.com/office/drawing/2014/main" id="{3E008780-0777-5A45-26AD-206A0715F17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272" b="40000"/>
          <a:stretch/>
        </p:blipFill>
        <p:spPr bwMode="auto">
          <a:xfrm>
            <a:off x="354011" y="4078561"/>
            <a:ext cx="2835696" cy="2030133"/>
          </a:xfrm>
          <a:prstGeom prst="teardrop">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BD0E68B-641D-6AAC-2A90-3EB57897AE8E}"/>
              </a:ext>
            </a:extLst>
          </p:cNvPr>
          <p:cNvSpPr/>
          <p:nvPr/>
        </p:nvSpPr>
        <p:spPr>
          <a:xfrm>
            <a:off x="3960996" y="6183660"/>
            <a:ext cx="4572000" cy="261610"/>
          </a:xfrm>
          <a:prstGeom prst="rect">
            <a:avLst/>
          </a:prstGeom>
        </p:spPr>
        <p:txBody>
          <a:bodyPr>
            <a:spAutoFit/>
          </a:bodyPr>
          <a:lstStyle/>
          <a:p>
            <a:r>
              <a:rPr lang="fr-FR" sz="1100" dirty="0" err="1">
                <a:solidFill>
                  <a:srgbClr val="000000"/>
                </a:solidFill>
                <a:ea typeface="Times New Roman" panose="02020603050405020304" pitchFamily="18" charset="0"/>
              </a:rPr>
              <a:t>Bastiani</a:t>
            </a:r>
            <a:r>
              <a:rPr lang="fr-FR" sz="1100" dirty="0">
                <a:solidFill>
                  <a:srgbClr val="000000"/>
                </a:solidFill>
                <a:ea typeface="Times New Roman" panose="02020603050405020304" pitchFamily="18" charset="0"/>
              </a:rPr>
              <a:t> (2017, 2020)</a:t>
            </a:r>
            <a:endParaRPr lang="fr-FR" sz="1100" dirty="0"/>
          </a:p>
        </p:txBody>
      </p:sp>
      <p:sp>
        <p:nvSpPr>
          <p:cNvPr id="5" name="Espace réservé du pied de page 4">
            <a:extLst>
              <a:ext uri="{FF2B5EF4-FFF2-40B4-BE49-F238E27FC236}">
                <a16:creationId xmlns:a16="http://schemas.microsoft.com/office/drawing/2014/main" id="{9EF7C303-D4F4-CFDE-44FD-A7EE100FAAF9}"/>
              </a:ext>
            </a:extLst>
          </p:cNvPr>
          <p:cNvSpPr>
            <a:spLocks noGrp="1"/>
          </p:cNvSpPr>
          <p:nvPr>
            <p:ph type="ftr" sz="quarter" idx="11"/>
          </p:nvPr>
        </p:nvSpPr>
        <p:spPr/>
        <p:txBody>
          <a:bodyPr/>
          <a:lstStyle/>
          <a:p>
            <a:pPr>
              <a:defRPr/>
            </a:pPr>
            <a:r>
              <a:rPr lang="en-US" noProof="0"/>
              <a:t>Duvivier  Valérie   |     INAS    </a:t>
            </a:r>
          </a:p>
        </p:txBody>
      </p:sp>
      <p:pic>
        <p:nvPicPr>
          <p:cNvPr id="1026" name="Picture 2" descr="arrangement coloré de fleur de mariage - variété photos et images de collection">
            <a:extLst>
              <a:ext uri="{FF2B5EF4-FFF2-40B4-BE49-F238E27FC236}">
                <a16:creationId xmlns:a16="http://schemas.microsoft.com/office/drawing/2014/main" id="{0C5412C4-547E-E441-5B6C-5AF28FF8D1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3199" y="4263851"/>
            <a:ext cx="2674956" cy="1783304"/>
          </a:xfrm>
          <a:prstGeom prst="teardrop">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E9A9193-D450-9B1A-DD5E-9284E463352B}"/>
              </a:ext>
            </a:extLst>
          </p:cNvPr>
          <p:cNvSpPr/>
          <p:nvPr/>
        </p:nvSpPr>
        <p:spPr>
          <a:xfrm>
            <a:off x="6792762" y="6172389"/>
            <a:ext cx="4572000" cy="261610"/>
          </a:xfrm>
          <a:prstGeom prst="rect">
            <a:avLst/>
          </a:prstGeom>
        </p:spPr>
        <p:txBody>
          <a:bodyPr>
            <a:spAutoFit/>
          </a:bodyPr>
          <a:lstStyle/>
          <a:p>
            <a:r>
              <a:rPr lang="fr-FR" sz="1100" dirty="0">
                <a:solidFill>
                  <a:srgbClr val="000000"/>
                </a:solidFill>
                <a:ea typeface="Times New Roman" panose="02020603050405020304" pitchFamily="18" charset="0"/>
              </a:rPr>
              <a:t>Sawyer, </a:t>
            </a:r>
            <a:r>
              <a:rPr lang="fr-FR" sz="1100" dirty="0" err="1">
                <a:solidFill>
                  <a:srgbClr val="000000"/>
                </a:solidFill>
                <a:ea typeface="Times New Roman" panose="02020603050405020304" pitchFamily="18" charset="0"/>
              </a:rPr>
              <a:t>Eppich</a:t>
            </a:r>
            <a:r>
              <a:rPr lang="fr-FR" sz="1100" dirty="0">
                <a:solidFill>
                  <a:srgbClr val="000000"/>
                </a:solidFill>
                <a:ea typeface="Times New Roman" panose="02020603050405020304" pitchFamily="18" charset="0"/>
              </a:rPr>
              <a:t> et al. 2016</a:t>
            </a:r>
            <a:endParaRPr lang="fr-FR" sz="1100" dirty="0"/>
          </a:p>
        </p:txBody>
      </p:sp>
    </p:spTree>
    <p:extLst>
      <p:ext uri="{BB962C8B-B14F-4D97-AF65-F5344CB8AC3E}">
        <p14:creationId xmlns:p14="http://schemas.microsoft.com/office/powerpoint/2010/main" val="3094161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3" grpId="0"/>
      <p:bldP spid="24" grpId="0"/>
      <p:bldP spid="2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4BD8856-A314-D5E2-5770-527B13D4661D}"/>
              </a:ext>
            </a:extLst>
          </p:cNvPr>
          <p:cNvSpPr>
            <a:spLocks noGrp="1"/>
          </p:cNvSpPr>
          <p:nvPr>
            <p:ph type="ftr" sz="quarter" idx="11"/>
          </p:nvPr>
        </p:nvSpPr>
        <p:spPr/>
        <p:txBody>
          <a:bodyPr/>
          <a:lstStyle/>
          <a:p>
            <a:pPr>
              <a:defRPr/>
            </a:pPr>
            <a:r>
              <a:rPr lang="en-US" noProof="0"/>
              <a:t>Duvivier  Valérie   |     INAS    </a:t>
            </a:r>
          </a:p>
        </p:txBody>
      </p:sp>
      <p:pic>
        <p:nvPicPr>
          <p:cNvPr id="2050" name="Picture 2" descr="Simulation Debriefing | Healthcare Simulation | HealthySimulation.com">
            <a:extLst>
              <a:ext uri="{FF2B5EF4-FFF2-40B4-BE49-F238E27FC236}">
                <a16:creationId xmlns:a16="http://schemas.microsoft.com/office/drawing/2014/main" id="{8B8F9DC6-8AB0-2392-3CD4-27E6FE464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68" y="723106"/>
            <a:ext cx="2996664" cy="18042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urquoi les pompiers ont-ils déployé lances et échelles à divers endroits  d'Aubigny-en-Artois ? - La Voix du Nord">
            <a:extLst>
              <a:ext uri="{FF2B5EF4-FFF2-40B4-BE49-F238E27FC236}">
                <a16:creationId xmlns:a16="http://schemas.microsoft.com/office/drawing/2014/main" id="{EBC4910C-5748-BD00-977B-D4BE86669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178" y="723106"/>
            <a:ext cx="3221821" cy="180422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route, intérieur, plafond&#10;&#10;Description générée automatiquement">
            <a:extLst>
              <a:ext uri="{FF2B5EF4-FFF2-40B4-BE49-F238E27FC236}">
                <a16:creationId xmlns:a16="http://schemas.microsoft.com/office/drawing/2014/main" id="{4D155F8F-FB39-085A-B03E-531014A63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397" y="4542016"/>
            <a:ext cx="2615381" cy="1788484"/>
          </a:xfrm>
          <a:prstGeom prst="rect">
            <a:avLst/>
          </a:prstGeom>
        </p:spPr>
      </p:pic>
      <p:pic>
        <p:nvPicPr>
          <p:cNvPr id="8" name="Image 7">
            <a:extLst>
              <a:ext uri="{FF2B5EF4-FFF2-40B4-BE49-F238E27FC236}">
                <a16:creationId xmlns:a16="http://schemas.microsoft.com/office/drawing/2014/main" id="{79389C07-1BB5-4759-58DE-94D6AD38AC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2856706"/>
            <a:ext cx="4972910" cy="1632568"/>
          </a:xfrm>
          <a:prstGeom prst="rect">
            <a:avLst/>
          </a:prstGeom>
        </p:spPr>
      </p:pic>
      <p:pic>
        <p:nvPicPr>
          <p:cNvPr id="2054" name="Picture 6" descr="Diapositive 1">
            <a:extLst>
              <a:ext uri="{FF2B5EF4-FFF2-40B4-BE49-F238E27FC236}">
                <a16:creationId xmlns:a16="http://schemas.microsoft.com/office/drawing/2014/main" id="{6B8E2C9F-E04D-66C8-7C5E-FEBE33A0A8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8628" b="6825"/>
          <a:stretch/>
        </p:blipFill>
        <p:spPr bwMode="auto">
          <a:xfrm>
            <a:off x="1016268" y="4660490"/>
            <a:ext cx="2996664" cy="16325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coins arrondis 5">
            <a:extLst>
              <a:ext uri="{FF2B5EF4-FFF2-40B4-BE49-F238E27FC236}">
                <a16:creationId xmlns:a16="http://schemas.microsoft.com/office/drawing/2014/main" id="{05E2A5DD-16F2-113B-D81A-2BC8CD7E5CAE}"/>
              </a:ext>
            </a:extLst>
          </p:cNvPr>
          <p:cNvSpPr/>
          <p:nvPr/>
        </p:nvSpPr>
        <p:spPr>
          <a:xfrm>
            <a:off x="2003445" y="2667554"/>
            <a:ext cx="5479394" cy="173423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73644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re 2"/>
          <p:cNvSpPr>
            <a:spLocks noGrp="1"/>
          </p:cNvSpPr>
          <p:nvPr>
            <p:ph type="title"/>
          </p:nvPr>
        </p:nvSpPr>
        <p:spPr>
          <a:xfrm>
            <a:off x="1828292" y="3423587"/>
            <a:ext cx="7928483" cy="1306512"/>
          </a:xfrm>
        </p:spPr>
        <p:txBody>
          <a:bodyPr/>
          <a:lstStyle/>
          <a:p>
            <a:pPr algn="l"/>
            <a:r>
              <a:rPr lang="en-US" sz="4800" b="0" dirty="0" err="1"/>
              <a:t>Activité</a:t>
            </a:r>
            <a:r>
              <a:rPr lang="en-US" sz="4800" b="0" dirty="0"/>
              <a:t> du </a:t>
            </a:r>
            <a:r>
              <a:rPr lang="en-US" sz="4800" b="0" dirty="0" err="1"/>
              <a:t>formateur</a:t>
            </a:r>
            <a:r>
              <a:rPr lang="en-US" sz="4800" b="0" dirty="0"/>
              <a:t> </a:t>
            </a:r>
            <a:r>
              <a:rPr lang="en-US" sz="4800" b="0" dirty="0" err="1"/>
              <a:t>en</a:t>
            </a:r>
            <a:r>
              <a:rPr lang="en-US" sz="4800" b="0" dirty="0"/>
              <a:t> </a:t>
            </a:r>
            <a:r>
              <a:rPr lang="en-US" sz="4800" b="0" dirty="0" err="1"/>
              <a:t>débriefing</a:t>
            </a:r>
            <a:r>
              <a:rPr lang="en-US" sz="4800" b="0" dirty="0"/>
              <a:t> post-simulation</a:t>
            </a:r>
            <a:br>
              <a:rPr lang="en-US" dirty="0"/>
            </a:br>
            <a:endParaRPr lang="en-US" dirty="0"/>
          </a:p>
        </p:txBody>
      </p:sp>
      <p:sp>
        <p:nvSpPr>
          <p:cNvPr id="23556" name="Espace réservé du texte 3"/>
          <p:cNvSpPr>
            <a:spLocks noGrp="1"/>
          </p:cNvSpPr>
          <p:nvPr>
            <p:ph type="body" sz="quarter" idx="10"/>
          </p:nvPr>
        </p:nvSpPr>
        <p:spPr bwMode="auto"/>
        <p:txBody>
          <a:bodyPr wrap="square" numCol="1" anchor="t" anchorCtr="0" compatLnSpc="1">
            <a:prstTxWarp prst="textNoShape">
              <a:avLst/>
            </a:prstTxWarp>
          </a:bodyPr>
          <a:lstStyle/>
          <a:p>
            <a:r>
              <a:rPr lang="en-US" dirty="0"/>
              <a:t>Valerie.duvivier@umons.ac.be</a:t>
            </a:r>
          </a:p>
        </p:txBody>
      </p:sp>
      <p:sp>
        <p:nvSpPr>
          <p:cNvPr id="23557" name="Espace réservé du texte 4"/>
          <p:cNvSpPr>
            <a:spLocks noGrp="1"/>
          </p:cNvSpPr>
          <p:nvPr>
            <p:ph type="body" sz="quarter" idx="11"/>
          </p:nvPr>
        </p:nvSpPr>
        <p:spPr bwMode="auto">
          <a:xfrm>
            <a:off x="2143125" y="4745180"/>
            <a:ext cx="6829425" cy="409575"/>
          </a:xfrm>
        </p:spPr>
        <p:txBody>
          <a:bodyPr wrap="square" numCol="1" anchor="t" anchorCtr="0" compatLnSpc="1">
            <a:prstTxWarp prst="textNoShape">
              <a:avLst/>
            </a:prstTxWarp>
          </a:bodyPr>
          <a:lstStyle/>
          <a:p>
            <a:r>
              <a:rPr lang="en-US" dirty="0"/>
              <a:t>Duvivier Valérie</a:t>
            </a:r>
          </a:p>
        </p:txBody>
      </p:sp>
      <p:sp>
        <p:nvSpPr>
          <p:cNvPr id="2" name="ZoneTexte 1"/>
          <p:cNvSpPr txBox="1"/>
          <p:nvPr/>
        </p:nvSpPr>
        <p:spPr>
          <a:xfrm>
            <a:off x="266700" y="984250"/>
            <a:ext cx="1758950" cy="488950"/>
          </a:xfrm>
          <a:prstGeom prst="rect">
            <a:avLst/>
          </a:prstGeom>
        </p:spPr>
        <p:txBody>
          <a:bodyPr vert="horz" wrap="square" lIns="91440" tIns="45720" rIns="91440" bIns="45720" rtlCol="0">
            <a:normAutofit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Georgia" pitchFamily="18" charset="0"/>
              <a:ea typeface="Calibri" pitchFamily="34" charset="0"/>
              <a:cs typeface="Times New Roman" pitchFamily="18" charset="0"/>
            </a:endParaRPr>
          </a:p>
        </p:txBody>
      </p:sp>
    </p:spTree>
    <p:extLst>
      <p:ext uri="{BB962C8B-B14F-4D97-AF65-F5344CB8AC3E}">
        <p14:creationId xmlns:p14="http://schemas.microsoft.com/office/powerpoint/2010/main" val="255181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E811165-8612-F1AF-8427-3F9533C2015E}"/>
              </a:ext>
            </a:extLst>
          </p:cNvPr>
          <p:cNvSpPr>
            <a:spLocks noGrp="1"/>
          </p:cNvSpPr>
          <p:nvPr>
            <p:ph idx="1"/>
          </p:nvPr>
        </p:nvSpPr>
        <p:spPr>
          <a:xfrm>
            <a:off x="3540954" y="1160240"/>
            <a:ext cx="5212214" cy="5184630"/>
          </a:xfrm>
        </p:spPr>
        <p:txBody>
          <a:bodyPr>
            <a:normAutofit/>
          </a:bodyPr>
          <a:lstStyle/>
          <a:p>
            <a:endParaRPr lang="fr-BE" sz="1800" dirty="0">
              <a:solidFill>
                <a:schemeClr val="tx1"/>
              </a:solidFill>
            </a:endParaRPr>
          </a:p>
          <a:p>
            <a:endParaRPr lang="fr-BE" sz="1800" dirty="0">
              <a:solidFill>
                <a:schemeClr val="tx1"/>
              </a:solidFill>
            </a:endParaRPr>
          </a:p>
          <a:p>
            <a:r>
              <a:rPr lang="fr-BE" sz="1800" dirty="0">
                <a:solidFill>
                  <a:schemeClr val="tx1"/>
                </a:solidFill>
              </a:rPr>
              <a:t>Le formateur se situe dans un état d’équilibre </a:t>
            </a:r>
            <a:r>
              <a:rPr lang="fr-BE" sz="1800" b="1" dirty="0">
                <a:solidFill>
                  <a:schemeClr val="accent4"/>
                </a:solidFill>
              </a:rPr>
              <a:t>instable</a:t>
            </a:r>
            <a:r>
              <a:rPr lang="fr-BE" sz="1800" dirty="0">
                <a:solidFill>
                  <a:schemeClr val="tx1"/>
                </a:solidFill>
              </a:rPr>
              <a:t> (</a:t>
            </a:r>
            <a:r>
              <a:rPr lang="fr-BE" sz="1800" dirty="0" err="1">
                <a:solidFill>
                  <a:schemeClr val="tx1"/>
                </a:solidFill>
              </a:rPr>
              <a:t>Policard</a:t>
            </a:r>
            <a:r>
              <a:rPr lang="fr-BE" sz="1800" dirty="0">
                <a:solidFill>
                  <a:schemeClr val="tx1"/>
                </a:solidFill>
              </a:rPr>
              <a:t>, 2018) entre </a:t>
            </a:r>
          </a:p>
          <a:p>
            <a:pPr marL="733425" lvl="2" indent="-285750" algn="just">
              <a:buFont typeface="Arial" panose="020B0604020202020204" pitchFamily="34" charset="0"/>
              <a:buChar char="•"/>
            </a:pPr>
            <a:r>
              <a:rPr lang="fr-BE" sz="1800" dirty="0">
                <a:cs typeface="Times New Roman" pitchFamily="18" charset="0"/>
              </a:rPr>
              <a:t>exercer contrôle cognitif sur la situation , telle qu’il la perçoit, ou soutenir une « certaine » marge d’autonomie nécessaire aux apprenants;</a:t>
            </a:r>
          </a:p>
          <a:p>
            <a:pPr marL="733425" lvl="2" indent="-285750" algn="just">
              <a:buFont typeface="Arial" panose="020B0604020202020204" pitchFamily="34" charset="0"/>
              <a:buChar char="•"/>
            </a:pPr>
            <a:endParaRPr lang="fr-BE" sz="1800" dirty="0">
              <a:cs typeface="Times New Roman" pitchFamily="18" charset="0"/>
            </a:endParaRPr>
          </a:p>
          <a:p>
            <a:pPr marL="733425" lvl="2" indent="-285750" algn="just">
              <a:buFont typeface="Arial" panose="020B0604020202020204" pitchFamily="34" charset="0"/>
              <a:buChar char="•"/>
            </a:pPr>
            <a:r>
              <a:rPr lang="fr-BE" sz="1800" dirty="0">
                <a:cs typeface="Times New Roman" pitchFamily="18" charset="0"/>
              </a:rPr>
              <a:t>(ré)actualiser les éléments en jeux pendant le débriefing et ce qui a été réalisé lors de l’exercice simulé</a:t>
            </a:r>
          </a:p>
          <a:p>
            <a:pPr marL="733425" lvl="2" indent="-285750" algn="just">
              <a:buFont typeface="Arial" panose="020B0604020202020204" pitchFamily="34" charset="0"/>
              <a:buChar char="•"/>
            </a:pPr>
            <a:endParaRPr lang="fr-BE" sz="1800" dirty="0">
              <a:cs typeface="Times New Roman" pitchFamily="18" charset="0"/>
            </a:endParaRPr>
          </a:p>
          <a:p>
            <a:pPr marL="733425" lvl="2" indent="-285750" algn="just">
              <a:buFont typeface="Arial" panose="020B0604020202020204" pitchFamily="34" charset="0"/>
              <a:buChar char="•"/>
            </a:pPr>
            <a:r>
              <a:rPr lang="fr-BE" sz="1800" dirty="0">
                <a:cs typeface="Times New Roman" pitchFamily="18" charset="0"/>
              </a:rPr>
              <a:t>assurer la cohérence entre les objectifs pédagogiques et les éléments de discussion.</a:t>
            </a:r>
          </a:p>
          <a:p>
            <a:endParaRPr lang="fr-FR" sz="1800" dirty="0">
              <a:solidFill>
                <a:schemeClr val="tx1"/>
              </a:solidFill>
            </a:endParaRPr>
          </a:p>
          <a:p>
            <a:endParaRPr lang="fr-FR" sz="1800" dirty="0">
              <a:solidFill>
                <a:schemeClr val="tx1"/>
              </a:solidFill>
            </a:endParaRPr>
          </a:p>
        </p:txBody>
      </p:sp>
      <p:sp>
        <p:nvSpPr>
          <p:cNvPr id="2" name="Titre 1">
            <a:extLst>
              <a:ext uri="{FF2B5EF4-FFF2-40B4-BE49-F238E27FC236}">
                <a16:creationId xmlns:a16="http://schemas.microsoft.com/office/drawing/2014/main" id="{8A57A798-CD23-DBE5-18C8-306AC478D2D5}"/>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9" name="Rectangle 3">
            <a:extLst>
              <a:ext uri="{FF2B5EF4-FFF2-40B4-BE49-F238E27FC236}">
                <a16:creationId xmlns:a16="http://schemas.microsoft.com/office/drawing/2014/main" id="{F4FE9DE0-584C-5959-2FFE-C99E39598845}"/>
              </a:ext>
            </a:extLst>
          </p:cNvPr>
          <p:cNvSpPr>
            <a:spLocks noChangeArrowheads="1"/>
          </p:cNvSpPr>
          <p:nvPr/>
        </p:nvSpPr>
        <p:spPr bwMode="auto">
          <a:xfrm>
            <a:off x="0"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4C607FB1-AA79-221A-7329-45DEDDED9FA1}"/>
              </a:ext>
            </a:extLst>
          </p:cNvPr>
          <p:cNvSpPr txBox="1"/>
          <p:nvPr/>
        </p:nvSpPr>
        <p:spPr>
          <a:xfrm>
            <a:off x="8686800" y="887827"/>
            <a:ext cx="9144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pic>
        <p:nvPicPr>
          <p:cNvPr id="1028" name="Picture 4" descr="donna che gioca con i blocchi di legno">
            <a:extLst>
              <a:ext uri="{FF2B5EF4-FFF2-40B4-BE49-F238E27FC236}">
                <a16:creationId xmlns:a16="http://schemas.microsoft.com/office/drawing/2014/main" id="{9B2532C0-AF51-75CE-735F-4F627B0A03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47" r="8779"/>
          <a:stretch/>
        </p:blipFill>
        <p:spPr bwMode="auto">
          <a:xfrm>
            <a:off x="612896" y="1387476"/>
            <a:ext cx="2728954" cy="4794696"/>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que 9" descr="Badge avec un remplissage uni">
            <a:extLst>
              <a:ext uri="{FF2B5EF4-FFF2-40B4-BE49-F238E27FC236}">
                <a16:creationId xmlns:a16="http://schemas.microsoft.com/office/drawing/2014/main" id="{D4B25D35-C87B-CB93-8E74-E72E8D6C9A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928" y="703040"/>
            <a:ext cx="914400" cy="914400"/>
          </a:xfrm>
          <a:prstGeom prst="rect">
            <a:avLst/>
          </a:prstGeom>
        </p:spPr>
      </p:pic>
    </p:spTree>
    <p:extLst>
      <p:ext uri="{BB962C8B-B14F-4D97-AF65-F5344CB8AC3E}">
        <p14:creationId xmlns:p14="http://schemas.microsoft.com/office/powerpoint/2010/main" val="1001244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DA77F4A-E01D-A1E8-AB60-75159F733D18}"/>
              </a:ext>
            </a:extLst>
          </p:cNvPr>
          <p:cNvSpPr>
            <a:spLocks noGrp="1"/>
          </p:cNvSpPr>
          <p:nvPr>
            <p:ph idx="1"/>
          </p:nvPr>
        </p:nvSpPr>
        <p:spPr/>
        <p:txBody>
          <a:bodyPr/>
          <a:lstStyle/>
          <a:p>
            <a:endParaRPr lang="fr-FR"/>
          </a:p>
        </p:txBody>
      </p:sp>
      <p:sp>
        <p:nvSpPr>
          <p:cNvPr id="3" name="Titre 2">
            <a:extLst>
              <a:ext uri="{FF2B5EF4-FFF2-40B4-BE49-F238E27FC236}">
                <a16:creationId xmlns:a16="http://schemas.microsoft.com/office/drawing/2014/main" id="{493AEC14-B603-A831-601B-B588EAA8E8D7}"/>
              </a:ext>
            </a:extLst>
          </p:cNvPr>
          <p:cNvSpPr>
            <a:spLocks noGrp="1"/>
          </p:cNvSpPr>
          <p:nvPr>
            <p:ph type="title"/>
          </p:nvPr>
        </p:nvSpPr>
        <p:spPr/>
        <p:txBody>
          <a:bodyPr/>
          <a:lstStyle/>
          <a:p>
            <a:endParaRPr lang="fr-FR"/>
          </a:p>
        </p:txBody>
      </p:sp>
      <p:sp>
        <p:nvSpPr>
          <p:cNvPr id="4" name="Espace réservé du pied de page 3">
            <a:extLst>
              <a:ext uri="{FF2B5EF4-FFF2-40B4-BE49-F238E27FC236}">
                <a16:creationId xmlns:a16="http://schemas.microsoft.com/office/drawing/2014/main" id="{52339D94-2C95-C0E9-123A-FF5C5468D6D0}"/>
              </a:ext>
            </a:extLst>
          </p:cNvPr>
          <p:cNvSpPr>
            <a:spLocks noGrp="1"/>
          </p:cNvSpPr>
          <p:nvPr>
            <p:ph type="ftr" sz="quarter" idx="11"/>
          </p:nvPr>
        </p:nvSpPr>
        <p:spPr/>
        <p:txBody>
          <a:bodyPr/>
          <a:lstStyle/>
          <a:p>
            <a:pPr>
              <a:defRPr/>
            </a:pPr>
            <a:r>
              <a:rPr lang="en-US" noProof="0"/>
              <a:t>Duvivier  Valérie   |     INAS    </a:t>
            </a:r>
          </a:p>
        </p:txBody>
      </p:sp>
      <p:pic>
        <p:nvPicPr>
          <p:cNvPr id="5" name="Graphique 4" descr="Badge 3 avec un remplissage uni">
            <a:extLst>
              <a:ext uri="{FF2B5EF4-FFF2-40B4-BE49-F238E27FC236}">
                <a16:creationId xmlns:a16="http://schemas.microsoft.com/office/drawing/2014/main" id="{938940AA-C5A1-54B9-8F91-E5E6B6EE9D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1440" y="2687638"/>
            <a:ext cx="914400" cy="914400"/>
          </a:xfrm>
          <a:prstGeom prst="rect">
            <a:avLst/>
          </a:prstGeom>
        </p:spPr>
      </p:pic>
      <p:pic>
        <p:nvPicPr>
          <p:cNvPr id="4098" name="Picture 2" descr="Concept de faible énergie et de fatigue. — Image vectorielle">
            <a:hlinkClick r:id="rId5"/>
            <a:extLst>
              <a:ext uri="{FF2B5EF4-FFF2-40B4-BE49-F238E27FC236}">
                <a16:creationId xmlns:a16="http://schemas.microsoft.com/office/drawing/2014/main" id="{671946DF-1F56-5DD2-1204-5B2037B48D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3283" y="1646166"/>
            <a:ext cx="5426710" cy="361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802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E811165-8612-F1AF-8427-3F9533C2015E}"/>
              </a:ext>
            </a:extLst>
          </p:cNvPr>
          <p:cNvSpPr>
            <a:spLocks noGrp="1"/>
          </p:cNvSpPr>
          <p:nvPr>
            <p:ph idx="1"/>
          </p:nvPr>
        </p:nvSpPr>
        <p:spPr>
          <a:xfrm>
            <a:off x="457200" y="1310065"/>
            <a:ext cx="8011551" cy="5148513"/>
          </a:xfrm>
        </p:spPr>
        <p:txBody>
          <a:bodyPr>
            <a:noAutofit/>
          </a:bodyPr>
          <a:lstStyle/>
          <a:p>
            <a:pPr lvl="1" indent="0" algn="just">
              <a:buNone/>
            </a:pPr>
            <a:endParaRPr lang="fr-FR" sz="1800" dirty="0">
              <a:latin typeface="+mj-lt"/>
            </a:endParaRPr>
          </a:p>
          <a:p>
            <a:pPr lvl="1" indent="0" algn="just">
              <a:buNone/>
            </a:pPr>
            <a:r>
              <a:rPr lang="fr-FR" sz="1800" dirty="0">
                <a:latin typeface="+mj-lt"/>
              </a:rPr>
              <a:t>L</a:t>
            </a:r>
            <a:r>
              <a:rPr lang="fr-FR" sz="1800" dirty="0">
                <a:solidFill>
                  <a:schemeClr val="tx1"/>
                </a:solidFill>
                <a:latin typeface="+mj-lt"/>
              </a:rPr>
              <a:t>a manière dont le formateur </a:t>
            </a:r>
            <a:r>
              <a:rPr lang="fr-BE" sz="1800" dirty="0">
                <a:solidFill>
                  <a:schemeClr val="tx1"/>
                </a:solidFill>
                <a:latin typeface="+mj-lt"/>
              </a:rPr>
              <a:t>se saisit de l’objet de simulation et l’utilise pour former les apprenants et la manière dont le formateur soutient l’activité des apprenants </a:t>
            </a:r>
            <a:r>
              <a:rPr lang="fr-FR" sz="1800" dirty="0">
                <a:solidFill>
                  <a:schemeClr val="tx1"/>
                </a:solidFill>
                <a:latin typeface="+mj-lt"/>
              </a:rPr>
              <a:t>lors du débriefing </a:t>
            </a:r>
            <a:r>
              <a:rPr lang="fr-FR" sz="1800" dirty="0">
                <a:latin typeface="+mj-lt"/>
                <a:cs typeface="Times New Roman" pitchFamily="18" charset="0"/>
              </a:rPr>
              <a:t>sont encore </a:t>
            </a:r>
            <a:r>
              <a:rPr lang="fr-FR" sz="1800" b="1" dirty="0">
                <a:solidFill>
                  <a:schemeClr val="accent4"/>
                </a:solidFill>
                <a:latin typeface="+mj-lt"/>
                <a:cs typeface="Times New Roman" pitchFamily="18" charset="0"/>
              </a:rPr>
              <a:t>peu / pas, étudiées</a:t>
            </a:r>
            <a:r>
              <a:rPr lang="fr-FR" sz="1800" dirty="0">
                <a:latin typeface="+mj-lt"/>
                <a:cs typeface="Times New Roman" pitchFamily="18" charset="0"/>
              </a:rPr>
              <a:t>.</a:t>
            </a:r>
          </a:p>
          <a:p>
            <a:pPr algn="just"/>
            <a:endParaRPr lang="fr-FR" sz="1800" dirty="0">
              <a:solidFill>
                <a:schemeClr val="tx1"/>
              </a:solidFill>
              <a:latin typeface="+mj-lt"/>
            </a:endParaRPr>
          </a:p>
          <a:p>
            <a:pPr algn="just"/>
            <a:r>
              <a:rPr lang="fr-FR" sz="1800" dirty="0">
                <a:solidFill>
                  <a:schemeClr val="tx1"/>
                </a:solidFill>
                <a:latin typeface="+mj-lt"/>
              </a:rPr>
              <a:t>Lorsque c’est le cas, les éléments rapportés…</a:t>
            </a:r>
          </a:p>
          <a:p>
            <a:pPr marL="457200" indent="-457200" algn="just">
              <a:buFont typeface="Wingdings" pitchFamily="2" charset="2"/>
              <a:buChar char="q"/>
            </a:pPr>
            <a:r>
              <a:rPr lang="fr-FR" sz="1800" dirty="0">
                <a:solidFill>
                  <a:schemeClr val="tx1"/>
                </a:solidFill>
                <a:latin typeface="+mj-lt"/>
              </a:rPr>
              <a:t>sont de nature prescriptives</a:t>
            </a:r>
          </a:p>
          <a:p>
            <a:pPr marL="457200" indent="-457200" algn="just">
              <a:buFont typeface="Wingdings" pitchFamily="2" charset="2"/>
              <a:buChar char="q"/>
            </a:pPr>
            <a:r>
              <a:rPr lang="fr-FR" sz="1800" dirty="0">
                <a:solidFill>
                  <a:schemeClr val="tx1"/>
                </a:solidFill>
                <a:latin typeface="+mj-lt"/>
              </a:rPr>
              <a:t>sont peu généralisables</a:t>
            </a:r>
          </a:p>
          <a:p>
            <a:pPr marL="457200" indent="-457200" algn="just">
              <a:buFont typeface="Wingdings" pitchFamily="2" charset="2"/>
              <a:buChar char="q"/>
            </a:pPr>
            <a:r>
              <a:rPr lang="fr-FR" sz="1800" dirty="0">
                <a:solidFill>
                  <a:schemeClr val="tx1"/>
                </a:solidFill>
                <a:latin typeface="+mj-lt"/>
              </a:rPr>
              <a:t>sont peu </a:t>
            </a:r>
            <a:r>
              <a:rPr lang="fr-FR" sz="1800" dirty="0" err="1">
                <a:solidFill>
                  <a:schemeClr val="tx1"/>
                </a:solidFill>
                <a:latin typeface="+mj-lt"/>
              </a:rPr>
              <a:t>opérationnalisables</a:t>
            </a:r>
            <a:r>
              <a:rPr lang="fr-FR" sz="1800" dirty="0">
                <a:solidFill>
                  <a:schemeClr val="tx1"/>
                </a:solidFill>
                <a:latin typeface="+mj-lt"/>
              </a:rPr>
              <a:t> en termes de manifestations</a:t>
            </a:r>
            <a:endParaRPr lang="fr-BE" sz="1800" dirty="0">
              <a:solidFill>
                <a:schemeClr val="tx1"/>
              </a:solidFill>
              <a:latin typeface="+mj-lt"/>
            </a:endParaRPr>
          </a:p>
          <a:p>
            <a:pPr marL="457200" indent="-457200" algn="just">
              <a:buFont typeface="Wingdings" pitchFamily="2" charset="2"/>
              <a:buChar char="q"/>
            </a:pPr>
            <a:r>
              <a:rPr lang="fr-BE" sz="1800" dirty="0">
                <a:solidFill>
                  <a:schemeClr val="tx1"/>
                </a:solidFill>
                <a:latin typeface="+mj-lt"/>
              </a:rPr>
              <a:t>font état de pratiques centrées sur le «quoi » (produits et GAP) et moins sur le « comment » et le « pourquoi » (processus)</a:t>
            </a:r>
          </a:p>
          <a:p>
            <a:pPr marL="457200" indent="-457200" algn="just">
              <a:buFont typeface="Wingdings" pitchFamily="2" charset="2"/>
              <a:buChar char="q"/>
            </a:pPr>
            <a:r>
              <a:rPr lang="fr-FR" sz="1800" dirty="0">
                <a:solidFill>
                  <a:schemeClr val="tx1"/>
                </a:solidFill>
                <a:latin typeface="+mj-lt"/>
              </a:rPr>
              <a:t>les éléments rapportés sont difficilement rattachables à un modèle</a:t>
            </a:r>
            <a:r>
              <a:rPr lang="fr-BE" sz="1800" dirty="0">
                <a:solidFill>
                  <a:schemeClr val="tx1"/>
                </a:solidFill>
                <a:latin typeface="+mj-lt"/>
              </a:rPr>
              <a:t> théorique général du point de vue du guidage du formateur (contrairement au temps de l’exercice simulé).</a:t>
            </a: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45720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9" name="Rectangle 3">
            <a:extLst>
              <a:ext uri="{FF2B5EF4-FFF2-40B4-BE49-F238E27FC236}">
                <a16:creationId xmlns:a16="http://schemas.microsoft.com/office/drawing/2014/main" id="{F4FE9DE0-584C-5959-2FFE-C99E39598845}"/>
              </a:ext>
            </a:extLst>
          </p:cNvPr>
          <p:cNvSpPr>
            <a:spLocks noChangeArrowheads="1"/>
          </p:cNvSpPr>
          <p:nvPr/>
        </p:nvSpPr>
        <p:spPr bwMode="auto">
          <a:xfrm>
            <a:off x="0"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Titre 1">
            <a:extLst>
              <a:ext uri="{FF2B5EF4-FFF2-40B4-BE49-F238E27FC236}">
                <a16:creationId xmlns:a16="http://schemas.microsoft.com/office/drawing/2014/main" id="{9C3DBCB1-109C-C502-4E7C-58038346A96E}"/>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pic>
        <p:nvPicPr>
          <p:cNvPr id="5" name="Graphique 4" descr="Badge 4 avec un remplissage uni">
            <a:extLst>
              <a:ext uri="{FF2B5EF4-FFF2-40B4-BE49-F238E27FC236}">
                <a16:creationId xmlns:a16="http://schemas.microsoft.com/office/drawing/2014/main" id="{5231E83C-C6CF-6F40-D745-FC98C439C5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4776" y="2568575"/>
            <a:ext cx="914400" cy="914400"/>
          </a:xfrm>
          <a:prstGeom prst="rect">
            <a:avLst/>
          </a:prstGeom>
        </p:spPr>
      </p:pic>
    </p:spTree>
    <p:extLst>
      <p:ext uri="{BB962C8B-B14F-4D97-AF65-F5344CB8AC3E}">
        <p14:creationId xmlns:p14="http://schemas.microsoft.com/office/powerpoint/2010/main" val="144798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9286EBB0-9F86-4284-635A-591CEDD51AF6}"/>
              </a:ext>
            </a:extLst>
          </p:cNvPr>
          <p:cNvSpPr txBox="1">
            <a:spLocks/>
          </p:cNvSpPr>
          <p:nvPr/>
        </p:nvSpPr>
        <p:spPr bwMode="auto">
          <a:xfrm>
            <a:off x="2419350" y="274638"/>
            <a:ext cx="62674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lang="fr-BE" sz="4400" b="1" kern="1200" dirty="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pPr>
              <a:spcAft>
                <a:spcPts val="600"/>
              </a:spcAft>
            </a:pPr>
            <a:r>
              <a:rPr lang="fr-BE"/>
              <a:t>2. Enjeux</a:t>
            </a:r>
          </a:p>
        </p:txBody>
      </p:sp>
      <p:sp>
        <p:nvSpPr>
          <p:cNvPr id="7175" name="Footer Placeholder 4">
            <a:extLst>
              <a:ext uri="{FF2B5EF4-FFF2-40B4-BE49-F238E27FC236}">
                <a16:creationId xmlns:a16="http://schemas.microsoft.com/office/drawing/2014/main" id="{DF8A21C0-85C0-BBB2-2BBC-F5AFA58AF75A}"/>
              </a:ext>
            </a:extLst>
          </p:cNvPr>
          <p:cNvSpPr>
            <a:spLocks noGrp="1"/>
          </p:cNvSpPr>
          <p:nvPr>
            <p:ph type="ftr" sz="quarter" idx="11"/>
          </p:nvPr>
        </p:nvSpPr>
        <p:spPr>
          <a:xfrm>
            <a:off x="2228850" y="6581775"/>
            <a:ext cx="6400800" cy="276225"/>
          </a:xfrm>
        </p:spPr>
        <p:txBody>
          <a:bodyPr/>
          <a:lstStyle/>
          <a:p>
            <a:pPr>
              <a:spcAft>
                <a:spcPts val="600"/>
              </a:spcAft>
              <a:defRPr/>
            </a:pPr>
            <a:r>
              <a:rPr lang="en-US" noProof="0"/>
              <a:t>Duvivier  Valérie   |     INAS    </a:t>
            </a:r>
          </a:p>
        </p:txBody>
      </p:sp>
      <p:sp>
        <p:nvSpPr>
          <p:cNvPr id="10" name="Rectangle 2">
            <a:extLst>
              <a:ext uri="{FF2B5EF4-FFF2-40B4-BE49-F238E27FC236}">
                <a16:creationId xmlns:a16="http://schemas.microsoft.com/office/drawing/2014/main" id="{2DA6D42A-0B65-8842-9291-C4F28D773556}"/>
              </a:ext>
            </a:extLst>
          </p:cNvPr>
          <p:cNvSpPr>
            <a:spLocks noChangeArrowheads="1"/>
          </p:cNvSpPr>
          <p:nvPr/>
        </p:nvSpPr>
        <p:spPr bwMode="auto">
          <a:xfrm>
            <a:off x="457200" y="226204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2" name="Rectangle 3">
            <a:extLst>
              <a:ext uri="{FF2B5EF4-FFF2-40B4-BE49-F238E27FC236}">
                <a16:creationId xmlns:a16="http://schemas.microsoft.com/office/drawing/2014/main" id="{6319F5B2-91BD-8A48-95A4-0D94195776D3}"/>
              </a:ext>
            </a:extLst>
          </p:cNvPr>
          <p:cNvSpPr>
            <a:spLocks noChangeArrowheads="1"/>
          </p:cNvSpPr>
          <p:nvPr/>
        </p:nvSpPr>
        <p:spPr bwMode="auto">
          <a:xfrm>
            <a:off x="457200" y="300499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2" name="Rectangle 3">
            <a:extLst>
              <a:ext uri="{FF2B5EF4-FFF2-40B4-BE49-F238E27FC236}">
                <a16:creationId xmlns:a16="http://schemas.microsoft.com/office/drawing/2014/main" id="{72DCBE09-6A1A-CF45-B323-C8B344B61BA2}"/>
              </a:ext>
            </a:extLst>
          </p:cNvPr>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3DF38987-F090-D54E-9923-7F4E9A1C56BD}"/>
              </a:ext>
            </a:extLst>
          </p:cNvPr>
          <p:cNvSpPr>
            <a:spLocks noChangeArrowheads="1"/>
          </p:cNvSpPr>
          <p:nvPr/>
        </p:nvSpPr>
        <p:spPr bwMode="auto">
          <a:xfrm>
            <a:off x="0" y="19700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pic>
        <p:nvPicPr>
          <p:cNvPr id="7172" name="Picture 4" descr="quaderno a spirale bianco su tavola di legno marrone">
            <a:extLst>
              <a:ext uri="{FF2B5EF4-FFF2-40B4-BE49-F238E27FC236}">
                <a16:creationId xmlns:a16="http://schemas.microsoft.com/office/drawing/2014/main" id="{E565CAE0-C25A-A60E-0CBD-784F6FF44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72" y="60359"/>
            <a:ext cx="10225128" cy="6581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B4615B60-C7BE-D34E-B197-431BB5A814D1}"/>
              </a:ext>
            </a:extLst>
          </p:cNvPr>
          <p:cNvSpPr>
            <a:spLocks noChangeArrowheads="1"/>
          </p:cNvSpPr>
          <p:nvPr/>
        </p:nvSpPr>
        <p:spPr bwMode="auto">
          <a:xfrm>
            <a:off x="0" y="28463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9" name="Rectangle 18">
            <a:extLst>
              <a:ext uri="{FF2B5EF4-FFF2-40B4-BE49-F238E27FC236}">
                <a16:creationId xmlns:a16="http://schemas.microsoft.com/office/drawing/2014/main" id="{115D11E6-9642-3B15-7096-84CEB655667C}"/>
              </a:ext>
            </a:extLst>
          </p:cNvPr>
          <p:cNvSpPr/>
          <p:nvPr/>
        </p:nvSpPr>
        <p:spPr>
          <a:xfrm>
            <a:off x="3737663" y="1970001"/>
            <a:ext cx="3024010" cy="3535275"/>
          </a:xfrm>
          <a:prstGeom prst="rect">
            <a:avLst/>
          </a:prstGeom>
        </p:spPr>
        <p:txBody>
          <a:bodyPr vert="horz" lIns="91440" tIns="45720" rIns="91440" bIns="45720" rtlCol="0">
            <a:normAutofit/>
          </a:bodyPr>
          <a:lstStyle/>
          <a:p>
            <a:pPr algn="ctr">
              <a:lnSpc>
                <a:spcPct val="110000"/>
              </a:lnSpc>
              <a:spcBef>
                <a:spcPct val="20000"/>
              </a:spcBef>
            </a:pPr>
            <a:endParaRPr lang="fr-FR" sz="2000" dirty="0">
              <a:solidFill>
                <a:schemeClr val="tx2"/>
              </a:solidFill>
              <a:latin typeface="Dreaming Outloud Pro" panose="020F0502020204030204" pitchFamily="34" charset="0"/>
              <a:cs typeface="Dreaming Outloud Pro" panose="020F0502020204030204" pitchFamily="34" charset="0"/>
            </a:endParaRPr>
          </a:p>
          <a:p>
            <a:pPr algn="ctr">
              <a:lnSpc>
                <a:spcPct val="110000"/>
              </a:lnSpc>
              <a:spcBef>
                <a:spcPct val="20000"/>
              </a:spcBef>
            </a:pPr>
            <a:endParaRPr lang="fr-FR" dirty="0">
              <a:solidFill>
                <a:schemeClr val="tx2"/>
              </a:solidFill>
              <a:latin typeface="+mj-lt"/>
              <a:cs typeface="Dreaming Outloud Pro" panose="020F0502020204030204" pitchFamily="34" charset="0"/>
            </a:endParaRPr>
          </a:p>
          <a:p>
            <a:pPr algn="ctr">
              <a:lnSpc>
                <a:spcPct val="110000"/>
              </a:lnSpc>
              <a:spcBef>
                <a:spcPct val="20000"/>
              </a:spcBef>
            </a:pPr>
            <a:r>
              <a:rPr lang="fr-FR" dirty="0">
                <a:solidFill>
                  <a:schemeClr val="tx2"/>
                </a:solidFill>
                <a:latin typeface="+mj-lt"/>
                <a:cs typeface="Dreaming Outloud Pro" panose="020F0502020204030204" pitchFamily="34" charset="0"/>
              </a:rPr>
              <a:t>Répertorier un ensemble de dimensions propres à l’activité du formateur tout en préservant la singularité des situations.</a:t>
            </a:r>
          </a:p>
        </p:txBody>
      </p:sp>
      <p:sp>
        <p:nvSpPr>
          <p:cNvPr id="20" name="Titre 1">
            <a:extLst>
              <a:ext uri="{FF2B5EF4-FFF2-40B4-BE49-F238E27FC236}">
                <a16:creationId xmlns:a16="http://schemas.microsoft.com/office/drawing/2014/main" id="{66D2AE1D-00CA-E62E-3553-783D519280C3}"/>
              </a:ext>
            </a:extLst>
          </p:cNvPr>
          <p:cNvSpPr>
            <a:spLocks noGrp="1"/>
          </p:cNvSpPr>
          <p:nvPr>
            <p:ph type="title"/>
          </p:nvPr>
        </p:nvSpPr>
        <p:spPr>
          <a:xfrm>
            <a:off x="457200" y="457200"/>
            <a:ext cx="8229600" cy="960438"/>
          </a:xfrm>
        </p:spPr>
        <p:txBody>
          <a:bodyPr/>
          <a:lstStyle/>
          <a:p>
            <a:r>
              <a:rPr lang="fr-BE" sz="3600" dirty="0">
                <a:solidFill>
                  <a:schemeClr val="accent4"/>
                </a:solidFill>
              </a:rPr>
              <a:t>3. Enjeux</a:t>
            </a:r>
            <a:endParaRPr lang="fr-BE" sz="3600" kern="1200" dirty="0">
              <a:solidFill>
                <a:schemeClr val="accent4"/>
              </a:solidFill>
              <a:latin typeface="Tenor Sans" panose="02000000000000000000" pitchFamily="2" charset="0"/>
              <a:ea typeface="+mj-ea"/>
            </a:endParaRPr>
          </a:p>
        </p:txBody>
      </p:sp>
    </p:spTree>
    <p:extLst>
      <p:ext uri="{BB962C8B-B14F-4D97-AF65-F5344CB8AC3E}">
        <p14:creationId xmlns:p14="http://schemas.microsoft.com/office/powerpoint/2010/main" val="373835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2" name="Titre 1">
            <a:extLst>
              <a:ext uri="{FF2B5EF4-FFF2-40B4-BE49-F238E27FC236}">
                <a16:creationId xmlns:a16="http://schemas.microsoft.com/office/drawing/2014/main" id="{8A57A798-CD23-DBE5-18C8-306AC478D2D5}"/>
              </a:ext>
            </a:extLst>
          </p:cNvPr>
          <p:cNvSpPr>
            <a:spLocks noGrp="1"/>
          </p:cNvSpPr>
          <p:nvPr>
            <p:ph type="title" idx="4294967295"/>
          </p:nvPr>
        </p:nvSpPr>
        <p:spPr>
          <a:xfrm>
            <a:off x="400047" y="364923"/>
            <a:ext cx="8229600" cy="1279525"/>
          </a:xfrm>
        </p:spPr>
        <p:txBody>
          <a:bodyPr/>
          <a:lstStyle/>
          <a:p>
            <a:pPr marL="457200" lvl="1" indent="-457200" fontAlgn="auto">
              <a:spcAft>
                <a:spcPts val="0"/>
              </a:spcAft>
              <a:defRPr/>
            </a:pPr>
            <a:r>
              <a:rPr lang="fr-BE" sz="3600" dirty="0">
                <a:solidFill>
                  <a:srgbClr val="8EBF8C"/>
                </a:solidFill>
              </a:rPr>
              <a:t>4. Modèle de l’activité des formateurs en débriefing</a:t>
            </a:r>
            <a:endParaRPr lang="fr-BE" sz="3600" kern="1200" dirty="0">
              <a:solidFill>
                <a:srgbClr val="8EBF8C"/>
              </a:solidFill>
              <a:latin typeface="Tenor Sans" panose="02000000000000000000" pitchFamily="2" charset="0"/>
              <a:ea typeface="+mj-ea"/>
            </a:endParaRP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3" name="Ellipse 2">
            <a:extLst>
              <a:ext uri="{FF2B5EF4-FFF2-40B4-BE49-F238E27FC236}">
                <a16:creationId xmlns:a16="http://schemas.microsoft.com/office/drawing/2014/main" id="{39A42478-996A-9F05-069F-9812352A4C83}"/>
              </a:ext>
            </a:extLst>
          </p:cNvPr>
          <p:cNvSpPr/>
          <p:nvPr/>
        </p:nvSpPr>
        <p:spPr>
          <a:xfrm>
            <a:off x="743916" y="2042872"/>
            <a:ext cx="7885731" cy="128399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Ellipse 9">
            <a:extLst>
              <a:ext uri="{FF2B5EF4-FFF2-40B4-BE49-F238E27FC236}">
                <a16:creationId xmlns:a16="http://schemas.microsoft.com/office/drawing/2014/main" id="{5F1EEE7A-8455-6635-B240-010D26E605BD}"/>
              </a:ext>
            </a:extLst>
          </p:cNvPr>
          <p:cNvSpPr/>
          <p:nvPr/>
        </p:nvSpPr>
        <p:spPr>
          <a:xfrm>
            <a:off x="743915" y="3394477"/>
            <a:ext cx="7885731" cy="1283992"/>
          </a:xfrm>
          <a:prstGeom prst="ellipse">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Ellipse 10">
            <a:extLst>
              <a:ext uri="{FF2B5EF4-FFF2-40B4-BE49-F238E27FC236}">
                <a16:creationId xmlns:a16="http://schemas.microsoft.com/office/drawing/2014/main" id="{2354B2A9-B529-0498-FFBB-FF5F97089D1C}"/>
              </a:ext>
            </a:extLst>
          </p:cNvPr>
          <p:cNvSpPr/>
          <p:nvPr/>
        </p:nvSpPr>
        <p:spPr>
          <a:xfrm>
            <a:off x="743917" y="4746082"/>
            <a:ext cx="7885731" cy="1283992"/>
          </a:xfrm>
          <a:prstGeom prst="ellipse">
            <a:avLst/>
          </a:prstGeom>
          <a:noFill/>
          <a:ln>
            <a:solidFill>
              <a:srgbClr val="6AB0D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EE62AD9D-DE1A-C2D7-98A8-B9FFE59DEC41}"/>
              </a:ext>
            </a:extLst>
          </p:cNvPr>
          <p:cNvSpPr/>
          <p:nvPr/>
        </p:nvSpPr>
        <p:spPr>
          <a:xfrm>
            <a:off x="3056965" y="2406593"/>
            <a:ext cx="3639670" cy="60063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Conditions </a:t>
            </a:r>
          </a:p>
          <a:p>
            <a:pPr algn="ctr"/>
            <a:r>
              <a:rPr lang="fr-FR" dirty="0">
                <a:solidFill>
                  <a:schemeClr val="tx1"/>
                </a:solidFill>
              </a:rPr>
              <a:t>internes  et  externes</a:t>
            </a:r>
          </a:p>
        </p:txBody>
      </p:sp>
      <p:sp>
        <p:nvSpPr>
          <p:cNvPr id="12" name="Rectangle : coins arrondis 11">
            <a:extLst>
              <a:ext uri="{FF2B5EF4-FFF2-40B4-BE49-F238E27FC236}">
                <a16:creationId xmlns:a16="http://schemas.microsoft.com/office/drawing/2014/main" id="{C212459A-F0F7-CD37-41B8-0E426770608F}"/>
              </a:ext>
            </a:extLst>
          </p:cNvPr>
          <p:cNvSpPr/>
          <p:nvPr/>
        </p:nvSpPr>
        <p:spPr>
          <a:xfrm>
            <a:off x="3056965" y="3658915"/>
            <a:ext cx="3639670" cy="60063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Activités conduites</a:t>
            </a:r>
          </a:p>
        </p:txBody>
      </p:sp>
      <p:sp>
        <p:nvSpPr>
          <p:cNvPr id="13" name="Rectangle : coins arrondis 12">
            <a:extLst>
              <a:ext uri="{FF2B5EF4-FFF2-40B4-BE49-F238E27FC236}">
                <a16:creationId xmlns:a16="http://schemas.microsoft.com/office/drawing/2014/main" id="{0C6D4962-E9DD-6AF1-6505-55FE5AB57C9A}"/>
              </a:ext>
            </a:extLst>
          </p:cNvPr>
          <p:cNvSpPr/>
          <p:nvPr/>
        </p:nvSpPr>
        <p:spPr>
          <a:xfrm>
            <a:off x="2980765" y="5182375"/>
            <a:ext cx="3639670" cy="60063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Effets des activités</a:t>
            </a:r>
          </a:p>
        </p:txBody>
      </p:sp>
    </p:spTree>
    <p:extLst>
      <p:ext uri="{BB962C8B-B14F-4D97-AF65-F5344CB8AC3E}">
        <p14:creationId xmlns:p14="http://schemas.microsoft.com/office/powerpoint/2010/main" val="4121061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5"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 coins arrondis 30">
            <a:extLst>
              <a:ext uri="{FF2B5EF4-FFF2-40B4-BE49-F238E27FC236}">
                <a16:creationId xmlns:a16="http://schemas.microsoft.com/office/drawing/2014/main" id="{AE4EC16A-B17F-40AF-8DD3-959FF68F9B66}"/>
              </a:ext>
            </a:extLst>
          </p:cNvPr>
          <p:cNvSpPr/>
          <p:nvPr/>
        </p:nvSpPr>
        <p:spPr>
          <a:xfrm>
            <a:off x="492148" y="1344416"/>
            <a:ext cx="8194652" cy="4396652"/>
          </a:xfrm>
          <a:prstGeom prst="roundRect">
            <a:avLst/>
          </a:prstGeom>
          <a:noFill/>
          <a:ln>
            <a:solidFill>
              <a:srgbClr val="96969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2" name="Titre 1">
            <a:extLst>
              <a:ext uri="{FF2B5EF4-FFF2-40B4-BE49-F238E27FC236}">
                <a16:creationId xmlns:a16="http://schemas.microsoft.com/office/drawing/2014/main" id="{8A57A798-CD23-DBE5-18C8-306AC478D2D5}"/>
              </a:ext>
            </a:extLst>
          </p:cNvPr>
          <p:cNvSpPr>
            <a:spLocks noGrp="1"/>
          </p:cNvSpPr>
          <p:nvPr>
            <p:ph type="title" idx="4294967295"/>
          </p:nvPr>
        </p:nvSpPr>
        <p:spPr>
          <a:xfrm>
            <a:off x="0" y="276225"/>
            <a:ext cx="8229600" cy="1279525"/>
          </a:xfrm>
        </p:spPr>
        <p:txBody>
          <a:bodyPr/>
          <a:lstStyle/>
          <a:p>
            <a:r>
              <a:rPr lang="fr-BE" sz="3000" dirty="0"/>
              <a:t>4.1. Modèle de référence</a:t>
            </a:r>
            <a:endParaRPr lang="fr-BE" sz="3000" kern="1200" dirty="0"/>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3" name="Ellipse 2">
            <a:extLst>
              <a:ext uri="{FF2B5EF4-FFF2-40B4-BE49-F238E27FC236}">
                <a16:creationId xmlns:a16="http://schemas.microsoft.com/office/drawing/2014/main" id="{300A2412-FDBA-C81A-4DF0-AC5E353C36CB}"/>
              </a:ext>
            </a:extLst>
          </p:cNvPr>
          <p:cNvSpPr/>
          <p:nvPr/>
        </p:nvSpPr>
        <p:spPr>
          <a:xfrm>
            <a:off x="916319" y="1793939"/>
            <a:ext cx="1456661" cy="63795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Conditions internes et externes</a:t>
            </a:r>
          </a:p>
        </p:txBody>
      </p:sp>
      <p:sp>
        <p:nvSpPr>
          <p:cNvPr id="10" name="Ellipse 9">
            <a:extLst>
              <a:ext uri="{FF2B5EF4-FFF2-40B4-BE49-F238E27FC236}">
                <a16:creationId xmlns:a16="http://schemas.microsoft.com/office/drawing/2014/main" id="{F932C3F8-53E8-E169-728B-F0539A83C9B3}"/>
              </a:ext>
            </a:extLst>
          </p:cNvPr>
          <p:cNvSpPr/>
          <p:nvPr/>
        </p:nvSpPr>
        <p:spPr>
          <a:xfrm>
            <a:off x="897755" y="3052983"/>
            <a:ext cx="1456661" cy="637954"/>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fr-FR" sz="1200" dirty="0">
                <a:solidFill>
                  <a:schemeClr val="tx1"/>
                </a:solidFill>
              </a:rPr>
              <a:t>Activités conduites</a:t>
            </a:r>
          </a:p>
        </p:txBody>
      </p:sp>
      <p:sp>
        <p:nvSpPr>
          <p:cNvPr id="12" name="Ellipse 11">
            <a:extLst>
              <a:ext uri="{FF2B5EF4-FFF2-40B4-BE49-F238E27FC236}">
                <a16:creationId xmlns:a16="http://schemas.microsoft.com/office/drawing/2014/main" id="{389E3EAA-7FC5-4F5B-A6CD-545935B3477B}"/>
              </a:ext>
            </a:extLst>
          </p:cNvPr>
          <p:cNvSpPr/>
          <p:nvPr/>
        </p:nvSpPr>
        <p:spPr>
          <a:xfrm>
            <a:off x="897755" y="4464079"/>
            <a:ext cx="1456661" cy="637954"/>
          </a:xfrm>
          <a:prstGeom prst="ellipse">
            <a:avLst/>
          </a:prstGeom>
          <a:noFill/>
          <a:ln w="28575" cap="flat" cmpd="sng" algn="ctr">
            <a:solidFill>
              <a:srgbClr val="00AB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fr-FR" sz="1200" dirty="0">
                <a:solidFill>
                  <a:schemeClr val="tx1"/>
                </a:solidFill>
              </a:rPr>
              <a:t>Effets des activités</a:t>
            </a:r>
          </a:p>
        </p:txBody>
      </p:sp>
      <p:sp>
        <p:nvSpPr>
          <p:cNvPr id="16" name="Rectangle 3">
            <a:extLst>
              <a:ext uri="{FF2B5EF4-FFF2-40B4-BE49-F238E27FC236}">
                <a16:creationId xmlns:a16="http://schemas.microsoft.com/office/drawing/2014/main" id="{A4F9EB86-8213-A2C2-C68D-546783502CC7}"/>
              </a:ext>
            </a:extLst>
          </p:cNvPr>
          <p:cNvSpPr>
            <a:spLocks noChangeArrowheads="1"/>
          </p:cNvSpPr>
          <p:nvPr/>
        </p:nvSpPr>
        <p:spPr bwMode="auto">
          <a:xfrm>
            <a:off x="3827949" y="4327636"/>
            <a:ext cx="9144000" cy="0"/>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 coins arrondis 22">
            <a:extLst>
              <a:ext uri="{FF2B5EF4-FFF2-40B4-BE49-F238E27FC236}">
                <a16:creationId xmlns:a16="http://schemas.microsoft.com/office/drawing/2014/main" id="{BD44832E-83A8-1DD6-B977-82B6FEB63575}"/>
              </a:ext>
            </a:extLst>
          </p:cNvPr>
          <p:cNvSpPr/>
          <p:nvPr/>
        </p:nvSpPr>
        <p:spPr>
          <a:xfrm>
            <a:off x="3071204" y="1743243"/>
            <a:ext cx="1355539" cy="10253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Caractéristiques du travailleur</a:t>
            </a:r>
          </a:p>
        </p:txBody>
      </p:sp>
      <p:sp>
        <p:nvSpPr>
          <p:cNvPr id="30" name="Rectangle : coins arrondis 29">
            <a:extLst>
              <a:ext uri="{FF2B5EF4-FFF2-40B4-BE49-F238E27FC236}">
                <a16:creationId xmlns:a16="http://schemas.microsoft.com/office/drawing/2014/main" id="{A892EF7A-78B8-40C0-72CF-9A79D202BE70}"/>
              </a:ext>
            </a:extLst>
          </p:cNvPr>
          <p:cNvSpPr/>
          <p:nvPr/>
        </p:nvSpPr>
        <p:spPr>
          <a:xfrm>
            <a:off x="5429250" y="1704977"/>
            <a:ext cx="1355539" cy="10253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Caractéristiques de la tâche</a:t>
            </a:r>
          </a:p>
        </p:txBody>
      </p:sp>
      <p:sp>
        <p:nvSpPr>
          <p:cNvPr id="24" name="Rectangle : coins arrondis 23">
            <a:extLst>
              <a:ext uri="{FF2B5EF4-FFF2-40B4-BE49-F238E27FC236}">
                <a16:creationId xmlns:a16="http://schemas.microsoft.com/office/drawing/2014/main" id="{5FD7D29F-FC51-3326-ACF2-573FF079A11C}"/>
              </a:ext>
            </a:extLst>
          </p:cNvPr>
          <p:cNvSpPr/>
          <p:nvPr/>
        </p:nvSpPr>
        <p:spPr>
          <a:xfrm>
            <a:off x="4114800" y="3010562"/>
            <a:ext cx="1638298" cy="63795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solidFill>
                  <a:schemeClr val="tx1"/>
                </a:solidFill>
              </a:rPr>
              <a:t>Activité de travail</a:t>
            </a:r>
          </a:p>
        </p:txBody>
      </p:sp>
      <p:sp>
        <p:nvSpPr>
          <p:cNvPr id="32" name="Rectangle : coins arrondis 31">
            <a:extLst>
              <a:ext uri="{FF2B5EF4-FFF2-40B4-BE49-F238E27FC236}">
                <a16:creationId xmlns:a16="http://schemas.microsoft.com/office/drawing/2014/main" id="{6C658B8F-7FB3-FF92-79C1-4225BD970C8D}"/>
              </a:ext>
            </a:extLst>
          </p:cNvPr>
          <p:cNvSpPr/>
          <p:nvPr/>
        </p:nvSpPr>
        <p:spPr>
          <a:xfrm>
            <a:off x="3128354" y="4327584"/>
            <a:ext cx="1355539" cy="10253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solidFill>
                  <a:schemeClr val="tx1"/>
                </a:solidFill>
              </a:rPr>
              <a:t>Effets sur </a:t>
            </a:r>
            <a:r>
              <a:rPr lang="fr-FR" sz="1200">
                <a:solidFill>
                  <a:schemeClr val="tx1"/>
                </a:solidFill>
              </a:rPr>
              <a:t>le travailleur</a:t>
            </a:r>
            <a:endParaRPr lang="fr-FR" sz="1200" dirty="0">
              <a:solidFill>
                <a:schemeClr val="tx1"/>
              </a:solidFill>
            </a:endParaRPr>
          </a:p>
        </p:txBody>
      </p:sp>
      <p:sp>
        <p:nvSpPr>
          <p:cNvPr id="33" name="Rectangle : coins arrondis 32">
            <a:extLst>
              <a:ext uri="{FF2B5EF4-FFF2-40B4-BE49-F238E27FC236}">
                <a16:creationId xmlns:a16="http://schemas.microsoft.com/office/drawing/2014/main" id="{E84A1C6C-6520-C54D-7E8F-31B3E45B4F4D}"/>
              </a:ext>
            </a:extLst>
          </p:cNvPr>
          <p:cNvSpPr/>
          <p:nvPr/>
        </p:nvSpPr>
        <p:spPr>
          <a:xfrm>
            <a:off x="5183488" y="4327584"/>
            <a:ext cx="1355539" cy="10253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solidFill>
                  <a:schemeClr val="tx1"/>
                </a:solidFill>
              </a:rPr>
              <a:t>Effets sur </a:t>
            </a:r>
            <a:r>
              <a:rPr lang="fr-FR" sz="1200">
                <a:solidFill>
                  <a:schemeClr val="tx1"/>
                </a:solidFill>
              </a:rPr>
              <a:t>la performance</a:t>
            </a:r>
            <a:endParaRPr lang="fr-FR" sz="1200" dirty="0">
              <a:solidFill>
                <a:schemeClr val="tx1"/>
              </a:solidFill>
            </a:endParaRPr>
          </a:p>
        </p:txBody>
      </p:sp>
      <p:sp>
        <p:nvSpPr>
          <p:cNvPr id="25" name="Flèche vers le bas 24">
            <a:extLst>
              <a:ext uri="{FF2B5EF4-FFF2-40B4-BE49-F238E27FC236}">
                <a16:creationId xmlns:a16="http://schemas.microsoft.com/office/drawing/2014/main" id="{F598EF57-1384-5C3F-CE99-BDA6987D1ED5}"/>
              </a:ext>
            </a:extLst>
          </p:cNvPr>
          <p:cNvSpPr/>
          <p:nvPr/>
        </p:nvSpPr>
        <p:spPr>
          <a:xfrm>
            <a:off x="4114800" y="2647376"/>
            <a:ext cx="202557" cy="5066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6" name="Flèche vers le bas 35">
            <a:extLst>
              <a:ext uri="{FF2B5EF4-FFF2-40B4-BE49-F238E27FC236}">
                <a16:creationId xmlns:a16="http://schemas.microsoft.com/office/drawing/2014/main" id="{71B312E4-FB4D-0F4F-E38B-79CE86D3C6C4}"/>
              </a:ext>
            </a:extLst>
          </p:cNvPr>
          <p:cNvSpPr/>
          <p:nvPr/>
        </p:nvSpPr>
        <p:spPr>
          <a:xfrm>
            <a:off x="5470339" y="2581308"/>
            <a:ext cx="202557" cy="5066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Flèche vers le bas 36">
            <a:extLst>
              <a:ext uri="{FF2B5EF4-FFF2-40B4-BE49-F238E27FC236}">
                <a16:creationId xmlns:a16="http://schemas.microsoft.com/office/drawing/2014/main" id="{8F2C64F5-E09F-5AA5-8BE5-09212EB9F70F}"/>
              </a:ext>
            </a:extLst>
          </p:cNvPr>
          <p:cNvSpPr/>
          <p:nvPr/>
        </p:nvSpPr>
        <p:spPr>
          <a:xfrm>
            <a:off x="5267782" y="3672463"/>
            <a:ext cx="202557" cy="67574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8" name="Flèche vers le bas 37">
            <a:extLst>
              <a:ext uri="{FF2B5EF4-FFF2-40B4-BE49-F238E27FC236}">
                <a16:creationId xmlns:a16="http://schemas.microsoft.com/office/drawing/2014/main" id="{40BDF4FF-8D8E-E3A5-4FEA-051EE32D4261}"/>
              </a:ext>
            </a:extLst>
          </p:cNvPr>
          <p:cNvSpPr/>
          <p:nvPr/>
        </p:nvSpPr>
        <p:spPr>
          <a:xfrm>
            <a:off x="4199094" y="3662457"/>
            <a:ext cx="202557" cy="67574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1" name="Flèche vers le bas 40">
            <a:extLst>
              <a:ext uri="{FF2B5EF4-FFF2-40B4-BE49-F238E27FC236}">
                <a16:creationId xmlns:a16="http://schemas.microsoft.com/office/drawing/2014/main" id="{C0CAF594-D1EF-9217-A302-80D633433C04}"/>
              </a:ext>
            </a:extLst>
          </p:cNvPr>
          <p:cNvSpPr/>
          <p:nvPr/>
        </p:nvSpPr>
        <p:spPr>
          <a:xfrm rot="10800000">
            <a:off x="4396220" y="3654872"/>
            <a:ext cx="202557" cy="675747"/>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2" name="Flèche vers le bas 41">
            <a:extLst>
              <a:ext uri="{FF2B5EF4-FFF2-40B4-BE49-F238E27FC236}">
                <a16:creationId xmlns:a16="http://schemas.microsoft.com/office/drawing/2014/main" id="{020D8773-A3AD-23F8-389B-45014A91AD73}"/>
              </a:ext>
            </a:extLst>
          </p:cNvPr>
          <p:cNvSpPr/>
          <p:nvPr/>
        </p:nvSpPr>
        <p:spPr>
          <a:xfrm rot="10800000">
            <a:off x="6046665" y="2664997"/>
            <a:ext cx="155357" cy="1683481"/>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Flèche vers le bas 42">
            <a:extLst>
              <a:ext uri="{FF2B5EF4-FFF2-40B4-BE49-F238E27FC236}">
                <a16:creationId xmlns:a16="http://schemas.microsoft.com/office/drawing/2014/main" id="{56FAFB1F-5E8D-7D09-7864-EFE9A7A07F74}"/>
              </a:ext>
            </a:extLst>
          </p:cNvPr>
          <p:cNvSpPr/>
          <p:nvPr/>
        </p:nvSpPr>
        <p:spPr>
          <a:xfrm rot="10800000">
            <a:off x="3647518" y="2802892"/>
            <a:ext cx="153017" cy="1535310"/>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vers le bas 43">
            <a:extLst>
              <a:ext uri="{FF2B5EF4-FFF2-40B4-BE49-F238E27FC236}">
                <a16:creationId xmlns:a16="http://schemas.microsoft.com/office/drawing/2014/main" id="{FF00E117-1AAB-214B-2100-FBFB780A8E38}"/>
              </a:ext>
            </a:extLst>
          </p:cNvPr>
          <p:cNvSpPr/>
          <p:nvPr/>
        </p:nvSpPr>
        <p:spPr>
          <a:xfrm rot="16200000">
            <a:off x="7195084" y="3284552"/>
            <a:ext cx="202557" cy="5066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èche vers le bas 44">
            <a:extLst>
              <a:ext uri="{FF2B5EF4-FFF2-40B4-BE49-F238E27FC236}">
                <a16:creationId xmlns:a16="http://schemas.microsoft.com/office/drawing/2014/main" id="{E3D75585-AC89-382F-3D53-B8D84C6EE0B9}"/>
              </a:ext>
            </a:extLst>
          </p:cNvPr>
          <p:cNvSpPr/>
          <p:nvPr/>
        </p:nvSpPr>
        <p:spPr>
          <a:xfrm rot="16200000">
            <a:off x="7194763" y="3611585"/>
            <a:ext cx="181587" cy="528216"/>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7" name="ZoneTexte 26">
            <a:extLst>
              <a:ext uri="{FF2B5EF4-FFF2-40B4-BE49-F238E27FC236}">
                <a16:creationId xmlns:a16="http://schemas.microsoft.com/office/drawing/2014/main" id="{E01D7BCC-8F7B-1332-4CB3-5F3E9EE32819}"/>
              </a:ext>
            </a:extLst>
          </p:cNvPr>
          <p:cNvSpPr txBox="1"/>
          <p:nvPr/>
        </p:nvSpPr>
        <p:spPr>
          <a:xfrm>
            <a:off x="7630491" y="3349645"/>
            <a:ext cx="833377" cy="30831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1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actions</a:t>
            </a:r>
          </a:p>
        </p:txBody>
      </p:sp>
      <p:sp>
        <p:nvSpPr>
          <p:cNvPr id="29" name="ZoneTexte 28">
            <a:extLst>
              <a:ext uri="{FF2B5EF4-FFF2-40B4-BE49-F238E27FC236}">
                <a16:creationId xmlns:a16="http://schemas.microsoft.com/office/drawing/2014/main" id="{9E429626-A8FC-6A25-B795-DEB412A59D5B}"/>
              </a:ext>
            </a:extLst>
          </p:cNvPr>
          <p:cNvSpPr txBox="1"/>
          <p:nvPr/>
        </p:nvSpPr>
        <p:spPr>
          <a:xfrm>
            <a:off x="10177670" y="3558209"/>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54" name="ZoneTexte 53">
            <a:extLst>
              <a:ext uri="{FF2B5EF4-FFF2-40B4-BE49-F238E27FC236}">
                <a16:creationId xmlns:a16="http://schemas.microsoft.com/office/drawing/2014/main" id="{F6C836FC-9D29-AE26-2380-2384CCFC9343}"/>
              </a:ext>
            </a:extLst>
          </p:cNvPr>
          <p:cNvSpPr txBox="1"/>
          <p:nvPr/>
        </p:nvSpPr>
        <p:spPr>
          <a:xfrm>
            <a:off x="228301" y="5741068"/>
            <a:ext cx="8687397" cy="2062103"/>
          </a:xfrm>
          <a:prstGeom prst="rect">
            <a:avLst/>
          </a:prstGeom>
          <a:noFill/>
        </p:spPr>
        <p:txBody>
          <a:bodyPr wrap="square">
            <a:spAutoFit/>
          </a:bodyPr>
          <a:lstStyle/>
          <a:p>
            <a:pPr algn="ctr"/>
            <a:r>
              <a:rPr lang="fr-BE" i="1" dirty="0">
                <a:latin typeface="+mj-lt"/>
                <a:cs typeface="Dreaming Outloud Pro" panose="03050502040302030504" pitchFamily="66" charset="77"/>
              </a:rPr>
              <a:t>L</a:t>
            </a:r>
            <a:r>
              <a:rPr lang="fr-BE" b="0" i="1" dirty="0">
                <a:effectLst/>
                <a:latin typeface="+mj-lt"/>
                <a:cs typeface="Dreaming Outloud Pro" panose="03050502040302030504" pitchFamily="66" charset="77"/>
              </a:rPr>
              <a:t>e modèle des « cinq carrés » de Leplat et Cuny (1974)</a:t>
            </a:r>
            <a:br>
              <a:rPr lang="fr-BE" sz="3200" dirty="0">
                <a:effectLst/>
                <a:latin typeface="Times New Roman" panose="02020603050405020304" pitchFamily="18" charset="0"/>
              </a:rPr>
            </a:br>
            <a:endParaRPr lang="fr-BE" sz="3200" dirty="0">
              <a:effectLst/>
              <a:latin typeface="Times New Roman" panose="02020603050405020304" pitchFamily="18" charset="0"/>
            </a:endParaRPr>
          </a:p>
          <a:p>
            <a:r>
              <a:rPr lang="fr-BE" sz="3200" dirty="0">
                <a:effectLst/>
                <a:latin typeface="Times New Roman" panose="02020603050405020304" pitchFamily="18" charset="0"/>
              </a:rPr>
              <a:t>  </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endParaRPr kumimoji="0" lang="fr-FR" sz="3200" b="0" i="1" u="none" strike="noStrike" kern="1200" cap="none" spc="0" normalizeH="0" baseline="0" noProof="0" dirty="0">
              <a:ln>
                <a:noFill/>
              </a:ln>
              <a:effectLst/>
              <a:uLnTx/>
              <a:uFillTx/>
              <a:latin typeface="+mj-lt"/>
              <a:ea typeface="Calibri" pitchFamily="34" charset="0"/>
              <a:cs typeface="Dreaming Outloud Pro" panose="03050502040302030504" pitchFamily="66" charset="77"/>
            </a:endParaRPr>
          </a:p>
        </p:txBody>
      </p:sp>
      <p:pic>
        <p:nvPicPr>
          <p:cNvPr id="1044" name="Picture 20" descr="Miniature rouge Images De Stock Libres De Droits">
            <a:extLst>
              <a:ext uri="{FF2B5EF4-FFF2-40B4-BE49-F238E27FC236}">
                <a16:creationId xmlns:a16="http://schemas.microsoft.com/office/drawing/2014/main" id="{71427031-2B6C-C9B8-2662-475E5D18D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820" y="-454670"/>
            <a:ext cx="1215960" cy="142338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22">
            <a:extLst>
              <a:ext uri="{FF2B5EF4-FFF2-40B4-BE49-F238E27FC236}">
                <a16:creationId xmlns:a16="http://schemas.microsoft.com/office/drawing/2014/main" id="{C88CB79C-E5D9-C809-6E24-AD14811E49C8}"/>
              </a:ext>
            </a:extLst>
          </p:cNvPr>
          <p:cNvSpPr>
            <a:spLocks noChangeArrowheads="1"/>
          </p:cNvSpPr>
          <p:nvPr/>
        </p:nvSpPr>
        <p:spPr bwMode="auto">
          <a:xfrm flipV="1">
            <a:off x="7286947" y="622003"/>
            <a:ext cx="51488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800" b="0" i="0" u="none" strike="noStrike" cap="none" normalizeH="0" baseline="0">
                <a:ln>
                  <a:noFill/>
                </a:ln>
                <a:solidFill>
                  <a:schemeClr val="tx1"/>
                </a:solidFill>
                <a:effectLst/>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 name="Flèche vers le bas 34">
            <a:extLst>
              <a:ext uri="{FF2B5EF4-FFF2-40B4-BE49-F238E27FC236}">
                <a16:creationId xmlns:a16="http://schemas.microsoft.com/office/drawing/2014/main" id="{BCB864A0-599A-4500-7270-539AB304CC90}"/>
              </a:ext>
            </a:extLst>
          </p:cNvPr>
          <p:cNvSpPr/>
          <p:nvPr/>
        </p:nvSpPr>
        <p:spPr>
          <a:xfrm rot="10800000">
            <a:off x="5523724" y="3646127"/>
            <a:ext cx="202557" cy="675747"/>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0" name="ZoneTexte 49">
            <a:extLst>
              <a:ext uri="{FF2B5EF4-FFF2-40B4-BE49-F238E27FC236}">
                <a16:creationId xmlns:a16="http://schemas.microsoft.com/office/drawing/2014/main" id="{D2D95543-DAEE-8852-E5A0-7A2382925E58}"/>
              </a:ext>
            </a:extLst>
          </p:cNvPr>
          <p:cNvSpPr txBox="1"/>
          <p:nvPr/>
        </p:nvSpPr>
        <p:spPr>
          <a:xfrm>
            <a:off x="7576127" y="3730533"/>
            <a:ext cx="1513509" cy="491597"/>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1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Adaptation</a:t>
            </a:r>
          </a:p>
        </p:txBody>
      </p:sp>
    </p:spTree>
    <p:extLst>
      <p:ext uri="{BB962C8B-B14F-4D97-AF65-F5344CB8AC3E}">
        <p14:creationId xmlns:p14="http://schemas.microsoft.com/office/powerpoint/2010/main" val="3088079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 coins arrondis 30">
            <a:extLst>
              <a:ext uri="{FF2B5EF4-FFF2-40B4-BE49-F238E27FC236}">
                <a16:creationId xmlns:a16="http://schemas.microsoft.com/office/drawing/2014/main" id="{AE4EC16A-B17F-40AF-8DD3-959FF68F9B66}"/>
              </a:ext>
            </a:extLst>
          </p:cNvPr>
          <p:cNvSpPr/>
          <p:nvPr/>
        </p:nvSpPr>
        <p:spPr>
          <a:xfrm>
            <a:off x="492148" y="1344416"/>
            <a:ext cx="8194652" cy="4396652"/>
          </a:xfrm>
          <a:prstGeom prst="roundRect">
            <a:avLst/>
          </a:prstGeom>
          <a:noFill/>
          <a:ln>
            <a:solidFill>
              <a:srgbClr val="96969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2" name="Titre 1">
            <a:extLst>
              <a:ext uri="{FF2B5EF4-FFF2-40B4-BE49-F238E27FC236}">
                <a16:creationId xmlns:a16="http://schemas.microsoft.com/office/drawing/2014/main" id="{8A57A798-CD23-DBE5-18C8-306AC478D2D5}"/>
              </a:ext>
            </a:extLst>
          </p:cNvPr>
          <p:cNvSpPr>
            <a:spLocks noGrp="1"/>
          </p:cNvSpPr>
          <p:nvPr>
            <p:ph type="title" idx="4294967295"/>
          </p:nvPr>
        </p:nvSpPr>
        <p:spPr>
          <a:xfrm>
            <a:off x="0" y="276225"/>
            <a:ext cx="8229600" cy="1279525"/>
          </a:xfrm>
        </p:spPr>
        <p:txBody>
          <a:bodyPr/>
          <a:lstStyle/>
          <a:p>
            <a:r>
              <a:rPr lang="fr-BE" sz="3000" dirty="0"/>
              <a:t>4.1. Modèle de référence</a:t>
            </a:r>
            <a:endParaRPr lang="fr-BE" sz="3000" kern="1200" dirty="0"/>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3" name="Ellipse 2">
            <a:extLst>
              <a:ext uri="{FF2B5EF4-FFF2-40B4-BE49-F238E27FC236}">
                <a16:creationId xmlns:a16="http://schemas.microsoft.com/office/drawing/2014/main" id="{300A2412-FDBA-C81A-4DF0-AC5E353C36CB}"/>
              </a:ext>
            </a:extLst>
          </p:cNvPr>
          <p:cNvSpPr/>
          <p:nvPr/>
        </p:nvSpPr>
        <p:spPr>
          <a:xfrm>
            <a:off x="916319" y="1793939"/>
            <a:ext cx="1456661" cy="63795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Conditions internes et externes</a:t>
            </a:r>
          </a:p>
        </p:txBody>
      </p:sp>
      <p:sp>
        <p:nvSpPr>
          <p:cNvPr id="10" name="Ellipse 9">
            <a:extLst>
              <a:ext uri="{FF2B5EF4-FFF2-40B4-BE49-F238E27FC236}">
                <a16:creationId xmlns:a16="http://schemas.microsoft.com/office/drawing/2014/main" id="{F932C3F8-53E8-E169-728B-F0539A83C9B3}"/>
              </a:ext>
            </a:extLst>
          </p:cNvPr>
          <p:cNvSpPr/>
          <p:nvPr/>
        </p:nvSpPr>
        <p:spPr>
          <a:xfrm>
            <a:off x="897755" y="3052983"/>
            <a:ext cx="1456661" cy="637954"/>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fr-FR" sz="1200" dirty="0">
                <a:solidFill>
                  <a:schemeClr val="tx1"/>
                </a:solidFill>
              </a:rPr>
              <a:t>Activités conduites</a:t>
            </a:r>
          </a:p>
        </p:txBody>
      </p:sp>
      <p:sp>
        <p:nvSpPr>
          <p:cNvPr id="12" name="Ellipse 11">
            <a:extLst>
              <a:ext uri="{FF2B5EF4-FFF2-40B4-BE49-F238E27FC236}">
                <a16:creationId xmlns:a16="http://schemas.microsoft.com/office/drawing/2014/main" id="{389E3EAA-7FC5-4F5B-A6CD-545935B3477B}"/>
              </a:ext>
            </a:extLst>
          </p:cNvPr>
          <p:cNvSpPr/>
          <p:nvPr/>
        </p:nvSpPr>
        <p:spPr>
          <a:xfrm>
            <a:off x="897755" y="4464079"/>
            <a:ext cx="1456661" cy="637954"/>
          </a:xfrm>
          <a:prstGeom prst="ellipse">
            <a:avLst/>
          </a:prstGeom>
          <a:noFill/>
          <a:ln w="28575" cap="flat" cmpd="sng" algn="ctr">
            <a:solidFill>
              <a:srgbClr val="00AB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fr-FR" sz="1200" dirty="0">
                <a:solidFill>
                  <a:schemeClr val="tx1"/>
                </a:solidFill>
              </a:rPr>
              <a:t>Effets des activités</a:t>
            </a:r>
          </a:p>
        </p:txBody>
      </p:sp>
      <p:sp>
        <p:nvSpPr>
          <p:cNvPr id="16" name="Rectangle 3">
            <a:extLst>
              <a:ext uri="{FF2B5EF4-FFF2-40B4-BE49-F238E27FC236}">
                <a16:creationId xmlns:a16="http://schemas.microsoft.com/office/drawing/2014/main" id="{A4F9EB86-8213-A2C2-C68D-546783502CC7}"/>
              </a:ext>
            </a:extLst>
          </p:cNvPr>
          <p:cNvSpPr>
            <a:spLocks noChangeArrowheads="1"/>
          </p:cNvSpPr>
          <p:nvPr/>
        </p:nvSpPr>
        <p:spPr bwMode="auto">
          <a:xfrm>
            <a:off x="3827949" y="4327636"/>
            <a:ext cx="9144000" cy="0"/>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 coins arrondis 22">
            <a:extLst>
              <a:ext uri="{FF2B5EF4-FFF2-40B4-BE49-F238E27FC236}">
                <a16:creationId xmlns:a16="http://schemas.microsoft.com/office/drawing/2014/main" id="{BD44832E-83A8-1DD6-B977-82B6FEB63575}"/>
              </a:ext>
            </a:extLst>
          </p:cNvPr>
          <p:cNvSpPr/>
          <p:nvPr/>
        </p:nvSpPr>
        <p:spPr>
          <a:xfrm>
            <a:off x="3071204" y="1743243"/>
            <a:ext cx="1355539" cy="10253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Caractéristiques du travailleur</a:t>
            </a:r>
          </a:p>
        </p:txBody>
      </p:sp>
      <p:sp>
        <p:nvSpPr>
          <p:cNvPr id="30" name="Rectangle : coins arrondis 29">
            <a:extLst>
              <a:ext uri="{FF2B5EF4-FFF2-40B4-BE49-F238E27FC236}">
                <a16:creationId xmlns:a16="http://schemas.microsoft.com/office/drawing/2014/main" id="{A892EF7A-78B8-40C0-72CF-9A79D202BE70}"/>
              </a:ext>
            </a:extLst>
          </p:cNvPr>
          <p:cNvSpPr/>
          <p:nvPr/>
        </p:nvSpPr>
        <p:spPr>
          <a:xfrm>
            <a:off x="5429250" y="1704977"/>
            <a:ext cx="1355539" cy="10253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Caractéristiques de la tâche</a:t>
            </a:r>
          </a:p>
        </p:txBody>
      </p:sp>
      <p:sp>
        <p:nvSpPr>
          <p:cNvPr id="24" name="Rectangle : coins arrondis 23">
            <a:extLst>
              <a:ext uri="{FF2B5EF4-FFF2-40B4-BE49-F238E27FC236}">
                <a16:creationId xmlns:a16="http://schemas.microsoft.com/office/drawing/2014/main" id="{5FD7D29F-FC51-3326-ACF2-573FF079A11C}"/>
              </a:ext>
            </a:extLst>
          </p:cNvPr>
          <p:cNvSpPr/>
          <p:nvPr/>
        </p:nvSpPr>
        <p:spPr>
          <a:xfrm>
            <a:off x="4080931" y="3061211"/>
            <a:ext cx="1638298" cy="63795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solidFill>
                  <a:schemeClr val="tx1"/>
                </a:solidFill>
              </a:rPr>
              <a:t>Activité conduite</a:t>
            </a:r>
          </a:p>
        </p:txBody>
      </p:sp>
      <p:sp>
        <p:nvSpPr>
          <p:cNvPr id="32" name="Rectangle : coins arrondis 31">
            <a:extLst>
              <a:ext uri="{FF2B5EF4-FFF2-40B4-BE49-F238E27FC236}">
                <a16:creationId xmlns:a16="http://schemas.microsoft.com/office/drawing/2014/main" id="{6C658B8F-7FB3-FF92-79C1-4225BD970C8D}"/>
              </a:ext>
            </a:extLst>
          </p:cNvPr>
          <p:cNvSpPr/>
          <p:nvPr/>
        </p:nvSpPr>
        <p:spPr>
          <a:xfrm>
            <a:off x="3128354" y="4327584"/>
            <a:ext cx="1355539" cy="1186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solidFill>
                  <a:schemeClr val="tx1"/>
                </a:solidFill>
              </a:rPr>
              <a:t>Effets sur le guidage du formateur</a:t>
            </a:r>
          </a:p>
        </p:txBody>
      </p:sp>
      <p:sp>
        <p:nvSpPr>
          <p:cNvPr id="33" name="Rectangle : coins arrondis 32">
            <a:extLst>
              <a:ext uri="{FF2B5EF4-FFF2-40B4-BE49-F238E27FC236}">
                <a16:creationId xmlns:a16="http://schemas.microsoft.com/office/drawing/2014/main" id="{E84A1C6C-6520-C54D-7E8F-31B3E45B4F4D}"/>
              </a:ext>
            </a:extLst>
          </p:cNvPr>
          <p:cNvSpPr/>
          <p:nvPr/>
        </p:nvSpPr>
        <p:spPr>
          <a:xfrm>
            <a:off x="5183488" y="4327584"/>
            <a:ext cx="1355539" cy="1186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solidFill>
                  <a:schemeClr val="tx1"/>
                </a:solidFill>
              </a:rPr>
              <a:t>Effets sur la performance des apprenants en termes de réflexivité et d’objet (stress)</a:t>
            </a:r>
          </a:p>
        </p:txBody>
      </p:sp>
      <p:sp>
        <p:nvSpPr>
          <p:cNvPr id="25" name="Flèche vers le bas 24">
            <a:extLst>
              <a:ext uri="{FF2B5EF4-FFF2-40B4-BE49-F238E27FC236}">
                <a16:creationId xmlns:a16="http://schemas.microsoft.com/office/drawing/2014/main" id="{F598EF57-1384-5C3F-CE99-BDA6987D1ED5}"/>
              </a:ext>
            </a:extLst>
          </p:cNvPr>
          <p:cNvSpPr/>
          <p:nvPr/>
        </p:nvSpPr>
        <p:spPr>
          <a:xfrm>
            <a:off x="4114800" y="2647376"/>
            <a:ext cx="202557" cy="5066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6" name="Flèche vers le bas 35">
            <a:extLst>
              <a:ext uri="{FF2B5EF4-FFF2-40B4-BE49-F238E27FC236}">
                <a16:creationId xmlns:a16="http://schemas.microsoft.com/office/drawing/2014/main" id="{71B312E4-FB4D-0F4F-E38B-79CE86D3C6C4}"/>
              </a:ext>
            </a:extLst>
          </p:cNvPr>
          <p:cNvSpPr/>
          <p:nvPr/>
        </p:nvSpPr>
        <p:spPr>
          <a:xfrm>
            <a:off x="5470339" y="2581308"/>
            <a:ext cx="202557" cy="5066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Flèche vers le bas 36">
            <a:extLst>
              <a:ext uri="{FF2B5EF4-FFF2-40B4-BE49-F238E27FC236}">
                <a16:creationId xmlns:a16="http://schemas.microsoft.com/office/drawing/2014/main" id="{8F2C64F5-E09F-5AA5-8BE5-09212EB9F70F}"/>
              </a:ext>
            </a:extLst>
          </p:cNvPr>
          <p:cNvSpPr/>
          <p:nvPr/>
        </p:nvSpPr>
        <p:spPr>
          <a:xfrm>
            <a:off x="5267782" y="3672463"/>
            <a:ext cx="202557" cy="67574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8" name="Flèche vers le bas 37">
            <a:extLst>
              <a:ext uri="{FF2B5EF4-FFF2-40B4-BE49-F238E27FC236}">
                <a16:creationId xmlns:a16="http://schemas.microsoft.com/office/drawing/2014/main" id="{40BDF4FF-8D8E-E3A5-4FEA-051EE32D4261}"/>
              </a:ext>
            </a:extLst>
          </p:cNvPr>
          <p:cNvSpPr/>
          <p:nvPr/>
        </p:nvSpPr>
        <p:spPr>
          <a:xfrm>
            <a:off x="4199094" y="3662457"/>
            <a:ext cx="202557" cy="67574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1" name="Flèche vers le bas 40">
            <a:extLst>
              <a:ext uri="{FF2B5EF4-FFF2-40B4-BE49-F238E27FC236}">
                <a16:creationId xmlns:a16="http://schemas.microsoft.com/office/drawing/2014/main" id="{C0CAF594-D1EF-9217-A302-80D633433C04}"/>
              </a:ext>
            </a:extLst>
          </p:cNvPr>
          <p:cNvSpPr/>
          <p:nvPr/>
        </p:nvSpPr>
        <p:spPr>
          <a:xfrm rot="10800000">
            <a:off x="4396220" y="3654872"/>
            <a:ext cx="202557" cy="675747"/>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2" name="Flèche vers le bas 41">
            <a:extLst>
              <a:ext uri="{FF2B5EF4-FFF2-40B4-BE49-F238E27FC236}">
                <a16:creationId xmlns:a16="http://schemas.microsoft.com/office/drawing/2014/main" id="{020D8773-A3AD-23F8-389B-45014A91AD73}"/>
              </a:ext>
            </a:extLst>
          </p:cNvPr>
          <p:cNvSpPr/>
          <p:nvPr/>
        </p:nvSpPr>
        <p:spPr>
          <a:xfrm rot="10800000">
            <a:off x="6046665" y="2664997"/>
            <a:ext cx="155357" cy="1683481"/>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Flèche vers le bas 42">
            <a:extLst>
              <a:ext uri="{FF2B5EF4-FFF2-40B4-BE49-F238E27FC236}">
                <a16:creationId xmlns:a16="http://schemas.microsoft.com/office/drawing/2014/main" id="{56FAFB1F-5E8D-7D09-7864-EFE9A7A07F74}"/>
              </a:ext>
            </a:extLst>
          </p:cNvPr>
          <p:cNvSpPr/>
          <p:nvPr/>
        </p:nvSpPr>
        <p:spPr>
          <a:xfrm rot="10800000">
            <a:off x="3647518" y="2802892"/>
            <a:ext cx="153017" cy="1535310"/>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vers le bas 43">
            <a:extLst>
              <a:ext uri="{FF2B5EF4-FFF2-40B4-BE49-F238E27FC236}">
                <a16:creationId xmlns:a16="http://schemas.microsoft.com/office/drawing/2014/main" id="{FF00E117-1AAB-214B-2100-FBFB780A8E38}"/>
              </a:ext>
            </a:extLst>
          </p:cNvPr>
          <p:cNvSpPr/>
          <p:nvPr/>
        </p:nvSpPr>
        <p:spPr>
          <a:xfrm rot="16200000">
            <a:off x="7195084" y="3284552"/>
            <a:ext cx="202557" cy="5066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èche vers le bas 44">
            <a:extLst>
              <a:ext uri="{FF2B5EF4-FFF2-40B4-BE49-F238E27FC236}">
                <a16:creationId xmlns:a16="http://schemas.microsoft.com/office/drawing/2014/main" id="{E3D75585-AC89-382F-3D53-B8D84C6EE0B9}"/>
              </a:ext>
            </a:extLst>
          </p:cNvPr>
          <p:cNvSpPr/>
          <p:nvPr/>
        </p:nvSpPr>
        <p:spPr>
          <a:xfrm rot="16200000">
            <a:off x="7194763" y="3611585"/>
            <a:ext cx="181587" cy="528216"/>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7" name="ZoneTexte 26">
            <a:extLst>
              <a:ext uri="{FF2B5EF4-FFF2-40B4-BE49-F238E27FC236}">
                <a16:creationId xmlns:a16="http://schemas.microsoft.com/office/drawing/2014/main" id="{E01D7BCC-8F7B-1332-4CB3-5F3E9EE32819}"/>
              </a:ext>
            </a:extLst>
          </p:cNvPr>
          <p:cNvSpPr txBox="1"/>
          <p:nvPr/>
        </p:nvSpPr>
        <p:spPr>
          <a:xfrm>
            <a:off x="7630491" y="3349645"/>
            <a:ext cx="833377" cy="30831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1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actions</a:t>
            </a:r>
          </a:p>
        </p:txBody>
      </p:sp>
      <p:sp>
        <p:nvSpPr>
          <p:cNvPr id="29" name="ZoneTexte 28">
            <a:extLst>
              <a:ext uri="{FF2B5EF4-FFF2-40B4-BE49-F238E27FC236}">
                <a16:creationId xmlns:a16="http://schemas.microsoft.com/office/drawing/2014/main" id="{9E429626-A8FC-6A25-B795-DEB412A59D5B}"/>
              </a:ext>
            </a:extLst>
          </p:cNvPr>
          <p:cNvSpPr txBox="1"/>
          <p:nvPr/>
        </p:nvSpPr>
        <p:spPr>
          <a:xfrm>
            <a:off x="10177670" y="3558209"/>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54" name="ZoneTexte 53">
            <a:extLst>
              <a:ext uri="{FF2B5EF4-FFF2-40B4-BE49-F238E27FC236}">
                <a16:creationId xmlns:a16="http://schemas.microsoft.com/office/drawing/2014/main" id="{F6C836FC-9D29-AE26-2380-2384CCFC9343}"/>
              </a:ext>
            </a:extLst>
          </p:cNvPr>
          <p:cNvSpPr txBox="1"/>
          <p:nvPr/>
        </p:nvSpPr>
        <p:spPr>
          <a:xfrm>
            <a:off x="228301" y="5741068"/>
            <a:ext cx="8687397" cy="2062103"/>
          </a:xfrm>
          <a:prstGeom prst="rect">
            <a:avLst/>
          </a:prstGeom>
          <a:noFill/>
        </p:spPr>
        <p:txBody>
          <a:bodyPr wrap="square">
            <a:spAutoFit/>
          </a:bodyPr>
          <a:lstStyle/>
          <a:p>
            <a:pPr algn="ctr"/>
            <a:r>
              <a:rPr lang="fr-BE" i="1" dirty="0">
                <a:latin typeface="+mj-lt"/>
                <a:cs typeface="Dreaming Outloud Pro" panose="03050502040302030504" pitchFamily="66" charset="77"/>
              </a:rPr>
              <a:t>L</a:t>
            </a:r>
            <a:r>
              <a:rPr lang="fr-BE" b="0" i="1" dirty="0">
                <a:effectLst/>
                <a:latin typeface="+mj-lt"/>
                <a:cs typeface="Dreaming Outloud Pro" panose="03050502040302030504" pitchFamily="66" charset="77"/>
              </a:rPr>
              <a:t>e modèle des « cinq carrés » de Leplat et Cuny (1974)</a:t>
            </a:r>
            <a:br>
              <a:rPr lang="fr-BE" sz="3200" dirty="0">
                <a:effectLst/>
                <a:latin typeface="Times New Roman" panose="02020603050405020304" pitchFamily="18" charset="0"/>
              </a:rPr>
            </a:br>
            <a:endParaRPr lang="fr-BE" sz="3200" dirty="0">
              <a:effectLst/>
              <a:latin typeface="Times New Roman" panose="02020603050405020304" pitchFamily="18" charset="0"/>
            </a:endParaRPr>
          </a:p>
          <a:p>
            <a:r>
              <a:rPr lang="fr-BE" sz="3200" dirty="0">
                <a:effectLst/>
                <a:latin typeface="Times New Roman" panose="02020603050405020304" pitchFamily="18" charset="0"/>
              </a:rPr>
              <a:t>  </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endParaRPr kumimoji="0" lang="fr-FR" sz="3200" b="0" i="1" u="none" strike="noStrike" kern="1200" cap="none" spc="0" normalizeH="0" baseline="0" noProof="0" dirty="0">
              <a:ln>
                <a:noFill/>
              </a:ln>
              <a:effectLst/>
              <a:uLnTx/>
              <a:uFillTx/>
              <a:latin typeface="+mj-lt"/>
              <a:ea typeface="Calibri" pitchFamily="34" charset="0"/>
              <a:cs typeface="Dreaming Outloud Pro" panose="03050502040302030504" pitchFamily="66" charset="77"/>
            </a:endParaRPr>
          </a:p>
        </p:txBody>
      </p:sp>
      <p:pic>
        <p:nvPicPr>
          <p:cNvPr id="1044" name="Picture 20" descr="Miniature rouge Images De Stock Libres De Droits">
            <a:extLst>
              <a:ext uri="{FF2B5EF4-FFF2-40B4-BE49-F238E27FC236}">
                <a16:creationId xmlns:a16="http://schemas.microsoft.com/office/drawing/2014/main" id="{71427031-2B6C-C9B8-2662-475E5D18D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220" y="402098"/>
            <a:ext cx="1215960" cy="142338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22">
            <a:extLst>
              <a:ext uri="{FF2B5EF4-FFF2-40B4-BE49-F238E27FC236}">
                <a16:creationId xmlns:a16="http://schemas.microsoft.com/office/drawing/2014/main" id="{C88CB79C-E5D9-C809-6E24-AD14811E49C8}"/>
              </a:ext>
            </a:extLst>
          </p:cNvPr>
          <p:cNvSpPr>
            <a:spLocks noChangeArrowheads="1"/>
          </p:cNvSpPr>
          <p:nvPr/>
        </p:nvSpPr>
        <p:spPr bwMode="auto">
          <a:xfrm flipV="1">
            <a:off x="7286947" y="622003"/>
            <a:ext cx="51488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800" b="0" i="0" u="none" strike="noStrike" cap="none" normalizeH="0" baseline="0">
                <a:ln>
                  <a:noFill/>
                </a:ln>
                <a:solidFill>
                  <a:schemeClr val="tx1"/>
                </a:solidFill>
                <a:effectLst/>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 name="Flèche vers le bas 34">
            <a:extLst>
              <a:ext uri="{FF2B5EF4-FFF2-40B4-BE49-F238E27FC236}">
                <a16:creationId xmlns:a16="http://schemas.microsoft.com/office/drawing/2014/main" id="{BCB864A0-599A-4500-7270-539AB304CC90}"/>
              </a:ext>
            </a:extLst>
          </p:cNvPr>
          <p:cNvSpPr/>
          <p:nvPr/>
        </p:nvSpPr>
        <p:spPr>
          <a:xfrm rot="10800000">
            <a:off x="5523724" y="3646127"/>
            <a:ext cx="202557" cy="675747"/>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0" name="ZoneTexte 49">
            <a:extLst>
              <a:ext uri="{FF2B5EF4-FFF2-40B4-BE49-F238E27FC236}">
                <a16:creationId xmlns:a16="http://schemas.microsoft.com/office/drawing/2014/main" id="{D2D95543-DAEE-8852-E5A0-7A2382925E58}"/>
              </a:ext>
            </a:extLst>
          </p:cNvPr>
          <p:cNvSpPr txBox="1"/>
          <p:nvPr/>
        </p:nvSpPr>
        <p:spPr>
          <a:xfrm>
            <a:off x="7576127" y="3730533"/>
            <a:ext cx="1513509" cy="491597"/>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1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Adaptation</a:t>
            </a:r>
          </a:p>
        </p:txBody>
      </p:sp>
    </p:spTree>
    <p:extLst>
      <p:ext uri="{BB962C8B-B14F-4D97-AF65-F5344CB8AC3E}">
        <p14:creationId xmlns:p14="http://schemas.microsoft.com/office/powerpoint/2010/main" val="248321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1848391" y="4723349"/>
            <a:ext cx="5849861" cy="1399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1947134" y="4840941"/>
            <a:ext cx="2374345" cy="331496"/>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1400" b="1" dirty="0">
                <a:solidFill>
                  <a:schemeClr val="accent1"/>
                </a:solidFill>
                <a:latin typeface="Times New Roman" panose="02020603050405020304" pitchFamily="18" charset="0"/>
              </a:rPr>
              <a:t>VARIABLES DES EFFETS</a:t>
            </a:r>
          </a:p>
        </p:txBody>
      </p:sp>
      <p:cxnSp>
        <p:nvCxnSpPr>
          <p:cNvPr id="18" name="Connecteur droit avec flèche 17">
            <a:extLst>
              <a:ext uri="{FF2B5EF4-FFF2-40B4-BE49-F238E27FC236}">
                <a16:creationId xmlns:a16="http://schemas.microsoft.com/office/drawing/2014/main" id="{6CB43C88-8660-8300-A59D-7492479F72A1}"/>
              </a:ext>
            </a:extLst>
          </p:cNvPr>
          <p:cNvCxnSpPr>
            <a:cxnSpLocks/>
          </p:cNvCxnSpPr>
          <p:nvPr/>
        </p:nvCxnSpPr>
        <p:spPr>
          <a:xfrm>
            <a:off x="4869309" y="4071049"/>
            <a:ext cx="0" cy="6523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20BE4009-B87C-A922-2E78-B5E8A71BEC7F}"/>
              </a:ext>
            </a:extLst>
          </p:cNvPr>
          <p:cNvSpPr txBox="1"/>
          <p:nvPr/>
        </p:nvSpPr>
        <p:spPr>
          <a:xfrm>
            <a:off x="1848390" y="2719717"/>
            <a:ext cx="2723599" cy="453912"/>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1400" b="1" dirty="0">
                <a:solidFill>
                  <a:schemeClr val="accent4"/>
                </a:solidFill>
                <a:latin typeface="Times New Roman" panose="02020603050405020304" pitchFamily="18" charset="0"/>
              </a:rPr>
              <a:t>VARIABLES DE PROCESSUS</a:t>
            </a:r>
          </a:p>
        </p:txBody>
      </p:sp>
      <p:sp>
        <p:nvSpPr>
          <p:cNvPr id="46" name="Rectangle 45">
            <a:extLst>
              <a:ext uri="{FF2B5EF4-FFF2-40B4-BE49-F238E27FC236}">
                <a16:creationId xmlns:a16="http://schemas.microsoft.com/office/drawing/2014/main" id="{9021AF3F-74E8-EB13-B814-EA4807915156}"/>
              </a:ext>
            </a:extLst>
          </p:cNvPr>
          <p:cNvSpPr/>
          <p:nvPr/>
        </p:nvSpPr>
        <p:spPr>
          <a:xfrm>
            <a:off x="1848391" y="2671740"/>
            <a:ext cx="5849861" cy="1399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48" name="ZoneTexte 47">
            <a:extLst>
              <a:ext uri="{FF2B5EF4-FFF2-40B4-BE49-F238E27FC236}">
                <a16:creationId xmlns:a16="http://schemas.microsoft.com/office/drawing/2014/main" id="{428DBF20-B5A8-1875-7ED9-60A3D180D8E1}"/>
              </a:ext>
            </a:extLst>
          </p:cNvPr>
          <p:cNvSpPr txBox="1"/>
          <p:nvPr/>
        </p:nvSpPr>
        <p:spPr>
          <a:xfrm>
            <a:off x="5040245" y="744897"/>
            <a:ext cx="2272355" cy="1281698"/>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contextuels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institutionnelle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liées aux  « modalités de formation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physique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temporelles »</a:t>
            </a:r>
          </a:p>
          <a:p>
            <a:pPr>
              <a:lnSpc>
                <a:spcPct val="115000"/>
              </a:lnSpc>
            </a:pPr>
            <a:endParaRPr lang="fr-BE" sz="900" dirty="0">
              <a:latin typeface="Times" pitchFamily="2" charset="0"/>
              <a:ea typeface="Arial Unicode MS" panose="020B0604020202020204" pitchFamily="34" charset="-128"/>
              <a:cs typeface="Arial Unicode MS" panose="020B0604020202020204" pitchFamily="34" charset="-128"/>
            </a:endParaRPr>
          </a:p>
        </p:txBody>
      </p:sp>
      <p:sp>
        <p:nvSpPr>
          <p:cNvPr id="49" name="Rectangle 48">
            <a:extLst>
              <a:ext uri="{FF2B5EF4-FFF2-40B4-BE49-F238E27FC236}">
                <a16:creationId xmlns:a16="http://schemas.microsoft.com/office/drawing/2014/main" id="{ADBD9B57-3146-800D-7A27-32AD26D5C8CC}"/>
              </a:ext>
            </a:extLst>
          </p:cNvPr>
          <p:cNvSpPr/>
          <p:nvPr/>
        </p:nvSpPr>
        <p:spPr>
          <a:xfrm>
            <a:off x="1848391" y="401531"/>
            <a:ext cx="5849867" cy="1590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a16="http://schemas.microsoft.com/office/drawing/2014/main" id="{1877CFA6-34B9-2544-07B3-184AD4856335}"/>
              </a:ext>
            </a:extLst>
          </p:cNvPr>
          <p:cNvSpPr/>
          <p:nvPr/>
        </p:nvSpPr>
        <p:spPr>
          <a:xfrm>
            <a:off x="3773536" y="2047742"/>
            <a:ext cx="2191546" cy="536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fr-BE" sz="1400" dirty="0">
                <a:solidFill>
                  <a:srgbClr val="000000"/>
                </a:solidFill>
                <a:effectLst/>
                <a:latin typeface="Times New Roman" panose="02020603050405020304" pitchFamily="18" charset="0"/>
                <a:ea typeface="Times New Roman" panose="02020603050405020304" pitchFamily="18" charset="0"/>
              </a:rPr>
              <a:t>Engagement du formateur dans l’activité de débriefing</a:t>
            </a:r>
          </a:p>
        </p:txBody>
      </p:sp>
      <p:sp>
        <p:nvSpPr>
          <p:cNvPr id="51" name="ZoneTexte 50">
            <a:extLst>
              <a:ext uri="{FF2B5EF4-FFF2-40B4-BE49-F238E27FC236}">
                <a16:creationId xmlns:a16="http://schemas.microsoft.com/office/drawing/2014/main" id="{47F1F580-C687-65F5-2565-E4B7323C4FB0}"/>
              </a:ext>
            </a:extLst>
          </p:cNvPr>
          <p:cNvSpPr txBox="1"/>
          <p:nvPr/>
        </p:nvSpPr>
        <p:spPr>
          <a:xfrm>
            <a:off x="2132197" y="652723"/>
            <a:ext cx="2409439" cy="1317668"/>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personnels</a:t>
            </a:r>
          </a:p>
          <a:p>
            <a:pPr marL="214313" indent="-214313">
              <a:lnSpc>
                <a:spcPct val="115000"/>
              </a:lnSpc>
              <a:buFontTx/>
              <a:buChar char="-"/>
            </a:pPr>
            <a:r>
              <a:rPr lang="fr-BE" sz="800" dirty="0">
                <a:latin typeface="Times" pitchFamily="2" charset="0"/>
                <a:ea typeface="Arial Unicode MS" panose="020B0604020202020204" pitchFamily="34" charset="-128"/>
                <a:cs typeface="Arial Unicode MS" panose="020B0604020202020204" pitchFamily="34" charset="-128"/>
              </a:rPr>
              <a:t>Dimension « passé professionnel »</a:t>
            </a:r>
          </a:p>
          <a:p>
            <a:pPr marL="214313" indent="-214313">
              <a:lnSpc>
                <a:spcPct val="115000"/>
              </a:lnSpc>
              <a:buFontTx/>
              <a:buChar char="-"/>
            </a:pPr>
            <a:r>
              <a:rPr lang="fr-BE" sz="800" dirty="0">
                <a:latin typeface="Times" pitchFamily="2" charset="0"/>
                <a:ea typeface="Arial Unicode MS" panose="020B0604020202020204" pitchFamily="34" charset="-128"/>
                <a:cs typeface="Arial Unicode MS" panose="020B0604020202020204" pitchFamily="34" charset="-128"/>
              </a:rPr>
              <a:t>Dimension « bagage formatif »</a:t>
            </a:r>
          </a:p>
          <a:p>
            <a:pPr marL="214313" indent="-214313">
              <a:lnSpc>
                <a:spcPct val="115000"/>
              </a:lnSpc>
              <a:buFontTx/>
              <a:buChar char="-"/>
            </a:pPr>
            <a:r>
              <a:rPr lang="fr-BE" sz="800" dirty="0">
                <a:latin typeface="Times" pitchFamily="2" charset="0"/>
                <a:ea typeface="Arial Unicode MS" panose="020B0604020202020204" pitchFamily="34" charset="-128"/>
                <a:cs typeface="Arial Unicode MS" panose="020B0604020202020204" pitchFamily="34" charset="-128"/>
              </a:rPr>
              <a:t>Dimension « bagage pédagogique  »</a:t>
            </a:r>
          </a:p>
          <a:p>
            <a:pPr marL="214313" indent="-214313">
              <a:lnSpc>
                <a:spcPct val="115000"/>
              </a:lnSpc>
              <a:buFontTx/>
              <a:buChar char="-"/>
            </a:pPr>
            <a:r>
              <a:rPr lang="fr-BE" sz="800" dirty="0">
                <a:latin typeface="Times" pitchFamily="2" charset="0"/>
                <a:ea typeface="Arial Unicode MS" panose="020B0604020202020204" pitchFamily="34" charset="-128"/>
                <a:cs typeface="Arial Unicode MS" panose="020B0604020202020204" pitchFamily="34" charset="-128"/>
              </a:rPr>
              <a:t>Dimension « axiologique » </a:t>
            </a:r>
          </a:p>
          <a:p>
            <a:pPr marL="214313" indent="-214313">
              <a:lnSpc>
                <a:spcPct val="115000"/>
              </a:lnSpc>
              <a:buFontTx/>
              <a:buChar char="-"/>
            </a:pPr>
            <a:r>
              <a:rPr lang="fr-BE" sz="800" dirty="0">
                <a:latin typeface="Times" pitchFamily="2" charset="0"/>
                <a:ea typeface="Arial Unicode MS" panose="020B0604020202020204" pitchFamily="34" charset="-128"/>
                <a:cs typeface="Arial Unicode MS" panose="020B0604020202020204" pitchFamily="34" charset="-128"/>
              </a:rPr>
              <a:t>Dimension « épistémologique » </a:t>
            </a:r>
          </a:p>
          <a:p>
            <a:pPr marL="214313" indent="-214313">
              <a:lnSpc>
                <a:spcPct val="115000"/>
              </a:lnSpc>
              <a:buFontTx/>
              <a:buChar char="-"/>
            </a:pPr>
            <a:r>
              <a:rPr lang="fr-BE" sz="800" dirty="0">
                <a:latin typeface="Times" pitchFamily="2" charset="0"/>
                <a:ea typeface="Arial Unicode MS" panose="020B0604020202020204" pitchFamily="34" charset="-128"/>
                <a:cs typeface="Arial Unicode MS" panose="020B0604020202020204" pitchFamily="34" charset="-128"/>
              </a:rPr>
              <a:t>Dimension « bien-être » </a:t>
            </a:r>
          </a:p>
          <a:p>
            <a:pPr marL="214313" indent="-214313">
              <a:lnSpc>
                <a:spcPct val="115000"/>
              </a:lnSpc>
              <a:buFontTx/>
              <a:buChar char="-"/>
            </a:pPr>
            <a:r>
              <a:rPr lang="fr-BE" sz="800" dirty="0">
                <a:latin typeface="Times" pitchFamily="2" charset="0"/>
                <a:ea typeface="Arial Unicode MS" panose="020B0604020202020204" pitchFamily="34" charset="-128"/>
                <a:cs typeface="Arial Unicode MS" panose="020B0604020202020204" pitchFamily="34" charset="-128"/>
              </a:rPr>
              <a:t>Dimension «motivationnelle» </a:t>
            </a:r>
          </a:p>
        </p:txBody>
      </p:sp>
      <p:sp>
        <p:nvSpPr>
          <p:cNvPr id="52" name="ZoneTexte 51">
            <a:extLst>
              <a:ext uri="{FF2B5EF4-FFF2-40B4-BE49-F238E27FC236}">
                <a16:creationId xmlns:a16="http://schemas.microsoft.com/office/drawing/2014/main" id="{D2911279-6CC9-54B3-D21E-CEE1D59A60A6}"/>
              </a:ext>
            </a:extLst>
          </p:cNvPr>
          <p:cNvSpPr txBox="1"/>
          <p:nvPr/>
        </p:nvSpPr>
        <p:spPr>
          <a:xfrm>
            <a:off x="1630342" y="400693"/>
            <a:ext cx="3276068" cy="320216"/>
          </a:xfrm>
          <a:prstGeom prst="rect">
            <a:avLst/>
          </a:prstGeom>
          <a:noFill/>
        </p:spPr>
        <p:txBody>
          <a:bodyPr wrap="square">
            <a:spAutoFit/>
          </a:bodyPr>
          <a:lstStyle/>
          <a:p>
            <a:pPr algn="ctr">
              <a:lnSpc>
                <a:spcPct val="115000"/>
              </a:lnSpc>
            </a:pPr>
            <a:r>
              <a:rPr lang="fr-BE" sz="1400" b="1" dirty="0">
                <a:solidFill>
                  <a:schemeClr val="accent6"/>
                </a:solidFill>
                <a:effectLst/>
                <a:latin typeface="Times New Roman" panose="02020603050405020304" pitchFamily="18" charset="0"/>
                <a:ea typeface="Times New Roman" panose="02020603050405020304" pitchFamily="18" charset="0"/>
              </a:rPr>
              <a:t>VARIABLES D’ENTRÉES</a:t>
            </a:r>
          </a:p>
        </p:txBody>
      </p:sp>
      <p:cxnSp>
        <p:nvCxnSpPr>
          <p:cNvPr id="53" name="Connecteur droit avec flèche 52">
            <a:extLst>
              <a:ext uri="{FF2B5EF4-FFF2-40B4-BE49-F238E27FC236}">
                <a16:creationId xmlns:a16="http://schemas.microsoft.com/office/drawing/2014/main" id="{AE0CC5BA-A1FA-9B52-A464-0A58ADC3740F}"/>
              </a:ext>
            </a:extLst>
          </p:cNvPr>
          <p:cNvCxnSpPr>
            <a:cxnSpLocks/>
          </p:cNvCxnSpPr>
          <p:nvPr/>
        </p:nvCxnSpPr>
        <p:spPr>
          <a:xfrm>
            <a:off x="4869309" y="1774320"/>
            <a:ext cx="0" cy="2929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Connecteur droit avec flèche 53">
            <a:extLst>
              <a:ext uri="{FF2B5EF4-FFF2-40B4-BE49-F238E27FC236}">
                <a16:creationId xmlns:a16="http://schemas.microsoft.com/office/drawing/2014/main" id="{EC2EB9AC-A45C-A4AA-9566-D2530A9E787D}"/>
              </a:ext>
            </a:extLst>
          </p:cNvPr>
          <p:cNvCxnSpPr>
            <a:cxnSpLocks/>
          </p:cNvCxnSpPr>
          <p:nvPr/>
        </p:nvCxnSpPr>
        <p:spPr>
          <a:xfrm>
            <a:off x="4869309" y="2608650"/>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Ellipse 14">
            <a:extLst>
              <a:ext uri="{FF2B5EF4-FFF2-40B4-BE49-F238E27FC236}">
                <a16:creationId xmlns:a16="http://schemas.microsoft.com/office/drawing/2014/main" id="{7C31BE74-5C74-5B5C-15B1-33755058B3B2}"/>
              </a:ext>
            </a:extLst>
          </p:cNvPr>
          <p:cNvSpPr/>
          <p:nvPr/>
        </p:nvSpPr>
        <p:spPr>
          <a:xfrm>
            <a:off x="191322" y="697673"/>
            <a:ext cx="1456661" cy="63795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Conditions internes et externes</a:t>
            </a:r>
          </a:p>
        </p:txBody>
      </p:sp>
      <p:sp>
        <p:nvSpPr>
          <p:cNvPr id="16" name="Ellipse 15">
            <a:extLst>
              <a:ext uri="{FF2B5EF4-FFF2-40B4-BE49-F238E27FC236}">
                <a16:creationId xmlns:a16="http://schemas.microsoft.com/office/drawing/2014/main" id="{2D8DFFEA-C3C6-584D-484D-354FEF26E1D7}"/>
              </a:ext>
            </a:extLst>
          </p:cNvPr>
          <p:cNvSpPr/>
          <p:nvPr/>
        </p:nvSpPr>
        <p:spPr>
          <a:xfrm>
            <a:off x="173681" y="3110023"/>
            <a:ext cx="1456661" cy="637954"/>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fr-FR" sz="1200" dirty="0">
                <a:solidFill>
                  <a:schemeClr val="tx1"/>
                </a:solidFill>
              </a:rPr>
              <a:t>Activités conduites</a:t>
            </a:r>
          </a:p>
        </p:txBody>
      </p:sp>
      <p:sp>
        <p:nvSpPr>
          <p:cNvPr id="17" name="Ellipse 16">
            <a:extLst>
              <a:ext uri="{FF2B5EF4-FFF2-40B4-BE49-F238E27FC236}">
                <a16:creationId xmlns:a16="http://schemas.microsoft.com/office/drawing/2014/main" id="{F1B11322-956C-A387-1351-D842C411B8F4}"/>
              </a:ext>
            </a:extLst>
          </p:cNvPr>
          <p:cNvSpPr/>
          <p:nvPr/>
        </p:nvSpPr>
        <p:spPr>
          <a:xfrm>
            <a:off x="173681" y="5099125"/>
            <a:ext cx="1456661" cy="637954"/>
          </a:xfrm>
          <a:prstGeom prst="ellipse">
            <a:avLst/>
          </a:prstGeom>
          <a:noFill/>
          <a:ln w="28575" cap="flat" cmpd="sng" algn="ctr">
            <a:solidFill>
              <a:srgbClr val="00AB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fr-FR" sz="1200" dirty="0">
                <a:solidFill>
                  <a:schemeClr val="tx1"/>
                </a:solidFill>
              </a:rPr>
              <a:t>Effets des activités</a:t>
            </a:r>
          </a:p>
        </p:txBody>
      </p:sp>
      <p:sp>
        <p:nvSpPr>
          <p:cNvPr id="19" name="Titre 1">
            <a:extLst>
              <a:ext uri="{FF2B5EF4-FFF2-40B4-BE49-F238E27FC236}">
                <a16:creationId xmlns:a16="http://schemas.microsoft.com/office/drawing/2014/main" id="{72753518-804D-DA8B-2180-EF6C7E25E0AF}"/>
              </a:ext>
            </a:extLst>
          </p:cNvPr>
          <p:cNvSpPr txBox="1">
            <a:spLocks/>
          </p:cNvSpPr>
          <p:nvPr/>
        </p:nvSpPr>
        <p:spPr bwMode="auto">
          <a:xfrm rot="5400000">
            <a:off x="4550885" y="2731631"/>
            <a:ext cx="8229600" cy="1279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dirty="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r>
              <a:rPr lang="fr-BE" sz="3600" dirty="0">
                <a:solidFill>
                  <a:srgbClr val="8EBF8C"/>
                </a:solidFill>
              </a:rPr>
              <a:t> </a:t>
            </a:r>
            <a:r>
              <a:rPr lang="fr-BE" sz="3000" dirty="0"/>
              <a:t>4.2. Présentation du modèle construit</a:t>
            </a:r>
          </a:p>
        </p:txBody>
      </p:sp>
    </p:spTree>
    <p:extLst>
      <p:ext uri="{BB962C8B-B14F-4D97-AF65-F5344CB8AC3E}">
        <p14:creationId xmlns:p14="http://schemas.microsoft.com/office/powerpoint/2010/main" val="209828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1795616" y="6222578"/>
            <a:ext cx="5665267" cy="3693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1805607" y="6220270"/>
            <a:ext cx="2404868" cy="453882"/>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300" b="1" i="0" u="none" strike="noStrike" kern="1200" cap="none" spc="0" normalizeH="0" baseline="0" noProof="0" dirty="0">
                <a:ln>
                  <a:noFill/>
                </a:ln>
                <a:solidFill>
                  <a:schemeClr val="accent5"/>
                </a:solidFill>
                <a:effectLst/>
                <a:uLnTx/>
                <a:uFillTx/>
                <a:latin typeface="Times" pitchFamily="2" charset="0"/>
                <a:ea typeface="Calibri" pitchFamily="34" charset="0"/>
                <a:cs typeface="Times New Roman" pitchFamily="18" charset="0"/>
              </a:rPr>
              <a:t>VARIABLES DES EFFETS</a:t>
            </a:r>
          </a:p>
        </p:txBody>
      </p:sp>
      <p:sp>
        <p:nvSpPr>
          <p:cNvPr id="43" name="ZoneTexte 42">
            <a:extLst>
              <a:ext uri="{FF2B5EF4-FFF2-40B4-BE49-F238E27FC236}">
                <a16:creationId xmlns:a16="http://schemas.microsoft.com/office/drawing/2014/main" id="{20BE4009-B87C-A922-2E78-B5E8A71BEC7F}"/>
              </a:ext>
            </a:extLst>
          </p:cNvPr>
          <p:cNvSpPr txBox="1"/>
          <p:nvPr/>
        </p:nvSpPr>
        <p:spPr>
          <a:xfrm>
            <a:off x="1780002" y="2769040"/>
            <a:ext cx="2535966" cy="453912"/>
          </a:xfrm>
          <a:prstGeom prst="rect">
            <a:avLst/>
          </a:prstGeom>
        </p:spPr>
        <p:txBody>
          <a:bodyPr vert="horz" wrap="square" lIns="91440" tIns="45720" rIns="91440" bIns="45720" rtlCol="0">
            <a:normAutofit fontScale="925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1" i="0" u="none" strike="noStrike" kern="1200" cap="none" spc="0" normalizeH="0" baseline="0" noProof="0" dirty="0">
                <a:ln>
                  <a:noFill/>
                </a:ln>
                <a:solidFill>
                  <a:schemeClr val="accent4"/>
                </a:solidFill>
                <a:effectLst/>
                <a:uLnTx/>
                <a:uFillTx/>
                <a:latin typeface="Times" pitchFamily="2" charset="0"/>
                <a:ea typeface="Calibri" pitchFamily="34" charset="0"/>
                <a:cs typeface="Times New Roman" pitchFamily="18" charset="0"/>
              </a:rPr>
              <a:t>VARIABLES DE PROCESSUS</a:t>
            </a:r>
          </a:p>
        </p:txBody>
      </p:sp>
      <p:sp>
        <p:nvSpPr>
          <p:cNvPr id="46" name="Rectangle 45">
            <a:extLst>
              <a:ext uri="{FF2B5EF4-FFF2-40B4-BE49-F238E27FC236}">
                <a16:creationId xmlns:a16="http://schemas.microsoft.com/office/drawing/2014/main" id="{9021AF3F-74E8-EB13-B814-EA4807915156}"/>
              </a:ext>
            </a:extLst>
          </p:cNvPr>
          <p:cNvSpPr/>
          <p:nvPr/>
        </p:nvSpPr>
        <p:spPr>
          <a:xfrm>
            <a:off x="1795617" y="2725042"/>
            <a:ext cx="5665267" cy="3176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48" name="ZoneTexte 47">
            <a:extLst>
              <a:ext uri="{FF2B5EF4-FFF2-40B4-BE49-F238E27FC236}">
                <a16:creationId xmlns:a16="http://schemas.microsoft.com/office/drawing/2014/main" id="{428DBF20-B5A8-1875-7ED9-60A3D180D8E1}"/>
              </a:ext>
            </a:extLst>
          </p:cNvPr>
          <p:cNvSpPr txBox="1"/>
          <p:nvPr/>
        </p:nvSpPr>
        <p:spPr>
          <a:xfrm>
            <a:off x="4723644" y="579532"/>
            <a:ext cx="1972751" cy="963149"/>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contextuels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institutionnelle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liées aux  « modalités de formation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physique »</a:t>
            </a:r>
          </a:p>
        </p:txBody>
      </p:sp>
      <p:sp>
        <p:nvSpPr>
          <p:cNvPr id="49" name="Rectangle 48">
            <a:extLst>
              <a:ext uri="{FF2B5EF4-FFF2-40B4-BE49-F238E27FC236}">
                <a16:creationId xmlns:a16="http://schemas.microsoft.com/office/drawing/2014/main" id="{ADBD9B57-3146-800D-7A27-32AD26D5C8CC}"/>
              </a:ext>
            </a:extLst>
          </p:cNvPr>
          <p:cNvSpPr/>
          <p:nvPr/>
        </p:nvSpPr>
        <p:spPr>
          <a:xfrm>
            <a:off x="1848391" y="183711"/>
            <a:ext cx="5665267" cy="1590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a16="http://schemas.microsoft.com/office/drawing/2014/main" id="{1877CFA6-34B9-2544-07B3-184AD4856335}"/>
              </a:ext>
            </a:extLst>
          </p:cNvPr>
          <p:cNvSpPr/>
          <p:nvPr/>
        </p:nvSpPr>
        <p:spPr>
          <a:xfrm>
            <a:off x="1805607" y="1992140"/>
            <a:ext cx="5678469" cy="3960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fr-BE" sz="1400" dirty="0">
                <a:solidFill>
                  <a:srgbClr val="000000"/>
                </a:solidFill>
                <a:effectLst/>
                <a:latin typeface="Times New Roman" panose="02020603050405020304" pitchFamily="18" charset="0"/>
                <a:ea typeface="Times New Roman" panose="02020603050405020304" pitchFamily="18" charset="0"/>
              </a:rPr>
              <a:t>Engagement du formateur dans l’activité de débriefing</a:t>
            </a:r>
          </a:p>
        </p:txBody>
      </p:sp>
      <p:sp>
        <p:nvSpPr>
          <p:cNvPr id="51" name="ZoneTexte 50">
            <a:extLst>
              <a:ext uri="{FF2B5EF4-FFF2-40B4-BE49-F238E27FC236}">
                <a16:creationId xmlns:a16="http://schemas.microsoft.com/office/drawing/2014/main" id="{47F1F580-C687-65F5-2565-E4B7323C4FB0}"/>
              </a:ext>
            </a:extLst>
          </p:cNvPr>
          <p:cNvSpPr txBox="1"/>
          <p:nvPr/>
        </p:nvSpPr>
        <p:spPr>
          <a:xfrm>
            <a:off x="2299642" y="425767"/>
            <a:ext cx="1972751" cy="1281698"/>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personnels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passé professionnel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axiologique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épistémologique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bien-être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«motivationnelle» </a:t>
            </a:r>
          </a:p>
        </p:txBody>
      </p:sp>
      <p:sp>
        <p:nvSpPr>
          <p:cNvPr id="52" name="ZoneTexte 51">
            <a:extLst>
              <a:ext uri="{FF2B5EF4-FFF2-40B4-BE49-F238E27FC236}">
                <a16:creationId xmlns:a16="http://schemas.microsoft.com/office/drawing/2014/main" id="{D2911279-6CC9-54B3-D21E-CEE1D59A60A6}"/>
              </a:ext>
            </a:extLst>
          </p:cNvPr>
          <p:cNvSpPr txBox="1"/>
          <p:nvPr/>
        </p:nvSpPr>
        <p:spPr>
          <a:xfrm>
            <a:off x="1447576" y="183848"/>
            <a:ext cx="3276068" cy="320216"/>
          </a:xfrm>
          <a:prstGeom prst="rect">
            <a:avLst/>
          </a:prstGeom>
          <a:noFill/>
        </p:spPr>
        <p:txBody>
          <a:bodyPr wrap="square">
            <a:spAutoFit/>
          </a:bodyPr>
          <a:lstStyle/>
          <a:p>
            <a:pPr algn="ctr">
              <a:lnSpc>
                <a:spcPct val="115000"/>
              </a:lnSpc>
            </a:pPr>
            <a:r>
              <a:rPr lang="fr-BE" sz="1400" b="1" dirty="0">
                <a:solidFill>
                  <a:schemeClr val="accent6"/>
                </a:solidFill>
                <a:effectLst/>
                <a:latin typeface="Times New Roman" panose="02020603050405020304" pitchFamily="18" charset="0"/>
                <a:ea typeface="Times New Roman" panose="02020603050405020304" pitchFamily="18" charset="0"/>
              </a:rPr>
              <a:t>VARIABLES D’ENTRÉES</a:t>
            </a:r>
          </a:p>
        </p:txBody>
      </p:sp>
      <p:cxnSp>
        <p:nvCxnSpPr>
          <p:cNvPr id="53" name="Connecteur droit avec flèche 52">
            <a:extLst>
              <a:ext uri="{FF2B5EF4-FFF2-40B4-BE49-F238E27FC236}">
                <a16:creationId xmlns:a16="http://schemas.microsoft.com/office/drawing/2014/main" id="{AE0CC5BA-A1FA-9B52-A464-0A58ADC3740F}"/>
              </a:ext>
            </a:extLst>
          </p:cNvPr>
          <p:cNvCxnSpPr>
            <a:cxnSpLocks/>
          </p:cNvCxnSpPr>
          <p:nvPr/>
        </p:nvCxnSpPr>
        <p:spPr>
          <a:xfrm>
            <a:off x="4869309" y="1774320"/>
            <a:ext cx="0" cy="2929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Connecteur droit avec flèche 53">
            <a:extLst>
              <a:ext uri="{FF2B5EF4-FFF2-40B4-BE49-F238E27FC236}">
                <a16:creationId xmlns:a16="http://schemas.microsoft.com/office/drawing/2014/main" id="{EC2EB9AC-A45C-A4AA-9566-D2530A9E787D}"/>
              </a:ext>
            </a:extLst>
          </p:cNvPr>
          <p:cNvCxnSpPr>
            <a:cxnSpLocks/>
          </p:cNvCxnSpPr>
          <p:nvPr/>
        </p:nvCxnSpPr>
        <p:spPr>
          <a:xfrm>
            <a:off x="4852513" y="2459013"/>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560B36C6-B1EA-A665-25C9-26E4A291BCB2}"/>
              </a:ext>
            </a:extLst>
          </p:cNvPr>
          <p:cNvSpPr txBox="1"/>
          <p:nvPr/>
        </p:nvSpPr>
        <p:spPr>
          <a:xfrm>
            <a:off x="3859745" y="2851852"/>
            <a:ext cx="2770021" cy="312137"/>
          </a:xfrm>
          <a:prstGeom prst="rect">
            <a:avLst/>
          </a:prstGeom>
          <a:noFill/>
        </p:spPr>
        <p:txBody>
          <a:bodyPr wrap="square">
            <a:spAutoFit/>
          </a:bodyPr>
          <a:lstStyle/>
          <a:p>
            <a:pPr>
              <a:lnSpc>
                <a:spcPct val="115000"/>
              </a:lnSpc>
            </a:pPr>
            <a:r>
              <a:rPr lang="fr-BE" sz="1350" b="1" dirty="0">
                <a:solidFill>
                  <a:srgbClr val="000000"/>
                </a:solidFill>
                <a:latin typeface="Times New Roman" panose="02020603050405020304" pitchFamily="18" charset="0"/>
              </a:rPr>
              <a:t>Facteurs instrumentaux</a:t>
            </a:r>
          </a:p>
        </p:txBody>
      </p:sp>
      <p:graphicFrame>
        <p:nvGraphicFramePr>
          <p:cNvPr id="17" name="Diagramme 16">
            <a:extLst>
              <a:ext uri="{FF2B5EF4-FFF2-40B4-BE49-F238E27FC236}">
                <a16:creationId xmlns:a16="http://schemas.microsoft.com/office/drawing/2014/main" id="{E92699FA-80F6-A372-8EFA-91E8AA0DEF90}"/>
              </a:ext>
            </a:extLst>
          </p:cNvPr>
          <p:cNvGraphicFramePr/>
          <p:nvPr>
            <p:extLst>
              <p:ext uri="{D42A27DB-BD31-4B8C-83A1-F6EECF244321}">
                <p14:modId xmlns:p14="http://schemas.microsoft.com/office/powerpoint/2010/main" val="4152137337"/>
              </p:ext>
            </p:extLst>
          </p:nvPr>
        </p:nvGraphicFramePr>
        <p:xfrm>
          <a:off x="3546387" y="3243135"/>
          <a:ext cx="2770020" cy="219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a:extLst>
              <a:ext uri="{FF2B5EF4-FFF2-40B4-BE49-F238E27FC236}">
                <a16:creationId xmlns:a16="http://schemas.microsoft.com/office/drawing/2014/main" id="{587420E5-385D-0971-0D3C-2E4ACA81287F}"/>
              </a:ext>
            </a:extLst>
          </p:cNvPr>
          <p:cNvSpPr/>
          <p:nvPr/>
        </p:nvSpPr>
        <p:spPr>
          <a:xfrm>
            <a:off x="4455879" y="4261433"/>
            <a:ext cx="1036652" cy="301535"/>
          </a:xfrm>
          <a:prstGeom prst="rect">
            <a:avLst/>
          </a:prstGeom>
          <a:solidFill>
            <a:schemeClr val="accent3">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25" dirty="0">
                <a:solidFill>
                  <a:schemeClr val="tx1"/>
                </a:solidFill>
                <a:latin typeface="Times" pitchFamily="2" charset="0"/>
              </a:rPr>
              <a:t>Objectifs d’apprentissage</a:t>
            </a:r>
          </a:p>
        </p:txBody>
      </p:sp>
      <p:cxnSp>
        <p:nvCxnSpPr>
          <p:cNvPr id="20" name="Connecteur droit avec flèche 19">
            <a:extLst>
              <a:ext uri="{FF2B5EF4-FFF2-40B4-BE49-F238E27FC236}">
                <a16:creationId xmlns:a16="http://schemas.microsoft.com/office/drawing/2014/main" id="{69AF856F-7829-3D2A-0391-BE3852E9CAD7}"/>
              </a:ext>
            </a:extLst>
          </p:cNvPr>
          <p:cNvCxnSpPr>
            <a:cxnSpLocks/>
            <a:endCxn id="19" idx="0"/>
          </p:cNvCxnSpPr>
          <p:nvPr/>
        </p:nvCxnSpPr>
        <p:spPr>
          <a:xfrm flipH="1">
            <a:off x="4974205" y="4061773"/>
            <a:ext cx="541103" cy="199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C616EF9-CB66-1B42-A3A5-501D0843C1EF}"/>
              </a:ext>
            </a:extLst>
          </p:cNvPr>
          <p:cNvCxnSpPr>
            <a:cxnSpLocks/>
          </p:cNvCxnSpPr>
          <p:nvPr/>
        </p:nvCxnSpPr>
        <p:spPr>
          <a:xfrm flipH="1" flipV="1">
            <a:off x="5090140" y="4560923"/>
            <a:ext cx="608258" cy="201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0A535C00-9021-E7B7-2CAC-2E98322FBE6B}"/>
              </a:ext>
            </a:extLst>
          </p:cNvPr>
          <p:cNvCxnSpPr>
            <a:cxnSpLocks/>
          </p:cNvCxnSpPr>
          <p:nvPr/>
        </p:nvCxnSpPr>
        <p:spPr>
          <a:xfrm flipV="1">
            <a:off x="4249600" y="4569806"/>
            <a:ext cx="521780" cy="18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E5E865C6-6622-3E03-DC9E-41D176A4708D}"/>
              </a:ext>
            </a:extLst>
          </p:cNvPr>
          <p:cNvCxnSpPr>
            <a:cxnSpLocks/>
          </p:cNvCxnSpPr>
          <p:nvPr/>
        </p:nvCxnSpPr>
        <p:spPr>
          <a:xfrm>
            <a:off x="4210475" y="4060045"/>
            <a:ext cx="578257" cy="20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AE8CB4BD-82BF-DEF0-6DFB-899A7A03783D}"/>
              </a:ext>
            </a:extLst>
          </p:cNvPr>
          <p:cNvSpPr txBox="1"/>
          <p:nvPr/>
        </p:nvSpPr>
        <p:spPr>
          <a:xfrm>
            <a:off x="890571" y="4260423"/>
            <a:ext cx="1856481" cy="369332"/>
          </a:xfrm>
          <a:prstGeom prst="rect">
            <a:avLst/>
          </a:prstGeom>
          <a:solidFill>
            <a:schemeClr val="accent4">
              <a:lumMod val="20000"/>
              <a:lumOff val="80000"/>
            </a:schemeClr>
          </a:solidFill>
        </p:spPr>
        <p:txBody>
          <a:bodyPr wrap="square" rtlCol="0">
            <a:spAutoFit/>
          </a:bodyPr>
          <a:lstStyle/>
          <a:p>
            <a:r>
              <a:rPr lang="fr-FR" sz="900" dirty="0"/>
              <a:t>Activité d’anticipation /de régulation</a:t>
            </a:r>
          </a:p>
        </p:txBody>
      </p:sp>
      <p:sp>
        <p:nvSpPr>
          <p:cNvPr id="25" name="ZoneTexte 24">
            <a:extLst>
              <a:ext uri="{FF2B5EF4-FFF2-40B4-BE49-F238E27FC236}">
                <a16:creationId xmlns:a16="http://schemas.microsoft.com/office/drawing/2014/main" id="{5922C02D-3F24-774F-8EC5-9D8A4A5D2D77}"/>
              </a:ext>
            </a:extLst>
          </p:cNvPr>
          <p:cNvSpPr txBox="1"/>
          <p:nvPr/>
        </p:nvSpPr>
        <p:spPr>
          <a:xfrm>
            <a:off x="890571" y="4753380"/>
            <a:ext cx="1856481" cy="235572"/>
          </a:xfrm>
          <a:prstGeom prst="rect">
            <a:avLst/>
          </a:prstGeom>
          <a:solidFill>
            <a:schemeClr val="accent4">
              <a:lumMod val="20000"/>
              <a:lumOff val="80000"/>
            </a:schemeClr>
          </a:solidFill>
        </p:spPr>
        <p:txBody>
          <a:bodyPr wrap="square" rtlCol="0">
            <a:spAutoFit/>
          </a:bodyPr>
          <a:lstStyle/>
          <a:p>
            <a:r>
              <a:rPr lang="fr-FR" sz="900" dirty="0"/>
              <a:t>Activité d’adaptation</a:t>
            </a:r>
          </a:p>
        </p:txBody>
      </p:sp>
      <p:sp>
        <p:nvSpPr>
          <p:cNvPr id="26" name="Rectangle : coins arrondis 25">
            <a:extLst>
              <a:ext uri="{FF2B5EF4-FFF2-40B4-BE49-F238E27FC236}">
                <a16:creationId xmlns:a16="http://schemas.microsoft.com/office/drawing/2014/main" id="{E4FE579B-8D22-90A7-059F-13D19632E76E}"/>
              </a:ext>
            </a:extLst>
          </p:cNvPr>
          <p:cNvSpPr/>
          <p:nvPr/>
        </p:nvSpPr>
        <p:spPr>
          <a:xfrm>
            <a:off x="3486055" y="3264001"/>
            <a:ext cx="2770020" cy="2384621"/>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FE270DC4-0BF7-701A-8874-DEECB9089CED}"/>
              </a:ext>
            </a:extLst>
          </p:cNvPr>
          <p:cNvSpPr/>
          <p:nvPr/>
        </p:nvSpPr>
        <p:spPr>
          <a:xfrm>
            <a:off x="3183146" y="3125718"/>
            <a:ext cx="3190115" cy="2661186"/>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8" name="Double flèche horizontale 27">
            <a:extLst>
              <a:ext uri="{FF2B5EF4-FFF2-40B4-BE49-F238E27FC236}">
                <a16:creationId xmlns:a16="http://schemas.microsoft.com/office/drawing/2014/main" id="{5E731FB3-F63C-E525-2F89-73F14BE5C950}"/>
              </a:ext>
            </a:extLst>
          </p:cNvPr>
          <p:cNvSpPr/>
          <p:nvPr/>
        </p:nvSpPr>
        <p:spPr>
          <a:xfrm>
            <a:off x="3181097" y="3487317"/>
            <a:ext cx="304958" cy="147732"/>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9" name="ZoneTexte 28">
            <a:extLst>
              <a:ext uri="{FF2B5EF4-FFF2-40B4-BE49-F238E27FC236}">
                <a16:creationId xmlns:a16="http://schemas.microsoft.com/office/drawing/2014/main" id="{E12F54F5-69D7-9FBD-D3C1-2A0F01C1B787}"/>
              </a:ext>
            </a:extLst>
          </p:cNvPr>
          <p:cNvSpPr txBox="1"/>
          <p:nvPr/>
        </p:nvSpPr>
        <p:spPr>
          <a:xfrm>
            <a:off x="2272057" y="3441737"/>
            <a:ext cx="968856" cy="284218"/>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Flexibilité</a:t>
            </a:r>
          </a:p>
        </p:txBody>
      </p:sp>
      <p:cxnSp>
        <p:nvCxnSpPr>
          <p:cNvPr id="30" name="Connecteur droit avec flèche 29">
            <a:extLst>
              <a:ext uri="{FF2B5EF4-FFF2-40B4-BE49-F238E27FC236}">
                <a16:creationId xmlns:a16="http://schemas.microsoft.com/office/drawing/2014/main" id="{9B8C731F-F360-C704-00F4-18A6EF7F1B3A}"/>
              </a:ext>
            </a:extLst>
          </p:cNvPr>
          <p:cNvCxnSpPr>
            <a:cxnSpLocks/>
          </p:cNvCxnSpPr>
          <p:nvPr/>
        </p:nvCxnSpPr>
        <p:spPr>
          <a:xfrm>
            <a:off x="4748810" y="5908897"/>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9E17C3CF-5539-6AAC-4415-82AB9DEB6E7C}"/>
              </a:ext>
            </a:extLst>
          </p:cNvPr>
          <p:cNvSpPr txBox="1"/>
          <p:nvPr/>
        </p:nvSpPr>
        <p:spPr>
          <a:xfrm>
            <a:off x="1848391" y="3857689"/>
            <a:ext cx="1562749" cy="45391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Tree>
    <p:extLst>
      <p:ext uri="{BB962C8B-B14F-4D97-AF65-F5344CB8AC3E}">
        <p14:creationId xmlns:p14="http://schemas.microsoft.com/office/powerpoint/2010/main" val="2272678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1795616" y="6222578"/>
            <a:ext cx="5665267" cy="3693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1805607" y="6220270"/>
            <a:ext cx="2404868" cy="453882"/>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300" b="1" i="0" u="none" strike="noStrike" kern="1200" cap="none" spc="0" normalizeH="0" baseline="0" noProof="0" dirty="0">
                <a:ln>
                  <a:noFill/>
                </a:ln>
                <a:solidFill>
                  <a:schemeClr val="accent5"/>
                </a:solidFill>
                <a:effectLst/>
                <a:uLnTx/>
                <a:uFillTx/>
                <a:latin typeface="Times" pitchFamily="2" charset="0"/>
                <a:ea typeface="Calibri" pitchFamily="34" charset="0"/>
                <a:cs typeface="Times New Roman" pitchFamily="18" charset="0"/>
              </a:rPr>
              <a:t>VARIABLES DES EFFETS</a:t>
            </a:r>
          </a:p>
        </p:txBody>
      </p:sp>
      <p:sp>
        <p:nvSpPr>
          <p:cNvPr id="43" name="ZoneTexte 42">
            <a:extLst>
              <a:ext uri="{FF2B5EF4-FFF2-40B4-BE49-F238E27FC236}">
                <a16:creationId xmlns:a16="http://schemas.microsoft.com/office/drawing/2014/main" id="{20BE4009-B87C-A922-2E78-B5E8A71BEC7F}"/>
              </a:ext>
            </a:extLst>
          </p:cNvPr>
          <p:cNvSpPr txBox="1"/>
          <p:nvPr/>
        </p:nvSpPr>
        <p:spPr>
          <a:xfrm>
            <a:off x="1780002" y="2769040"/>
            <a:ext cx="2535966" cy="453912"/>
          </a:xfrm>
          <a:prstGeom prst="rect">
            <a:avLst/>
          </a:prstGeom>
        </p:spPr>
        <p:txBody>
          <a:bodyPr vert="horz" wrap="square" lIns="91440" tIns="45720" rIns="91440" bIns="45720" rtlCol="0">
            <a:normAutofit fontScale="925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1" i="0" u="none" strike="noStrike" kern="1200" cap="none" spc="0" normalizeH="0" baseline="0" noProof="0" dirty="0">
                <a:ln>
                  <a:noFill/>
                </a:ln>
                <a:solidFill>
                  <a:schemeClr val="accent4"/>
                </a:solidFill>
                <a:effectLst/>
                <a:uLnTx/>
                <a:uFillTx/>
                <a:latin typeface="Times" pitchFamily="2" charset="0"/>
                <a:ea typeface="Calibri" pitchFamily="34" charset="0"/>
                <a:cs typeface="Times New Roman" pitchFamily="18" charset="0"/>
              </a:rPr>
              <a:t>VARIABLES DE PROCESSUS</a:t>
            </a:r>
          </a:p>
        </p:txBody>
      </p:sp>
      <p:sp>
        <p:nvSpPr>
          <p:cNvPr id="46" name="Rectangle 45">
            <a:extLst>
              <a:ext uri="{FF2B5EF4-FFF2-40B4-BE49-F238E27FC236}">
                <a16:creationId xmlns:a16="http://schemas.microsoft.com/office/drawing/2014/main" id="{9021AF3F-74E8-EB13-B814-EA4807915156}"/>
              </a:ext>
            </a:extLst>
          </p:cNvPr>
          <p:cNvSpPr/>
          <p:nvPr/>
        </p:nvSpPr>
        <p:spPr>
          <a:xfrm>
            <a:off x="1795617" y="2725042"/>
            <a:ext cx="5665267" cy="3176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48" name="ZoneTexte 47">
            <a:extLst>
              <a:ext uri="{FF2B5EF4-FFF2-40B4-BE49-F238E27FC236}">
                <a16:creationId xmlns:a16="http://schemas.microsoft.com/office/drawing/2014/main" id="{428DBF20-B5A8-1875-7ED9-60A3D180D8E1}"/>
              </a:ext>
            </a:extLst>
          </p:cNvPr>
          <p:cNvSpPr txBox="1"/>
          <p:nvPr/>
        </p:nvSpPr>
        <p:spPr>
          <a:xfrm>
            <a:off x="4723644" y="579532"/>
            <a:ext cx="1972751" cy="963149"/>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contextuels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institutionnelle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liées aux  « modalités de formation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physique »</a:t>
            </a:r>
          </a:p>
        </p:txBody>
      </p:sp>
      <p:sp>
        <p:nvSpPr>
          <p:cNvPr id="49" name="Rectangle 48">
            <a:extLst>
              <a:ext uri="{FF2B5EF4-FFF2-40B4-BE49-F238E27FC236}">
                <a16:creationId xmlns:a16="http://schemas.microsoft.com/office/drawing/2014/main" id="{ADBD9B57-3146-800D-7A27-32AD26D5C8CC}"/>
              </a:ext>
            </a:extLst>
          </p:cNvPr>
          <p:cNvSpPr/>
          <p:nvPr/>
        </p:nvSpPr>
        <p:spPr>
          <a:xfrm>
            <a:off x="1848391" y="183711"/>
            <a:ext cx="5665267" cy="1590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a16="http://schemas.microsoft.com/office/drawing/2014/main" id="{1877CFA6-34B9-2544-07B3-184AD4856335}"/>
              </a:ext>
            </a:extLst>
          </p:cNvPr>
          <p:cNvSpPr/>
          <p:nvPr/>
        </p:nvSpPr>
        <p:spPr>
          <a:xfrm>
            <a:off x="1805607" y="1992140"/>
            <a:ext cx="5678469" cy="3960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fr-BE" sz="1400" dirty="0">
                <a:solidFill>
                  <a:srgbClr val="000000"/>
                </a:solidFill>
                <a:effectLst/>
                <a:latin typeface="Times New Roman" panose="02020603050405020304" pitchFamily="18" charset="0"/>
                <a:ea typeface="Times New Roman" panose="02020603050405020304" pitchFamily="18" charset="0"/>
              </a:rPr>
              <a:t>Engagement du formateur dans l’activité de débriefing</a:t>
            </a:r>
          </a:p>
        </p:txBody>
      </p:sp>
      <p:sp>
        <p:nvSpPr>
          <p:cNvPr id="51" name="ZoneTexte 50">
            <a:extLst>
              <a:ext uri="{FF2B5EF4-FFF2-40B4-BE49-F238E27FC236}">
                <a16:creationId xmlns:a16="http://schemas.microsoft.com/office/drawing/2014/main" id="{47F1F580-C687-65F5-2565-E4B7323C4FB0}"/>
              </a:ext>
            </a:extLst>
          </p:cNvPr>
          <p:cNvSpPr txBox="1"/>
          <p:nvPr/>
        </p:nvSpPr>
        <p:spPr>
          <a:xfrm>
            <a:off x="2299642" y="425767"/>
            <a:ext cx="1972751" cy="1281698"/>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personnels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passé professionnel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axiologique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épistémologique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bien-être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«motivationnelle» </a:t>
            </a:r>
          </a:p>
        </p:txBody>
      </p:sp>
      <p:sp>
        <p:nvSpPr>
          <p:cNvPr id="52" name="ZoneTexte 51">
            <a:extLst>
              <a:ext uri="{FF2B5EF4-FFF2-40B4-BE49-F238E27FC236}">
                <a16:creationId xmlns:a16="http://schemas.microsoft.com/office/drawing/2014/main" id="{D2911279-6CC9-54B3-D21E-CEE1D59A60A6}"/>
              </a:ext>
            </a:extLst>
          </p:cNvPr>
          <p:cNvSpPr txBox="1"/>
          <p:nvPr/>
        </p:nvSpPr>
        <p:spPr>
          <a:xfrm>
            <a:off x="1447576" y="183848"/>
            <a:ext cx="3276068" cy="320216"/>
          </a:xfrm>
          <a:prstGeom prst="rect">
            <a:avLst/>
          </a:prstGeom>
          <a:noFill/>
        </p:spPr>
        <p:txBody>
          <a:bodyPr wrap="square">
            <a:spAutoFit/>
          </a:bodyPr>
          <a:lstStyle/>
          <a:p>
            <a:pPr algn="ctr">
              <a:lnSpc>
                <a:spcPct val="115000"/>
              </a:lnSpc>
            </a:pPr>
            <a:r>
              <a:rPr lang="fr-BE" sz="1400" b="1" dirty="0">
                <a:solidFill>
                  <a:schemeClr val="accent6"/>
                </a:solidFill>
                <a:effectLst/>
                <a:latin typeface="Times New Roman" panose="02020603050405020304" pitchFamily="18" charset="0"/>
                <a:ea typeface="Times New Roman" panose="02020603050405020304" pitchFamily="18" charset="0"/>
              </a:rPr>
              <a:t>VARIABLES D’ENTRÉES</a:t>
            </a:r>
          </a:p>
        </p:txBody>
      </p:sp>
      <p:cxnSp>
        <p:nvCxnSpPr>
          <p:cNvPr id="53" name="Connecteur droit avec flèche 52">
            <a:extLst>
              <a:ext uri="{FF2B5EF4-FFF2-40B4-BE49-F238E27FC236}">
                <a16:creationId xmlns:a16="http://schemas.microsoft.com/office/drawing/2014/main" id="{AE0CC5BA-A1FA-9B52-A464-0A58ADC3740F}"/>
              </a:ext>
            </a:extLst>
          </p:cNvPr>
          <p:cNvCxnSpPr>
            <a:cxnSpLocks/>
          </p:cNvCxnSpPr>
          <p:nvPr/>
        </p:nvCxnSpPr>
        <p:spPr>
          <a:xfrm>
            <a:off x="4869309" y="1774320"/>
            <a:ext cx="0" cy="2929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Connecteur droit avec flèche 53">
            <a:extLst>
              <a:ext uri="{FF2B5EF4-FFF2-40B4-BE49-F238E27FC236}">
                <a16:creationId xmlns:a16="http://schemas.microsoft.com/office/drawing/2014/main" id="{EC2EB9AC-A45C-A4AA-9566-D2530A9E787D}"/>
              </a:ext>
            </a:extLst>
          </p:cNvPr>
          <p:cNvCxnSpPr>
            <a:cxnSpLocks/>
          </p:cNvCxnSpPr>
          <p:nvPr/>
        </p:nvCxnSpPr>
        <p:spPr>
          <a:xfrm>
            <a:off x="4852513" y="2459013"/>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560B36C6-B1EA-A665-25C9-26E4A291BCB2}"/>
              </a:ext>
            </a:extLst>
          </p:cNvPr>
          <p:cNvSpPr txBox="1"/>
          <p:nvPr/>
        </p:nvSpPr>
        <p:spPr>
          <a:xfrm>
            <a:off x="3859745" y="2851852"/>
            <a:ext cx="2770021" cy="312137"/>
          </a:xfrm>
          <a:prstGeom prst="rect">
            <a:avLst/>
          </a:prstGeom>
          <a:noFill/>
        </p:spPr>
        <p:txBody>
          <a:bodyPr wrap="square">
            <a:spAutoFit/>
          </a:bodyPr>
          <a:lstStyle/>
          <a:p>
            <a:pPr>
              <a:lnSpc>
                <a:spcPct val="115000"/>
              </a:lnSpc>
            </a:pPr>
            <a:r>
              <a:rPr lang="fr-BE" sz="1350" b="1" dirty="0">
                <a:solidFill>
                  <a:srgbClr val="000000"/>
                </a:solidFill>
                <a:latin typeface="Times New Roman" panose="02020603050405020304" pitchFamily="18" charset="0"/>
              </a:rPr>
              <a:t>Facteurs instrumentaux</a:t>
            </a:r>
          </a:p>
        </p:txBody>
      </p:sp>
      <p:graphicFrame>
        <p:nvGraphicFramePr>
          <p:cNvPr id="17" name="Diagramme 16">
            <a:extLst>
              <a:ext uri="{FF2B5EF4-FFF2-40B4-BE49-F238E27FC236}">
                <a16:creationId xmlns:a16="http://schemas.microsoft.com/office/drawing/2014/main" id="{E92699FA-80F6-A372-8EFA-91E8AA0DEF90}"/>
              </a:ext>
            </a:extLst>
          </p:cNvPr>
          <p:cNvGraphicFramePr/>
          <p:nvPr>
            <p:extLst>
              <p:ext uri="{D42A27DB-BD31-4B8C-83A1-F6EECF244321}">
                <p14:modId xmlns:p14="http://schemas.microsoft.com/office/powerpoint/2010/main" val="2458572818"/>
              </p:ext>
            </p:extLst>
          </p:nvPr>
        </p:nvGraphicFramePr>
        <p:xfrm>
          <a:off x="3546387" y="3243135"/>
          <a:ext cx="2770020" cy="219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a:extLst>
              <a:ext uri="{FF2B5EF4-FFF2-40B4-BE49-F238E27FC236}">
                <a16:creationId xmlns:a16="http://schemas.microsoft.com/office/drawing/2014/main" id="{587420E5-385D-0971-0D3C-2E4ACA81287F}"/>
              </a:ext>
            </a:extLst>
          </p:cNvPr>
          <p:cNvSpPr/>
          <p:nvPr/>
        </p:nvSpPr>
        <p:spPr>
          <a:xfrm>
            <a:off x="4455879" y="4261433"/>
            <a:ext cx="1036652" cy="301535"/>
          </a:xfrm>
          <a:prstGeom prst="rect">
            <a:avLst/>
          </a:prstGeom>
          <a:solidFill>
            <a:schemeClr val="accent3">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25" dirty="0">
                <a:solidFill>
                  <a:schemeClr val="tx1"/>
                </a:solidFill>
                <a:latin typeface="Times" pitchFamily="2" charset="0"/>
              </a:rPr>
              <a:t>Aire d’implication</a:t>
            </a:r>
          </a:p>
        </p:txBody>
      </p:sp>
      <p:cxnSp>
        <p:nvCxnSpPr>
          <p:cNvPr id="20" name="Connecteur droit avec flèche 19">
            <a:extLst>
              <a:ext uri="{FF2B5EF4-FFF2-40B4-BE49-F238E27FC236}">
                <a16:creationId xmlns:a16="http://schemas.microsoft.com/office/drawing/2014/main" id="{69AF856F-7829-3D2A-0391-BE3852E9CAD7}"/>
              </a:ext>
            </a:extLst>
          </p:cNvPr>
          <p:cNvCxnSpPr>
            <a:cxnSpLocks/>
            <a:endCxn id="19" idx="0"/>
          </p:cNvCxnSpPr>
          <p:nvPr/>
        </p:nvCxnSpPr>
        <p:spPr>
          <a:xfrm flipH="1">
            <a:off x="4974205" y="4061773"/>
            <a:ext cx="541103" cy="199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C616EF9-CB66-1B42-A3A5-501D0843C1EF}"/>
              </a:ext>
            </a:extLst>
          </p:cNvPr>
          <p:cNvCxnSpPr>
            <a:cxnSpLocks/>
          </p:cNvCxnSpPr>
          <p:nvPr/>
        </p:nvCxnSpPr>
        <p:spPr>
          <a:xfrm flipH="1" flipV="1">
            <a:off x="5090140" y="4560923"/>
            <a:ext cx="608258" cy="201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0A535C00-9021-E7B7-2CAC-2E98322FBE6B}"/>
              </a:ext>
            </a:extLst>
          </p:cNvPr>
          <p:cNvCxnSpPr>
            <a:cxnSpLocks/>
          </p:cNvCxnSpPr>
          <p:nvPr/>
        </p:nvCxnSpPr>
        <p:spPr>
          <a:xfrm flipV="1">
            <a:off x="4249600" y="4569806"/>
            <a:ext cx="521780" cy="18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E5E865C6-6622-3E03-DC9E-41D176A4708D}"/>
              </a:ext>
            </a:extLst>
          </p:cNvPr>
          <p:cNvCxnSpPr>
            <a:cxnSpLocks/>
          </p:cNvCxnSpPr>
          <p:nvPr/>
        </p:nvCxnSpPr>
        <p:spPr>
          <a:xfrm>
            <a:off x="4210475" y="4060045"/>
            <a:ext cx="578257" cy="20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AE8CB4BD-82BF-DEF0-6DFB-899A7A03783D}"/>
              </a:ext>
            </a:extLst>
          </p:cNvPr>
          <p:cNvSpPr txBox="1"/>
          <p:nvPr/>
        </p:nvSpPr>
        <p:spPr>
          <a:xfrm>
            <a:off x="890571" y="4260423"/>
            <a:ext cx="1856481" cy="369332"/>
          </a:xfrm>
          <a:prstGeom prst="rect">
            <a:avLst/>
          </a:prstGeom>
          <a:solidFill>
            <a:schemeClr val="accent4">
              <a:lumMod val="20000"/>
              <a:lumOff val="80000"/>
            </a:schemeClr>
          </a:solidFill>
        </p:spPr>
        <p:txBody>
          <a:bodyPr wrap="square" rtlCol="0">
            <a:spAutoFit/>
          </a:bodyPr>
          <a:lstStyle/>
          <a:p>
            <a:r>
              <a:rPr lang="fr-FR" sz="900" dirty="0"/>
              <a:t>Activité d’anticipation /de régulation</a:t>
            </a:r>
          </a:p>
        </p:txBody>
      </p:sp>
      <p:sp>
        <p:nvSpPr>
          <p:cNvPr id="25" name="ZoneTexte 24">
            <a:extLst>
              <a:ext uri="{FF2B5EF4-FFF2-40B4-BE49-F238E27FC236}">
                <a16:creationId xmlns:a16="http://schemas.microsoft.com/office/drawing/2014/main" id="{5922C02D-3F24-774F-8EC5-9D8A4A5D2D77}"/>
              </a:ext>
            </a:extLst>
          </p:cNvPr>
          <p:cNvSpPr txBox="1"/>
          <p:nvPr/>
        </p:nvSpPr>
        <p:spPr>
          <a:xfrm>
            <a:off x="890571" y="4753380"/>
            <a:ext cx="1856481" cy="235572"/>
          </a:xfrm>
          <a:prstGeom prst="rect">
            <a:avLst/>
          </a:prstGeom>
          <a:solidFill>
            <a:schemeClr val="accent4">
              <a:lumMod val="20000"/>
              <a:lumOff val="80000"/>
            </a:schemeClr>
          </a:solidFill>
        </p:spPr>
        <p:txBody>
          <a:bodyPr wrap="square" rtlCol="0">
            <a:spAutoFit/>
          </a:bodyPr>
          <a:lstStyle/>
          <a:p>
            <a:r>
              <a:rPr lang="fr-FR" sz="900" dirty="0"/>
              <a:t>Activité d’adaptation</a:t>
            </a:r>
          </a:p>
        </p:txBody>
      </p:sp>
      <p:sp>
        <p:nvSpPr>
          <p:cNvPr id="26" name="Rectangle : coins arrondis 25">
            <a:extLst>
              <a:ext uri="{FF2B5EF4-FFF2-40B4-BE49-F238E27FC236}">
                <a16:creationId xmlns:a16="http://schemas.microsoft.com/office/drawing/2014/main" id="{E4FE579B-8D22-90A7-059F-13D19632E76E}"/>
              </a:ext>
            </a:extLst>
          </p:cNvPr>
          <p:cNvSpPr/>
          <p:nvPr/>
        </p:nvSpPr>
        <p:spPr>
          <a:xfrm>
            <a:off x="3486055" y="3264001"/>
            <a:ext cx="2770020" cy="2384621"/>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FE270DC4-0BF7-701A-8874-DEECB9089CED}"/>
              </a:ext>
            </a:extLst>
          </p:cNvPr>
          <p:cNvSpPr/>
          <p:nvPr/>
        </p:nvSpPr>
        <p:spPr>
          <a:xfrm>
            <a:off x="3183146" y="3125718"/>
            <a:ext cx="3190115" cy="2661186"/>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8" name="Double flèche horizontale 27">
            <a:extLst>
              <a:ext uri="{FF2B5EF4-FFF2-40B4-BE49-F238E27FC236}">
                <a16:creationId xmlns:a16="http://schemas.microsoft.com/office/drawing/2014/main" id="{5E731FB3-F63C-E525-2F89-73F14BE5C950}"/>
              </a:ext>
            </a:extLst>
          </p:cNvPr>
          <p:cNvSpPr/>
          <p:nvPr/>
        </p:nvSpPr>
        <p:spPr>
          <a:xfrm>
            <a:off x="3181097" y="3487317"/>
            <a:ext cx="304958" cy="147732"/>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9" name="ZoneTexte 28">
            <a:extLst>
              <a:ext uri="{FF2B5EF4-FFF2-40B4-BE49-F238E27FC236}">
                <a16:creationId xmlns:a16="http://schemas.microsoft.com/office/drawing/2014/main" id="{E12F54F5-69D7-9FBD-D3C1-2A0F01C1B787}"/>
              </a:ext>
            </a:extLst>
          </p:cNvPr>
          <p:cNvSpPr txBox="1"/>
          <p:nvPr/>
        </p:nvSpPr>
        <p:spPr>
          <a:xfrm>
            <a:off x="2272057" y="3441737"/>
            <a:ext cx="968856" cy="284218"/>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Flexibilité</a:t>
            </a:r>
          </a:p>
        </p:txBody>
      </p:sp>
      <p:cxnSp>
        <p:nvCxnSpPr>
          <p:cNvPr id="30" name="Connecteur droit avec flèche 29">
            <a:extLst>
              <a:ext uri="{FF2B5EF4-FFF2-40B4-BE49-F238E27FC236}">
                <a16:creationId xmlns:a16="http://schemas.microsoft.com/office/drawing/2014/main" id="{9B8C731F-F360-C704-00F4-18A6EF7F1B3A}"/>
              </a:ext>
            </a:extLst>
          </p:cNvPr>
          <p:cNvCxnSpPr>
            <a:cxnSpLocks/>
          </p:cNvCxnSpPr>
          <p:nvPr/>
        </p:nvCxnSpPr>
        <p:spPr>
          <a:xfrm>
            <a:off x="4748810" y="5908897"/>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9E17C3CF-5539-6AAC-4415-82AB9DEB6E7C}"/>
              </a:ext>
            </a:extLst>
          </p:cNvPr>
          <p:cNvSpPr txBox="1"/>
          <p:nvPr/>
        </p:nvSpPr>
        <p:spPr>
          <a:xfrm>
            <a:off x="1848391" y="3857689"/>
            <a:ext cx="1562749" cy="45391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Tree>
    <p:extLst>
      <p:ext uri="{BB962C8B-B14F-4D97-AF65-F5344CB8AC3E}">
        <p14:creationId xmlns:p14="http://schemas.microsoft.com/office/powerpoint/2010/main" val="351616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752923" y="304801"/>
            <a:ext cx="6267450" cy="1143000"/>
          </a:xfrm>
        </p:spPr>
        <p:txBody>
          <a:bodyPr/>
          <a:lstStyle/>
          <a:p>
            <a:r>
              <a:rPr lang="fr-FR" dirty="0">
                <a:solidFill>
                  <a:schemeClr val="accent4"/>
                </a:solidFill>
                <a:cs typeface="Times New Roman" pitchFamily="18" charset="0"/>
              </a:rPr>
              <a:t>PLAN</a:t>
            </a:r>
          </a:p>
        </p:txBody>
      </p:sp>
      <p:sp>
        <p:nvSpPr>
          <p:cNvPr id="3" name="Espace réservé du contenu 2"/>
          <p:cNvSpPr>
            <a:spLocks noGrp="1"/>
          </p:cNvSpPr>
          <p:nvPr>
            <p:ph idx="1"/>
          </p:nvPr>
        </p:nvSpPr>
        <p:spPr>
          <a:xfrm>
            <a:off x="2492375" y="2372519"/>
            <a:ext cx="6257925" cy="2743200"/>
          </a:xfrm>
        </p:spPr>
        <p:txBody>
          <a:bodyPr>
            <a:normAutofit fontScale="92500" lnSpcReduction="10000"/>
          </a:bodyPr>
          <a:lstStyle/>
          <a:p>
            <a:pPr marL="457200" lvl="1" indent="-457200" fontAlgn="auto">
              <a:spcAft>
                <a:spcPts val="0"/>
              </a:spcAft>
              <a:buFont typeface="+mj-lt"/>
              <a:buAutoNum type="arabicPeriod"/>
              <a:defRPr/>
            </a:pPr>
            <a:r>
              <a:rPr lang="nl-BE" sz="2500" dirty="0">
                <a:solidFill>
                  <a:srgbClr val="000000"/>
                </a:solidFill>
                <a:latin typeface="Calibri" panose="020F0502020204030204" pitchFamily="34" charset="0"/>
              </a:rPr>
              <a:t>Rôle du formateur en débriefing</a:t>
            </a:r>
            <a:endParaRPr lang="fr-BE" sz="2500" dirty="0">
              <a:solidFill>
                <a:srgbClr val="000000"/>
              </a:solidFill>
              <a:latin typeface="Calibri" panose="020F0502020204030204" pitchFamily="34" charset="0"/>
            </a:endParaRPr>
          </a:p>
          <a:p>
            <a:pPr marL="457200" lvl="1" indent="-457200" fontAlgn="auto">
              <a:spcAft>
                <a:spcPts val="0"/>
              </a:spcAft>
              <a:buFont typeface="+mj-lt"/>
              <a:buAutoNum type="arabicPeriod"/>
              <a:defRPr/>
            </a:pPr>
            <a:r>
              <a:rPr lang="fr-BE" sz="2500" dirty="0">
                <a:solidFill>
                  <a:srgbClr val="000000"/>
                </a:solidFill>
                <a:latin typeface="Calibri" panose="020F0502020204030204" pitchFamily="34" charset="0"/>
              </a:rPr>
              <a:t>Constats</a:t>
            </a:r>
          </a:p>
          <a:p>
            <a:pPr marL="457200" lvl="1" indent="-457200" fontAlgn="auto">
              <a:spcAft>
                <a:spcPts val="0"/>
              </a:spcAft>
              <a:buFont typeface="+mj-lt"/>
              <a:buAutoNum type="arabicPeriod"/>
              <a:defRPr/>
            </a:pPr>
            <a:r>
              <a:rPr lang="fr-BE" sz="2500" dirty="0">
                <a:solidFill>
                  <a:srgbClr val="000000"/>
                </a:solidFill>
                <a:latin typeface="Calibri" panose="020F0502020204030204" pitchFamily="34" charset="0"/>
              </a:rPr>
              <a:t>Enjeux</a:t>
            </a:r>
          </a:p>
          <a:p>
            <a:pPr marL="457200" lvl="1" indent="-457200" fontAlgn="auto">
              <a:spcAft>
                <a:spcPts val="0"/>
              </a:spcAft>
              <a:buFont typeface="+mj-lt"/>
              <a:buAutoNum type="arabicPeriod"/>
              <a:defRPr/>
            </a:pPr>
            <a:r>
              <a:rPr lang="fr-BE" sz="2500" dirty="0">
                <a:solidFill>
                  <a:srgbClr val="000000"/>
                </a:solidFill>
                <a:latin typeface="Calibri" panose="020F0502020204030204" pitchFamily="34" charset="0"/>
              </a:rPr>
              <a:t>Modèle de l’activité des formateurs en débriefing</a:t>
            </a:r>
          </a:p>
          <a:p>
            <a:pPr marL="723900" lvl="2" indent="-457200" fontAlgn="auto">
              <a:spcAft>
                <a:spcPts val="0"/>
              </a:spcAft>
              <a:buFont typeface="+mj-lt"/>
              <a:buAutoNum type="arabicPeriod"/>
              <a:defRPr/>
            </a:pPr>
            <a:r>
              <a:rPr lang="fr-BE" sz="2400" dirty="0">
                <a:solidFill>
                  <a:srgbClr val="000000"/>
                </a:solidFill>
                <a:latin typeface="Calibri" panose="020F0502020204030204" pitchFamily="34" charset="0"/>
              </a:rPr>
              <a:t>Modèle de référence</a:t>
            </a:r>
          </a:p>
          <a:p>
            <a:pPr marL="723900" lvl="2" indent="-457200" fontAlgn="auto">
              <a:spcAft>
                <a:spcPts val="0"/>
              </a:spcAft>
              <a:buFont typeface="+mj-lt"/>
              <a:buAutoNum type="arabicPeriod"/>
              <a:defRPr/>
            </a:pPr>
            <a:r>
              <a:rPr lang="fr-BE" sz="2400" dirty="0">
                <a:solidFill>
                  <a:srgbClr val="000000"/>
                </a:solidFill>
                <a:latin typeface="Calibri" panose="020F0502020204030204" pitchFamily="34" charset="0"/>
              </a:rPr>
              <a:t>Présentation du modèle construit</a:t>
            </a:r>
          </a:p>
          <a:p>
            <a:pPr algn="l"/>
            <a:endParaRPr lang="fr-BE" sz="1200" b="0" i="0" dirty="0">
              <a:solidFill>
                <a:srgbClr val="000000"/>
              </a:solidFill>
              <a:effectLst/>
              <a:latin typeface="Calibri" panose="020F0502020204030204" pitchFamily="34" charset="0"/>
            </a:endParaRPr>
          </a:p>
        </p:txBody>
      </p:sp>
      <p:sp>
        <p:nvSpPr>
          <p:cNvPr id="33798" name="Espace réservé du pied de page 7"/>
          <p:cNvSpPr>
            <a:spLocks noGrp="1"/>
          </p:cNvSpPr>
          <p:nvPr>
            <p:ph type="ftr" sz="quarter" idx="11"/>
          </p:nvPr>
        </p:nvSpPr>
        <p:spPr bwMode="auto">
          <a:xfrm>
            <a:off x="2228850" y="6581775"/>
            <a:ext cx="6400800" cy="2762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BE"/>
              <a:t>Duvivier  Valérie   |     INAS    </a:t>
            </a:r>
          </a:p>
        </p:txBody>
      </p:sp>
      <p:pic>
        <p:nvPicPr>
          <p:cNvPr id="7" name="Image 6">
            <a:extLst>
              <a:ext uri="{FF2B5EF4-FFF2-40B4-BE49-F238E27FC236}">
                <a16:creationId xmlns:a16="http://schemas.microsoft.com/office/drawing/2014/main" id="{825E4246-AD2B-6354-B8F5-234161F69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65300" y="2046288"/>
            <a:ext cx="5194300" cy="2794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1795616" y="6222578"/>
            <a:ext cx="5665267" cy="3693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1805607" y="6220270"/>
            <a:ext cx="2404868" cy="453882"/>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300" b="1" i="0" u="none" strike="noStrike" kern="1200" cap="none" spc="0" normalizeH="0" baseline="0" noProof="0" dirty="0">
                <a:ln>
                  <a:noFill/>
                </a:ln>
                <a:solidFill>
                  <a:schemeClr val="accent5"/>
                </a:solidFill>
                <a:effectLst/>
                <a:uLnTx/>
                <a:uFillTx/>
                <a:latin typeface="Times" pitchFamily="2" charset="0"/>
                <a:ea typeface="Calibri" pitchFamily="34" charset="0"/>
                <a:cs typeface="Times New Roman" pitchFamily="18" charset="0"/>
              </a:rPr>
              <a:t>VARIABLES DES EFFETS</a:t>
            </a:r>
          </a:p>
        </p:txBody>
      </p:sp>
      <p:sp>
        <p:nvSpPr>
          <p:cNvPr id="43" name="ZoneTexte 42">
            <a:extLst>
              <a:ext uri="{FF2B5EF4-FFF2-40B4-BE49-F238E27FC236}">
                <a16:creationId xmlns:a16="http://schemas.microsoft.com/office/drawing/2014/main" id="{20BE4009-B87C-A922-2E78-B5E8A71BEC7F}"/>
              </a:ext>
            </a:extLst>
          </p:cNvPr>
          <p:cNvSpPr txBox="1"/>
          <p:nvPr/>
        </p:nvSpPr>
        <p:spPr>
          <a:xfrm>
            <a:off x="1780002" y="2769040"/>
            <a:ext cx="2535966" cy="453912"/>
          </a:xfrm>
          <a:prstGeom prst="rect">
            <a:avLst/>
          </a:prstGeom>
        </p:spPr>
        <p:txBody>
          <a:bodyPr vert="horz" wrap="square" lIns="91440" tIns="45720" rIns="91440" bIns="45720" rtlCol="0">
            <a:normAutofit fontScale="925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1" i="0" u="none" strike="noStrike" kern="1200" cap="none" spc="0" normalizeH="0" baseline="0" noProof="0" dirty="0">
                <a:ln>
                  <a:noFill/>
                </a:ln>
                <a:solidFill>
                  <a:schemeClr val="accent4"/>
                </a:solidFill>
                <a:effectLst/>
                <a:uLnTx/>
                <a:uFillTx/>
                <a:latin typeface="Times" pitchFamily="2" charset="0"/>
                <a:ea typeface="Calibri" pitchFamily="34" charset="0"/>
                <a:cs typeface="Times New Roman" pitchFamily="18" charset="0"/>
              </a:rPr>
              <a:t>VARIABLES DE PROCESSUS</a:t>
            </a:r>
          </a:p>
        </p:txBody>
      </p:sp>
      <p:sp>
        <p:nvSpPr>
          <p:cNvPr id="46" name="Rectangle 45">
            <a:extLst>
              <a:ext uri="{FF2B5EF4-FFF2-40B4-BE49-F238E27FC236}">
                <a16:creationId xmlns:a16="http://schemas.microsoft.com/office/drawing/2014/main" id="{9021AF3F-74E8-EB13-B814-EA4807915156}"/>
              </a:ext>
            </a:extLst>
          </p:cNvPr>
          <p:cNvSpPr/>
          <p:nvPr/>
        </p:nvSpPr>
        <p:spPr>
          <a:xfrm>
            <a:off x="1795617" y="2725042"/>
            <a:ext cx="5665267" cy="3176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48" name="ZoneTexte 47">
            <a:extLst>
              <a:ext uri="{FF2B5EF4-FFF2-40B4-BE49-F238E27FC236}">
                <a16:creationId xmlns:a16="http://schemas.microsoft.com/office/drawing/2014/main" id="{428DBF20-B5A8-1875-7ED9-60A3D180D8E1}"/>
              </a:ext>
            </a:extLst>
          </p:cNvPr>
          <p:cNvSpPr txBox="1"/>
          <p:nvPr/>
        </p:nvSpPr>
        <p:spPr>
          <a:xfrm>
            <a:off x="4723644" y="579532"/>
            <a:ext cx="1972751" cy="963149"/>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contextuels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institutionnelle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liées aux  « modalités de formation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physique »</a:t>
            </a:r>
          </a:p>
        </p:txBody>
      </p:sp>
      <p:sp>
        <p:nvSpPr>
          <p:cNvPr id="49" name="Rectangle 48">
            <a:extLst>
              <a:ext uri="{FF2B5EF4-FFF2-40B4-BE49-F238E27FC236}">
                <a16:creationId xmlns:a16="http://schemas.microsoft.com/office/drawing/2014/main" id="{ADBD9B57-3146-800D-7A27-32AD26D5C8CC}"/>
              </a:ext>
            </a:extLst>
          </p:cNvPr>
          <p:cNvSpPr/>
          <p:nvPr/>
        </p:nvSpPr>
        <p:spPr>
          <a:xfrm>
            <a:off x="1848391" y="183711"/>
            <a:ext cx="5665267" cy="1590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a16="http://schemas.microsoft.com/office/drawing/2014/main" id="{1877CFA6-34B9-2544-07B3-184AD4856335}"/>
              </a:ext>
            </a:extLst>
          </p:cNvPr>
          <p:cNvSpPr/>
          <p:nvPr/>
        </p:nvSpPr>
        <p:spPr>
          <a:xfrm>
            <a:off x="1805607" y="1992140"/>
            <a:ext cx="5678469" cy="3960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fr-BE" sz="1400" dirty="0">
                <a:solidFill>
                  <a:srgbClr val="000000"/>
                </a:solidFill>
                <a:effectLst/>
                <a:latin typeface="Times New Roman" panose="02020603050405020304" pitchFamily="18" charset="0"/>
                <a:ea typeface="Times New Roman" panose="02020603050405020304" pitchFamily="18" charset="0"/>
              </a:rPr>
              <a:t>Engagement du formateur dans l’activité de débriefing</a:t>
            </a:r>
          </a:p>
        </p:txBody>
      </p:sp>
      <p:sp>
        <p:nvSpPr>
          <p:cNvPr id="51" name="ZoneTexte 50">
            <a:extLst>
              <a:ext uri="{FF2B5EF4-FFF2-40B4-BE49-F238E27FC236}">
                <a16:creationId xmlns:a16="http://schemas.microsoft.com/office/drawing/2014/main" id="{47F1F580-C687-65F5-2565-E4B7323C4FB0}"/>
              </a:ext>
            </a:extLst>
          </p:cNvPr>
          <p:cNvSpPr txBox="1"/>
          <p:nvPr/>
        </p:nvSpPr>
        <p:spPr>
          <a:xfrm>
            <a:off x="2299642" y="425767"/>
            <a:ext cx="1972751" cy="1281698"/>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personnels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passé professionnel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axiologique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épistémologique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bien-être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«motivationnelle» </a:t>
            </a:r>
          </a:p>
        </p:txBody>
      </p:sp>
      <p:sp>
        <p:nvSpPr>
          <p:cNvPr id="52" name="ZoneTexte 51">
            <a:extLst>
              <a:ext uri="{FF2B5EF4-FFF2-40B4-BE49-F238E27FC236}">
                <a16:creationId xmlns:a16="http://schemas.microsoft.com/office/drawing/2014/main" id="{D2911279-6CC9-54B3-D21E-CEE1D59A60A6}"/>
              </a:ext>
            </a:extLst>
          </p:cNvPr>
          <p:cNvSpPr txBox="1"/>
          <p:nvPr/>
        </p:nvSpPr>
        <p:spPr>
          <a:xfrm>
            <a:off x="1447576" y="183848"/>
            <a:ext cx="3276068" cy="320216"/>
          </a:xfrm>
          <a:prstGeom prst="rect">
            <a:avLst/>
          </a:prstGeom>
          <a:noFill/>
        </p:spPr>
        <p:txBody>
          <a:bodyPr wrap="square">
            <a:spAutoFit/>
          </a:bodyPr>
          <a:lstStyle/>
          <a:p>
            <a:pPr algn="ctr">
              <a:lnSpc>
                <a:spcPct val="115000"/>
              </a:lnSpc>
            </a:pPr>
            <a:r>
              <a:rPr lang="fr-BE" sz="1400" b="1" dirty="0">
                <a:solidFill>
                  <a:schemeClr val="accent6"/>
                </a:solidFill>
                <a:effectLst/>
                <a:latin typeface="Times New Roman" panose="02020603050405020304" pitchFamily="18" charset="0"/>
                <a:ea typeface="Times New Roman" panose="02020603050405020304" pitchFamily="18" charset="0"/>
              </a:rPr>
              <a:t>VARIABLES D’ENTRÉES</a:t>
            </a:r>
          </a:p>
        </p:txBody>
      </p:sp>
      <p:cxnSp>
        <p:nvCxnSpPr>
          <p:cNvPr id="53" name="Connecteur droit avec flèche 52">
            <a:extLst>
              <a:ext uri="{FF2B5EF4-FFF2-40B4-BE49-F238E27FC236}">
                <a16:creationId xmlns:a16="http://schemas.microsoft.com/office/drawing/2014/main" id="{AE0CC5BA-A1FA-9B52-A464-0A58ADC3740F}"/>
              </a:ext>
            </a:extLst>
          </p:cNvPr>
          <p:cNvCxnSpPr>
            <a:cxnSpLocks/>
          </p:cNvCxnSpPr>
          <p:nvPr/>
        </p:nvCxnSpPr>
        <p:spPr>
          <a:xfrm>
            <a:off x="4869309" y="1774320"/>
            <a:ext cx="0" cy="2929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Connecteur droit avec flèche 53">
            <a:extLst>
              <a:ext uri="{FF2B5EF4-FFF2-40B4-BE49-F238E27FC236}">
                <a16:creationId xmlns:a16="http://schemas.microsoft.com/office/drawing/2014/main" id="{EC2EB9AC-A45C-A4AA-9566-D2530A9E787D}"/>
              </a:ext>
            </a:extLst>
          </p:cNvPr>
          <p:cNvCxnSpPr>
            <a:cxnSpLocks/>
          </p:cNvCxnSpPr>
          <p:nvPr/>
        </p:nvCxnSpPr>
        <p:spPr>
          <a:xfrm>
            <a:off x="4852513" y="2459013"/>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560B36C6-B1EA-A665-25C9-26E4A291BCB2}"/>
              </a:ext>
            </a:extLst>
          </p:cNvPr>
          <p:cNvSpPr txBox="1"/>
          <p:nvPr/>
        </p:nvSpPr>
        <p:spPr>
          <a:xfrm>
            <a:off x="3859745" y="2851852"/>
            <a:ext cx="2770021" cy="312137"/>
          </a:xfrm>
          <a:prstGeom prst="rect">
            <a:avLst/>
          </a:prstGeom>
          <a:noFill/>
        </p:spPr>
        <p:txBody>
          <a:bodyPr wrap="square">
            <a:spAutoFit/>
          </a:bodyPr>
          <a:lstStyle/>
          <a:p>
            <a:pPr>
              <a:lnSpc>
                <a:spcPct val="115000"/>
              </a:lnSpc>
            </a:pPr>
            <a:r>
              <a:rPr lang="fr-BE" sz="1350" b="1" dirty="0">
                <a:solidFill>
                  <a:srgbClr val="000000"/>
                </a:solidFill>
                <a:latin typeface="Times New Roman" panose="02020603050405020304" pitchFamily="18" charset="0"/>
              </a:rPr>
              <a:t>Facteurs instrumentaux</a:t>
            </a:r>
          </a:p>
        </p:txBody>
      </p:sp>
      <p:graphicFrame>
        <p:nvGraphicFramePr>
          <p:cNvPr id="17" name="Diagramme 16">
            <a:extLst>
              <a:ext uri="{FF2B5EF4-FFF2-40B4-BE49-F238E27FC236}">
                <a16:creationId xmlns:a16="http://schemas.microsoft.com/office/drawing/2014/main" id="{E92699FA-80F6-A372-8EFA-91E8AA0DEF90}"/>
              </a:ext>
            </a:extLst>
          </p:cNvPr>
          <p:cNvGraphicFramePr/>
          <p:nvPr/>
        </p:nvGraphicFramePr>
        <p:xfrm>
          <a:off x="3546387" y="3243135"/>
          <a:ext cx="2770020" cy="219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a:extLst>
              <a:ext uri="{FF2B5EF4-FFF2-40B4-BE49-F238E27FC236}">
                <a16:creationId xmlns:a16="http://schemas.microsoft.com/office/drawing/2014/main" id="{587420E5-385D-0971-0D3C-2E4ACA81287F}"/>
              </a:ext>
            </a:extLst>
          </p:cNvPr>
          <p:cNvSpPr/>
          <p:nvPr/>
        </p:nvSpPr>
        <p:spPr>
          <a:xfrm>
            <a:off x="4455879" y="4261433"/>
            <a:ext cx="1036652" cy="301535"/>
          </a:xfrm>
          <a:prstGeom prst="rect">
            <a:avLst/>
          </a:prstGeom>
          <a:solidFill>
            <a:schemeClr val="accent3">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25" dirty="0">
                <a:solidFill>
                  <a:schemeClr val="tx1"/>
                </a:solidFill>
                <a:latin typeface="Times" pitchFamily="2" charset="0"/>
              </a:rPr>
              <a:t>Objectifs d’apprentissage</a:t>
            </a:r>
          </a:p>
        </p:txBody>
      </p:sp>
      <p:cxnSp>
        <p:nvCxnSpPr>
          <p:cNvPr id="20" name="Connecteur droit avec flèche 19">
            <a:extLst>
              <a:ext uri="{FF2B5EF4-FFF2-40B4-BE49-F238E27FC236}">
                <a16:creationId xmlns:a16="http://schemas.microsoft.com/office/drawing/2014/main" id="{69AF856F-7829-3D2A-0391-BE3852E9CAD7}"/>
              </a:ext>
            </a:extLst>
          </p:cNvPr>
          <p:cNvCxnSpPr>
            <a:cxnSpLocks/>
            <a:endCxn id="19" idx="0"/>
          </p:cNvCxnSpPr>
          <p:nvPr/>
        </p:nvCxnSpPr>
        <p:spPr>
          <a:xfrm flipH="1">
            <a:off x="4974205" y="4061773"/>
            <a:ext cx="541103" cy="199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C616EF9-CB66-1B42-A3A5-501D0843C1EF}"/>
              </a:ext>
            </a:extLst>
          </p:cNvPr>
          <p:cNvCxnSpPr>
            <a:cxnSpLocks/>
          </p:cNvCxnSpPr>
          <p:nvPr/>
        </p:nvCxnSpPr>
        <p:spPr>
          <a:xfrm flipH="1" flipV="1">
            <a:off x="5090140" y="4560923"/>
            <a:ext cx="608258" cy="201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0A535C00-9021-E7B7-2CAC-2E98322FBE6B}"/>
              </a:ext>
            </a:extLst>
          </p:cNvPr>
          <p:cNvCxnSpPr>
            <a:cxnSpLocks/>
          </p:cNvCxnSpPr>
          <p:nvPr/>
        </p:nvCxnSpPr>
        <p:spPr>
          <a:xfrm flipV="1">
            <a:off x="4249600" y="4569806"/>
            <a:ext cx="521780" cy="18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E5E865C6-6622-3E03-DC9E-41D176A4708D}"/>
              </a:ext>
            </a:extLst>
          </p:cNvPr>
          <p:cNvCxnSpPr>
            <a:cxnSpLocks/>
          </p:cNvCxnSpPr>
          <p:nvPr/>
        </p:nvCxnSpPr>
        <p:spPr>
          <a:xfrm>
            <a:off x="4210475" y="4060045"/>
            <a:ext cx="578257" cy="20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AE8CB4BD-82BF-DEF0-6DFB-899A7A03783D}"/>
              </a:ext>
            </a:extLst>
          </p:cNvPr>
          <p:cNvSpPr txBox="1"/>
          <p:nvPr/>
        </p:nvSpPr>
        <p:spPr>
          <a:xfrm>
            <a:off x="890571" y="4260423"/>
            <a:ext cx="1856481" cy="369332"/>
          </a:xfrm>
          <a:prstGeom prst="rect">
            <a:avLst/>
          </a:prstGeom>
          <a:solidFill>
            <a:schemeClr val="accent4">
              <a:lumMod val="20000"/>
              <a:lumOff val="80000"/>
            </a:schemeClr>
          </a:solidFill>
        </p:spPr>
        <p:txBody>
          <a:bodyPr wrap="square" rtlCol="0">
            <a:spAutoFit/>
          </a:bodyPr>
          <a:lstStyle/>
          <a:p>
            <a:r>
              <a:rPr lang="fr-FR" sz="900" dirty="0"/>
              <a:t>Activité d’anticipation /de régulation</a:t>
            </a:r>
          </a:p>
        </p:txBody>
      </p:sp>
      <p:sp>
        <p:nvSpPr>
          <p:cNvPr id="25" name="ZoneTexte 24">
            <a:extLst>
              <a:ext uri="{FF2B5EF4-FFF2-40B4-BE49-F238E27FC236}">
                <a16:creationId xmlns:a16="http://schemas.microsoft.com/office/drawing/2014/main" id="{5922C02D-3F24-774F-8EC5-9D8A4A5D2D77}"/>
              </a:ext>
            </a:extLst>
          </p:cNvPr>
          <p:cNvSpPr txBox="1"/>
          <p:nvPr/>
        </p:nvSpPr>
        <p:spPr>
          <a:xfrm>
            <a:off x="890571" y="4753380"/>
            <a:ext cx="1856481" cy="235572"/>
          </a:xfrm>
          <a:prstGeom prst="rect">
            <a:avLst/>
          </a:prstGeom>
          <a:solidFill>
            <a:schemeClr val="accent4">
              <a:lumMod val="20000"/>
              <a:lumOff val="80000"/>
            </a:schemeClr>
          </a:solidFill>
        </p:spPr>
        <p:txBody>
          <a:bodyPr wrap="square" rtlCol="0">
            <a:spAutoFit/>
          </a:bodyPr>
          <a:lstStyle/>
          <a:p>
            <a:r>
              <a:rPr lang="fr-FR" sz="900" dirty="0"/>
              <a:t>Activité d’adaptation</a:t>
            </a:r>
          </a:p>
        </p:txBody>
      </p:sp>
      <p:sp>
        <p:nvSpPr>
          <p:cNvPr id="26" name="Rectangle : coins arrondis 25">
            <a:extLst>
              <a:ext uri="{FF2B5EF4-FFF2-40B4-BE49-F238E27FC236}">
                <a16:creationId xmlns:a16="http://schemas.microsoft.com/office/drawing/2014/main" id="{E4FE579B-8D22-90A7-059F-13D19632E76E}"/>
              </a:ext>
            </a:extLst>
          </p:cNvPr>
          <p:cNvSpPr/>
          <p:nvPr/>
        </p:nvSpPr>
        <p:spPr>
          <a:xfrm>
            <a:off x="3486055" y="3264001"/>
            <a:ext cx="2770020" cy="2384621"/>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FE270DC4-0BF7-701A-8874-DEECB9089CED}"/>
              </a:ext>
            </a:extLst>
          </p:cNvPr>
          <p:cNvSpPr/>
          <p:nvPr/>
        </p:nvSpPr>
        <p:spPr>
          <a:xfrm>
            <a:off x="3183146" y="3125718"/>
            <a:ext cx="3190115" cy="2661186"/>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8" name="Double flèche horizontale 27">
            <a:extLst>
              <a:ext uri="{FF2B5EF4-FFF2-40B4-BE49-F238E27FC236}">
                <a16:creationId xmlns:a16="http://schemas.microsoft.com/office/drawing/2014/main" id="{5E731FB3-F63C-E525-2F89-73F14BE5C950}"/>
              </a:ext>
            </a:extLst>
          </p:cNvPr>
          <p:cNvSpPr/>
          <p:nvPr/>
        </p:nvSpPr>
        <p:spPr>
          <a:xfrm>
            <a:off x="3181097" y="3487317"/>
            <a:ext cx="304958" cy="147732"/>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9" name="ZoneTexte 28">
            <a:extLst>
              <a:ext uri="{FF2B5EF4-FFF2-40B4-BE49-F238E27FC236}">
                <a16:creationId xmlns:a16="http://schemas.microsoft.com/office/drawing/2014/main" id="{E12F54F5-69D7-9FBD-D3C1-2A0F01C1B787}"/>
              </a:ext>
            </a:extLst>
          </p:cNvPr>
          <p:cNvSpPr txBox="1"/>
          <p:nvPr/>
        </p:nvSpPr>
        <p:spPr>
          <a:xfrm>
            <a:off x="2272057" y="3441737"/>
            <a:ext cx="968856" cy="284218"/>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Flexibilité</a:t>
            </a:r>
          </a:p>
        </p:txBody>
      </p:sp>
      <p:cxnSp>
        <p:nvCxnSpPr>
          <p:cNvPr id="30" name="Connecteur droit avec flèche 29">
            <a:extLst>
              <a:ext uri="{FF2B5EF4-FFF2-40B4-BE49-F238E27FC236}">
                <a16:creationId xmlns:a16="http://schemas.microsoft.com/office/drawing/2014/main" id="{9B8C731F-F360-C704-00F4-18A6EF7F1B3A}"/>
              </a:ext>
            </a:extLst>
          </p:cNvPr>
          <p:cNvCxnSpPr>
            <a:cxnSpLocks/>
          </p:cNvCxnSpPr>
          <p:nvPr/>
        </p:nvCxnSpPr>
        <p:spPr>
          <a:xfrm>
            <a:off x="4748810" y="5908897"/>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6AFA93CA-ABB1-40A8-3D55-316DDF604AE2}"/>
              </a:ext>
            </a:extLst>
          </p:cNvPr>
          <p:cNvSpPr txBox="1"/>
          <p:nvPr/>
        </p:nvSpPr>
        <p:spPr>
          <a:xfrm rot="5400000">
            <a:off x="5338325" y="2129940"/>
            <a:ext cx="5222853" cy="1659493"/>
          </a:xfrm>
          <a:prstGeom prst="rect">
            <a:avLst/>
          </a:prstGeom>
          <a:noFill/>
          <a:ln w="38100">
            <a:solidFill>
              <a:schemeClr val="bg2">
                <a:lumMod val="10000"/>
              </a:schemeClr>
            </a:solidFill>
          </a:ln>
        </p:spPr>
        <p:txBody>
          <a:bodyPr wrap="square">
            <a:spAutoFit/>
          </a:bodyPr>
          <a:lstStyle/>
          <a:p>
            <a:pPr algn="ctr">
              <a:lnSpc>
                <a:spcPct val="115000"/>
              </a:lnSpc>
            </a:pPr>
            <a:endParaRPr lang="fr-BE"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lnSpc>
                <a:spcPct val="115000"/>
              </a:lnSpc>
            </a:pPr>
            <a:r>
              <a:rPr lang="fr-BE"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		</a:t>
            </a:r>
          </a:p>
          <a:p>
            <a:pPr algn="ctr">
              <a:lnSpc>
                <a:spcPct val="115000"/>
              </a:lnSpc>
            </a:pPr>
            <a:endParaRPr lang="fr-BE"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lnSpc>
                <a:spcPct val="115000"/>
              </a:lnSpc>
            </a:pPr>
            <a:endParaRPr lang="fr-BE"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lnSpc>
                <a:spcPct val="115000"/>
              </a:lnSpc>
            </a:pPr>
            <a:endParaRPr lang="fr-BE"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 name="ZoneTexte 31">
            <a:extLst>
              <a:ext uri="{FF2B5EF4-FFF2-40B4-BE49-F238E27FC236}">
                <a16:creationId xmlns:a16="http://schemas.microsoft.com/office/drawing/2014/main" id="{0DF750E7-8905-BAD8-C908-2980BA97D867}"/>
              </a:ext>
            </a:extLst>
          </p:cNvPr>
          <p:cNvSpPr txBox="1"/>
          <p:nvPr/>
        </p:nvSpPr>
        <p:spPr>
          <a:xfrm rot="5400000">
            <a:off x="7232443" y="939726"/>
            <a:ext cx="1209680" cy="369332"/>
          </a:xfrm>
          <a:prstGeom prst="rect">
            <a:avLst/>
          </a:prstGeom>
          <a:noFill/>
          <a:ln>
            <a:solidFill>
              <a:schemeClr val="tx1"/>
            </a:solidFill>
          </a:ln>
        </p:spPr>
        <p:txBody>
          <a:bodyPr wrap="square" rtlCol="0">
            <a:spAutoFit/>
          </a:bodyPr>
          <a:lstStyle/>
          <a:p>
            <a:r>
              <a:rPr lang="fr-BE" sz="9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Domaine des prérequis</a:t>
            </a:r>
            <a:endParaRPr lang="fr-FR" sz="900" dirty="0"/>
          </a:p>
        </p:txBody>
      </p:sp>
      <p:sp>
        <p:nvSpPr>
          <p:cNvPr id="33" name="ZoneTexte 32">
            <a:extLst>
              <a:ext uri="{FF2B5EF4-FFF2-40B4-BE49-F238E27FC236}">
                <a16:creationId xmlns:a16="http://schemas.microsoft.com/office/drawing/2014/main" id="{2E717DE2-F7B6-D60D-9D12-9B383F5F98B8}"/>
              </a:ext>
            </a:extLst>
          </p:cNvPr>
          <p:cNvSpPr txBox="1"/>
          <p:nvPr/>
        </p:nvSpPr>
        <p:spPr>
          <a:xfrm rot="5400000">
            <a:off x="7380915" y="3875379"/>
            <a:ext cx="965677" cy="369332"/>
          </a:xfrm>
          <a:prstGeom prst="rect">
            <a:avLst/>
          </a:prstGeom>
          <a:noFill/>
          <a:ln>
            <a:solidFill>
              <a:schemeClr val="tx1"/>
            </a:solidFill>
          </a:ln>
        </p:spPr>
        <p:txBody>
          <a:bodyPr wrap="square" rtlCol="0">
            <a:spAutoFit/>
          </a:bodyPr>
          <a:lstStyle/>
          <a:p>
            <a:r>
              <a:rPr lang="fr-BE" sz="9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Domaine exécutif</a:t>
            </a:r>
            <a:endParaRPr lang="fr-FR" sz="900" dirty="0"/>
          </a:p>
        </p:txBody>
      </p:sp>
      <p:cxnSp>
        <p:nvCxnSpPr>
          <p:cNvPr id="34" name="Connecteur droit avec flèche 33">
            <a:extLst>
              <a:ext uri="{FF2B5EF4-FFF2-40B4-BE49-F238E27FC236}">
                <a16:creationId xmlns:a16="http://schemas.microsoft.com/office/drawing/2014/main" id="{5A8C7857-ABC9-053A-72FB-05A02FF38D53}"/>
              </a:ext>
            </a:extLst>
          </p:cNvPr>
          <p:cNvCxnSpPr>
            <a:cxnSpLocks/>
            <a:stCxn id="33" idx="2"/>
          </p:cNvCxnSpPr>
          <p:nvPr/>
        </p:nvCxnSpPr>
        <p:spPr>
          <a:xfrm flipH="1">
            <a:off x="7190653" y="4060046"/>
            <a:ext cx="54313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6" name="ZoneTexte 35">
            <a:extLst>
              <a:ext uri="{FF2B5EF4-FFF2-40B4-BE49-F238E27FC236}">
                <a16:creationId xmlns:a16="http://schemas.microsoft.com/office/drawing/2014/main" id="{6BFF09FD-A767-2A95-FB7D-9A9DA54E76AE}"/>
              </a:ext>
            </a:extLst>
          </p:cNvPr>
          <p:cNvSpPr txBox="1"/>
          <p:nvPr/>
        </p:nvSpPr>
        <p:spPr>
          <a:xfrm rot="5400000">
            <a:off x="7115828" y="2498320"/>
            <a:ext cx="1747222" cy="792639"/>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1" i="0" u="none" strike="noStrike" kern="1200" cap="none" spc="0" normalizeH="0" baseline="0" noProof="0" dirty="0">
                <a:ln>
                  <a:noFill/>
                </a:ln>
                <a:effectLst/>
                <a:uLnTx/>
                <a:uFillTx/>
                <a:latin typeface="Times" pitchFamily="2" charset="0"/>
                <a:ea typeface="Calibri" pitchFamily="34" charset="0"/>
                <a:cs typeface="Times New Roman" pitchFamily="18" charset="0"/>
              </a:rPr>
              <a:t>technologiques</a:t>
            </a:r>
          </a:p>
        </p:txBody>
      </p:sp>
      <p:cxnSp>
        <p:nvCxnSpPr>
          <p:cNvPr id="37" name="Connecteur droit avec flèche 36">
            <a:extLst>
              <a:ext uri="{FF2B5EF4-FFF2-40B4-BE49-F238E27FC236}">
                <a16:creationId xmlns:a16="http://schemas.microsoft.com/office/drawing/2014/main" id="{ADA0844A-A80D-3D96-FFFB-A31F164B64C8}"/>
              </a:ext>
            </a:extLst>
          </p:cNvPr>
          <p:cNvCxnSpPr>
            <a:cxnSpLocks/>
          </p:cNvCxnSpPr>
          <p:nvPr/>
        </p:nvCxnSpPr>
        <p:spPr>
          <a:xfrm flipH="1">
            <a:off x="7190653" y="1058267"/>
            <a:ext cx="48843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a:extLst>
              <a:ext uri="{FF2B5EF4-FFF2-40B4-BE49-F238E27FC236}">
                <a16:creationId xmlns:a16="http://schemas.microsoft.com/office/drawing/2014/main" id="{FE731320-EE26-1645-6281-0C08E25C74DE}"/>
              </a:ext>
            </a:extLst>
          </p:cNvPr>
          <p:cNvCxnSpPr>
            <a:cxnSpLocks/>
          </p:cNvCxnSpPr>
          <p:nvPr/>
        </p:nvCxnSpPr>
        <p:spPr>
          <a:xfrm flipH="1">
            <a:off x="7172902" y="1286887"/>
            <a:ext cx="482639" cy="9794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9" name="Larme 38">
            <a:extLst>
              <a:ext uri="{FF2B5EF4-FFF2-40B4-BE49-F238E27FC236}">
                <a16:creationId xmlns:a16="http://schemas.microsoft.com/office/drawing/2014/main" id="{D2DE9953-719C-0259-B30A-11037734D484}"/>
              </a:ext>
            </a:extLst>
          </p:cNvPr>
          <p:cNvSpPr/>
          <p:nvPr/>
        </p:nvSpPr>
        <p:spPr>
          <a:xfrm rot="16459941">
            <a:off x="7791528" y="5246589"/>
            <a:ext cx="1317408" cy="1186906"/>
          </a:xfrm>
          <a:prstGeom prst="teardrop">
            <a:avLst>
              <a:gd name="adj" fmla="val 1567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0" name="Graphique 39" descr="Outils contour">
            <a:extLst>
              <a:ext uri="{FF2B5EF4-FFF2-40B4-BE49-F238E27FC236}">
                <a16:creationId xmlns:a16="http://schemas.microsoft.com/office/drawing/2014/main" id="{E912090F-53E2-FA73-87D6-EBCD4CD4D1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54108" y="5438810"/>
            <a:ext cx="755460" cy="755460"/>
          </a:xfrm>
          <a:prstGeom prst="rect">
            <a:avLst/>
          </a:prstGeom>
        </p:spPr>
      </p:pic>
      <p:sp>
        <p:nvSpPr>
          <p:cNvPr id="41" name="ZoneTexte 40">
            <a:extLst>
              <a:ext uri="{FF2B5EF4-FFF2-40B4-BE49-F238E27FC236}">
                <a16:creationId xmlns:a16="http://schemas.microsoft.com/office/drawing/2014/main" id="{7001DFB4-766E-831E-1F86-82F2D29C5074}"/>
              </a:ext>
            </a:extLst>
          </p:cNvPr>
          <p:cNvSpPr txBox="1"/>
          <p:nvPr/>
        </p:nvSpPr>
        <p:spPr>
          <a:xfrm>
            <a:off x="1848391" y="3857689"/>
            <a:ext cx="1562749" cy="45391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Tree>
    <p:extLst>
      <p:ext uri="{BB962C8B-B14F-4D97-AF65-F5344CB8AC3E}">
        <p14:creationId xmlns:p14="http://schemas.microsoft.com/office/powerpoint/2010/main" val="1045972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2228850" y="4723349"/>
            <a:ext cx="4266543" cy="1399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2388568" y="4840941"/>
            <a:ext cx="1731981" cy="258184"/>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00" b="1" i="0" u="none" strike="noStrike" kern="1200" cap="none" spc="0" normalizeH="0" baseline="0" noProof="0" dirty="0">
                <a:ln>
                  <a:noFill/>
                </a:ln>
                <a:solidFill>
                  <a:schemeClr val="accent5"/>
                </a:solidFill>
                <a:effectLst/>
                <a:uLnTx/>
                <a:uFillTx/>
                <a:latin typeface="Times" pitchFamily="2" charset="0"/>
                <a:ea typeface="Calibri" pitchFamily="34" charset="0"/>
                <a:cs typeface="Times New Roman" pitchFamily="18" charset="0"/>
              </a:rPr>
              <a:t>VARIABLES DES EFFETS</a:t>
            </a:r>
          </a:p>
        </p:txBody>
      </p:sp>
      <p:sp>
        <p:nvSpPr>
          <p:cNvPr id="11" name="Rectangle 10">
            <a:extLst>
              <a:ext uri="{FF2B5EF4-FFF2-40B4-BE49-F238E27FC236}">
                <a16:creationId xmlns:a16="http://schemas.microsoft.com/office/drawing/2014/main" id="{A89D571B-485C-3CCD-C8E7-18749713109A}"/>
              </a:ext>
            </a:extLst>
          </p:cNvPr>
          <p:cNvSpPr/>
          <p:nvPr/>
        </p:nvSpPr>
        <p:spPr>
          <a:xfrm>
            <a:off x="2616148" y="5280459"/>
            <a:ext cx="1609381" cy="4230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au formateur</a:t>
            </a:r>
          </a:p>
        </p:txBody>
      </p:sp>
      <p:sp>
        <p:nvSpPr>
          <p:cNvPr id="12" name="Rectangle 11">
            <a:extLst>
              <a:ext uri="{FF2B5EF4-FFF2-40B4-BE49-F238E27FC236}">
                <a16:creationId xmlns:a16="http://schemas.microsoft.com/office/drawing/2014/main" id="{E8E9F050-A7FB-E619-D6E5-772D39FB0FC2}"/>
              </a:ext>
            </a:extLst>
          </p:cNvPr>
          <p:cNvSpPr/>
          <p:nvPr/>
        </p:nvSpPr>
        <p:spPr>
          <a:xfrm>
            <a:off x="4403956" y="5232235"/>
            <a:ext cx="1778721" cy="5194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à l’apprenant ou au groupe d’apprenant</a:t>
            </a:r>
          </a:p>
        </p:txBody>
      </p:sp>
      <p:cxnSp>
        <p:nvCxnSpPr>
          <p:cNvPr id="18" name="Connecteur droit avec flèche 17">
            <a:extLst>
              <a:ext uri="{FF2B5EF4-FFF2-40B4-BE49-F238E27FC236}">
                <a16:creationId xmlns:a16="http://schemas.microsoft.com/office/drawing/2014/main" id="{6CB43C88-8660-8300-A59D-7492479F72A1}"/>
              </a:ext>
            </a:extLst>
          </p:cNvPr>
          <p:cNvCxnSpPr>
            <a:cxnSpLocks/>
          </p:cNvCxnSpPr>
          <p:nvPr/>
        </p:nvCxnSpPr>
        <p:spPr>
          <a:xfrm>
            <a:off x="4551308" y="4402154"/>
            <a:ext cx="0" cy="3211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C5BA7206-7CC4-6DC6-7703-35637F5F9635}"/>
              </a:ext>
            </a:extLst>
          </p:cNvPr>
          <p:cNvPicPr>
            <a:picLocks noChangeAspect="1"/>
          </p:cNvPicPr>
          <p:nvPr/>
        </p:nvPicPr>
        <p:blipFill rotWithShape="1">
          <a:blip r:embed="rId2">
            <a:extLst>
              <a:ext uri="{28A0092B-C50C-407E-A947-70E740481C1C}">
                <a14:useLocalDpi xmlns:a14="http://schemas.microsoft.com/office/drawing/2010/main" val="0"/>
              </a:ext>
            </a:extLst>
          </a:blip>
          <a:srcRect b="2103"/>
          <a:stretch/>
        </p:blipFill>
        <p:spPr>
          <a:xfrm>
            <a:off x="1480362" y="137705"/>
            <a:ext cx="6033296" cy="4264449"/>
          </a:xfrm>
          <a:prstGeom prst="rect">
            <a:avLst/>
          </a:prstGeom>
        </p:spPr>
      </p:pic>
      <p:sp>
        <p:nvSpPr>
          <p:cNvPr id="13" name="ZoneTexte 12">
            <a:extLst>
              <a:ext uri="{FF2B5EF4-FFF2-40B4-BE49-F238E27FC236}">
                <a16:creationId xmlns:a16="http://schemas.microsoft.com/office/drawing/2014/main" id="{1EAA2C5B-6F2D-75C0-1789-D37CA9574ED2}"/>
              </a:ext>
            </a:extLst>
          </p:cNvPr>
          <p:cNvSpPr txBox="1"/>
          <p:nvPr/>
        </p:nvSpPr>
        <p:spPr>
          <a:xfrm>
            <a:off x="2329300" y="2876204"/>
            <a:ext cx="1486242" cy="40732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90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90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Tree>
    <p:extLst>
      <p:ext uri="{BB962C8B-B14F-4D97-AF65-F5344CB8AC3E}">
        <p14:creationId xmlns:p14="http://schemas.microsoft.com/office/powerpoint/2010/main" val="1860010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2228850" y="4723349"/>
            <a:ext cx="4266543" cy="1399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2388568" y="4840941"/>
            <a:ext cx="1731981" cy="258184"/>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00" b="1" i="0" u="none" strike="noStrike" kern="1200" cap="none" spc="0" normalizeH="0" baseline="0" noProof="0" dirty="0">
                <a:ln>
                  <a:noFill/>
                </a:ln>
                <a:solidFill>
                  <a:schemeClr val="accent5"/>
                </a:solidFill>
                <a:effectLst/>
                <a:uLnTx/>
                <a:uFillTx/>
                <a:latin typeface="Times" pitchFamily="2" charset="0"/>
                <a:ea typeface="Calibri" pitchFamily="34" charset="0"/>
                <a:cs typeface="Times New Roman" pitchFamily="18" charset="0"/>
              </a:rPr>
              <a:t>VARIABLES DES EFFETS</a:t>
            </a:r>
          </a:p>
        </p:txBody>
      </p:sp>
      <p:sp>
        <p:nvSpPr>
          <p:cNvPr id="11" name="Rectangle 10">
            <a:extLst>
              <a:ext uri="{FF2B5EF4-FFF2-40B4-BE49-F238E27FC236}">
                <a16:creationId xmlns:a16="http://schemas.microsoft.com/office/drawing/2014/main" id="{A89D571B-485C-3CCD-C8E7-18749713109A}"/>
              </a:ext>
            </a:extLst>
          </p:cNvPr>
          <p:cNvSpPr/>
          <p:nvPr/>
        </p:nvSpPr>
        <p:spPr>
          <a:xfrm>
            <a:off x="2616148" y="5280459"/>
            <a:ext cx="1609381" cy="4230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au formateur</a:t>
            </a:r>
          </a:p>
        </p:txBody>
      </p:sp>
      <p:sp>
        <p:nvSpPr>
          <p:cNvPr id="12" name="Rectangle 11">
            <a:extLst>
              <a:ext uri="{FF2B5EF4-FFF2-40B4-BE49-F238E27FC236}">
                <a16:creationId xmlns:a16="http://schemas.microsoft.com/office/drawing/2014/main" id="{E8E9F050-A7FB-E619-D6E5-772D39FB0FC2}"/>
              </a:ext>
            </a:extLst>
          </p:cNvPr>
          <p:cNvSpPr/>
          <p:nvPr/>
        </p:nvSpPr>
        <p:spPr>
          <a:xfrm>
            <a:off x="4403956" y="5232235"/>
            <a:ext cx="1778721" cy="5194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à l’apprenant ou au groupe d’apprenant</a:t>
            </a:r>
          </a:p>
        </p:txBody>
      </p:sp>
      <p:cxnSp>
        <p:nvCxnSpPr>
          <p:cNvPr id="18" name="Connecteur droit avec flèche 17">
            <a:extLst>
              <a:ext uri="{FF2B5EF4-FFF2-40B4-BE49-F238E27FC236}">
                <a16:creationId xmlns:a16="http://schemas.microsoft.com/office/drawing/2014/main" id="{6CB43C88-8660-8300-A59D-7492479F72A1}"/>
              </a:ext>
            </a:extLst>
          </p:cNvPr>
          <p:cNvCxnSpPr>
            <a:cxnSpLocks/>
          </p:cNvCxnSpPr>
          <p:nvPr/>
        </p:nvCxnSpPr>
        <p:spPr>
          <a:xfrm>
            <a:off x="4551308" y="4402154"/>
            <a:ext cx="0" cy="3211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C5BA7206-7CC4-6DC6-7703-35637F5F9635}"/>
              </a:ext>
            </a:extLst>
          </p:cNvPr>
          <p:cNvPicPr>
            <a:picLocks noChangeAspect="1"/>
          </p:cNvPicPr>
          <p:nvPr/>
        </p:nvPicPr>
        <p:blipFill rotWithShape="1">
          <a:blip r:embed="rId2">
            <a:extLst>
              <a:ext uri="{28A0092B-C50C-407E-A947-70E740481C1C}">
                <a14:useLocalDpi xmlns:a14="http://schemas.microsoft.com/office/drawing/2010/main" val="0"/>
              </a:ext>
            </a:extLst>
          </a:blip>
          <a:srcRect b="2103"/>
          <a:stretch/>
        </p:blipFill>
        <p:spPr>
          <a:xfrm>
            <a:off x="1480362" y="137705"/>
            <a:ext cx="6033296" cy="4264449"/>
          </a:xfrm>
          <a:prstGeom prst="rect">
            <a:avLst/>
          </a:prstGeom>
        </p:spPr>
      </p:pic>
      <p:sp>
        <p:nvSpPr>
          <p:cNvPr id="3" name="Larme 2">
            <a:extLst>
              <a:ext uri="{FF2B5EF4-FFF2-40B4-BE49-F238E27FC236}">
                <a16:creationId xmlns:a16="http://schemas.microsoft.com/office/drawing/2014/main" id="{7D6B4276-3199-56C0-653D-FC0BD4D269F6}"/>
              </a:ext>
            </a:extLst>
          </p:cNvPr>
          <p:cNvSpPr/>
          <p:nvPr/>
        </p:nvSpPr>
        <p:spPr>
          <a:xfrm rot="14238281">
            <a:off x="6977397" y="4400847"/>
            <a:ext cx="1787808" cy="1759221"/>
          </a:xfrm>
          <a:prstGeom prst="teardrop">
            <a:avLst>
              <a:gd name="adj" fmla="val 1359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098" name="Picture 2" descr="icône linéaire de réflexion 2062582 - Telecharger Vectoriel Gratuit,  Clipart Graphique, Vecteur Dessins et Pictogramme Gratuit">
            <a:extLst>
              <a:ext uri="{FF2B5EF4-FFF2-40B4-BE49-F238E27FC236}">
                <a16:creationId xmlns:a16="http://schemas.microsoft.com/office/drawing/2014/main" id="{AE8D2D57-69E5-BE0D-3420-2B8A733D73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512"/>
          <a:stretch/>
        </p:blipFill>
        <p:spPr bwMode="auto">
          <a:xfrm>
            <a:off x="7152831" y="4711566"/>
            <a:ext cx="1373251" cy="100918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E61F89CB-C3F9-FC83-61F2-41B33DA7DDDB}"/>
              </a:ext>
            </a:extLst>
          </p:cNvPr>
          <p:cNvSpPr txBox="1"/>
          <p:nvPr/>
        </p:nvSpPr>
        <p:spPr>
          <a:xfrm>
            <a:off x="2221459" y="2804392"/>
            <a:ext cx="1562749" cy="45391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Tree>
    <p:extLst>
      <p:ext uri="{BB962C8B-B14F-4D97-AF65-F5344CB8AC3E}">
        <p14:creationId xmlns:p14="http://schemas.microsoft.com/office/powerpoint/2010/main" val="3451868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1848391" y="4723349"/>
            <a:ext cx="5665267" cy="1399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1947134" y="4840941"/>
            <a:ext cx="1731981" cy="258184"/>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00" b="1" i="0" u="none" strike="noStrike" kern="1200" cap="none" spc="0" normalizeH="0" baseline="0" noProof="0" dirty="0">
                <a:ln>
                  <a:noFill/>
                </a:ln>
                <a:effectLst/>
                <a:uLnTx/>
                <a:uFillTx/>
                <a:latin typeface="Times" pitchFamily="2" charset="0"/>
                <a:ea typeface="Calibri" pitchFamily="34" charset="0"/>
                <a:cs typeface="Times New Roman" pitchFamily="18" charset="0"/>
              </a:rPr>
              <a:t>VARIABLES DES EFFETS</a:t>
            </a:r>
          </a:p>
        </p:txBody>
      </p:sp>
      <p:sp>
        <p:nvSpPr>
          <p:cNvPr id="11" name="Rectangle 10">
            <a:extLst>
              <a:ext uri="{FF2B5EF4-FFF2-40B4-BE49-F238E27FC236}">
                <a16:creationId xmlns:a16="http://schemas.microsoft.com/office/drawing/2014/main" id="{A89D571B-485C-3CCD-C8E7-18749713109A}"/>
              </a:ext>
            </a:extLst>
          </p:cNvPr>
          <p:cNvSpPr/>
          <p:nvPr/>
        </p:nvSpPr>
        <p:spPr>
          <a:xfrm>
            <a:off x="2130014" y="5378453"/>
            <a:ext cx="2269864" cy="4230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au formateur</a:t>
            </a:r>
          </a:p>
        </p:txBody>
      </p:sp>
      <p:sp>
        <p:nvSpPr>
          <p:cNvPr id="12" name="Rectangle 11">
            <a:extLst>
              <a:ext uri="{FF2B5EF4-FFF2-40B4-BE49-F238E27FC236}">
                <a16:creationId xmlns:a16="http://schemas.microsoft.com/office/drawing/2014/main" id="{E8E9F050-A7FB-E619-D6E5-772D39FB0FC2}"/>
              </a:ext>
            </a:extLst>
          </p:cNvPr>
          <p:cNvSpPr/>
          <p:nvPr/>
        </p:nvSpPr>
        <p:spPr>
          <a:xfrm>
            <a:off x="4821836" y="5282004"/>
            <a:ext cx="2269864" cy="5194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à l’apprenant ou au groupe d’apprenant</a:t>
            </a:r>
          </a:p>
        </p:txBody>
      </p:sp>
      <p:pic>
        <p:nvPicPr>
          <p:cNvPr id="15" name="Image 14">
            <a:extLst>
              <a:ext uri="{FF2B5EF4-FFF2-40B4-BE49-F238E27FC236}">
                <a16:creationId xmlns:a16="http://schemas.microsoft.com/office/drawing/2014/main" id="{C7537283-F80E-940C-094D-3CAC25A9CB10}"/>
              </a:ext>
            </a:extLst>
          </p:cNvPr>
          <p:cNvPicPr>
            <a:picLocks noChangeAspect="1"/>
          </p:cNvPicPr>
          <p:nvPr/>
        </p:nvPicPr>
        <p:blipFill rotWithShape="1">
          <a:blip r:embed="rId3">
            <a:extLst>
              <a:ext uri="{28A0092B-C50C-407E-A947-70E740481C1C}">
                <a14:useLocalDpi xmlns:a14="http://schemas.microsoft.com/office/drawing/2010/main" val="0"/>
              </a:ext>
            </a:extLst>
          </a:blip>
          <a:srcRect t="2799"/>
          <a:stretch/>
        </p:blipFill>
        <p:spPr>
          <a:xfrm>
            <a:off x="1614684" y="307200"/>
            <a:ext cx="6132679" cy="4136821"/>
          </a:xfrm>
          <a:prstGeom prst="rect">
            <a:avLst/>
          </a:prstGeom>
        </p:spPr>
      </p:pic>
      <p:cxnSp>
        <p:nvCxnSpPr>
          <p:cNvPr id="18" name="Connecteur droit avec flèche 17">
            <a:extLst>
              <a:ext uri="{FF2B5EF4-FFF2-40B4-BE49-F238E27FC236}">
                <a16:creationId xmlns:a16="http://schemas.microsoft.com/office/drawing/2014/main" id="{6CB43C88-8660-8300-A59D-7492479F72A1}"/>
              </a:ext>
            </a:extLst>
          </p:cNvPr>
          <p:cNvCxnSpPr>
            <a:stCxn id="15" idx="2"/>
            <a:endCxn id="9" idx="0"/>
          </p:cNvCxnSpPr>
          <p:nvPr/>
        </p:nvCxnSpPr>
        <p:spPr>
          <a:xfrm>
            <a:off x="4681024" y="4444021"/>
            <a:ext cx="1" cy="2793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en angle 21">
            <a:extLst>
              <a:ext uri="{FF2B5EF4-FFF2-40B4-BE49-F238E27FC236}">
                <a16:creationId xmlns:a16="http://schemas.microsoft.com/office/drawing/2014/main" id="{2815678E-100A-CA06-C06B-B30BFE21888E}"/>
              </a:ext>
            </a:extLst>
          </p:cNvPr>
          <p:cNvCxnSpPr>
            <a:cxnSpLocks/>
          </p:cNvCxnSpPr>
          <p:nvPr/>
        </p:nvCxnSpPr>
        <p:spPr>
          <a:xfrm rot="10800000">
            <a:off x="1786320" y="851950"/>
            <a:ext cx="12700" cy="4610204"/>
          </a:xfrm>
          <a:prstGeom prst="bentConnector4">
            <a:avLst>
              <a:gd name="adj1" fmla="val 6100000"/>
              <a:gd name="adj2" fmla="val 100286"/>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Connecteur droit avec flèche 26">
            <a:extLst>
              <a:ext uri="{FF2B5EF4-FFF2-40B4-BE49-F238E27FC236}">
                <a16:creationId xmlns:a16="http://schemas.microsoft.com/office/drawing/2014/main" id="{029FDDF0-81BD-284F-5686-E204815C5898}"/>
              </a:ext>
            </a:extLst>
          </p:cNvPr>
          <p:cNvCxnSpPr>
            <a:cxnSpLocks/>
          </p:cNvCxnSpPr>
          <p:nvPr/>
        </p:nvCxnSpPr>
        <p:spPr>
          <a:xfrm>
            <a:off x="1054100" y="1943100"/>
            <a:ext cx="2463800" cy="0"/>
          </a:xfrm>
          <a:prstGeom prst="straightConnector1">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Connecteur en angle 32">
            <a:extLst>
              <a:ext uri="{FF2B5EF4-FFF2-40B4-BE49-F238E27FC236}">
                <a16:creationId xmlns:a16="http://schemas.microsoft.com/office/drawing/2014/main" id="{6E137E1F-FAB6-34C6-5E93-09C30B3523AF}"/>
              </a:ext>
            </a:extLst>
          </p:cNvPr>
          <p:cNvCxnSpPr>
            <a:cxnSpLocks/>
          </p:cNvCxnSpPr>
          <p:nvPr/>
        </p:nvCxnSpPr>
        <p:spPr>
          <a:xfrm rot="10800000">
            <a:off x="7594959" y="851950"/>
            <a:ext cx="12700" cy="4610204"/>
          </a:xfrm>
          <a:prstGeom prst="bentConnector4">
            <a:avLst>
              <a:gd name="adj1" fmla="val -7400000"/>
              <a:gd name="adj2" fmla="val 100286"/>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Connecteur droit avec flèche 35">
            <a:extLst>
              <a:ext uri="{FF2B5EF4-FFF2-40B4-BE49-F238E27FC236}">
                <a16:creationId xmlns:a16="http://schemas.microsoft.com/office/drawing/2014/main" id="{B80A2E15-4FEF-4BF5-F723-4C9E50651301}"/>
              </a:ext>
            </a:extLst>
          </p:cNvPr>
          <p:cNvCxnSpPr>
            <a:cxnSpLocks/>
          </p:cNvCxnSpPr>
          <p:nvPr/>
        </p:nvCxnSpPr>
        <p:spPr>
          <a:xfrm>
            <a:off x="996950" y="3157052"/>
            <a:ext cx="795720" cy="0"/>
          </a:xfrm>
          <a:prstGeom prst="straightConnector1">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necteur droit avec flèche 37">
            <a:extLst>
              <a:ext uri="{FF2B5EF4-FFF2-40B4-BE49-F238E27FC236}">
                <a16:creationId xmlns:a16="http://schemas.microsoft.com/office/drawing/2014/main" id="{33DB3C71-AC76-2C54-B0F3-175BC218532E}"/>
              </a:ext>
            </a:extLst>
          </p:cNvPr>
          <p:cNvCxnSpPr>
            <a:cxnSpLocks/>
          </p:cNvCxnSpPr>
          <p:nvPr/>
        </p:nvCxnSpPr>
        <p:spPr>
          <a:xfrm flipH="1">
            <a:off x="7516792" y="3151804"/>
            <a:ext cx="1112858" cy="0"/>
          </a:xfrm>
          <a:prstGeom prst="straightConnector1">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Connecteur droit 12">
            <a:extLst>
              <a:ext uri="{FF2B5EF4-FFF2-40B4-BE49-F238E27FC236}">
                <a16:creationId xmlns:a16="http://schemas.microsoft.com/office/drawing/2014/main" id="{FA3829C8-B409-11F7-9FD1-C9D938844D58}"/>
              </a:ext>
            </a:extLst>
          </p:cNvPr>
          <p:cNvCxnSpPr>
            <a:cxnSpLocks/>
          </p:cNvCxnSpPr>
          <p:nvPr/>
        </p:nvCxnSpPr>
        <p:spPr>
          <a:xfrm flipV="1">
            <a:off x="1848391" y="5462153"/>
            <a:ext cx="366237" cy="1"/>
          </a:xfrm>
          <a:prstGeom prst="line">
            <a:avLst/>
          </a:prstGeom>
          <a:ln w="12700">
            <a:solidFill>
              <a:srgbClr val="969696"/>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F7E2CF5-54BA-4AC5-C6BA-91696AAE7AB0}"/>
              </a:ext>
            </a:extLst>
          </p:cNvPr>
          <p:cNvCxnSpPr>
            <a:cxnSpLocks/>
          </p:cNvCxnSpPr>
          <p:nvPr/>
        </p:nvCxnSpPr>
        <p:spPr>
          <a:xfrm>
            <a:off x="7013986" y="5462153"/>
            <a:ext cx="569524" cy="0"/>
          </a:xfrm>
          <a:prstGeom prst="line">
            <a:avLst/>
          </a:prstGeom>
          <a:ln w="12700">
            <a:solidFill>
              <a:srgbClr val="969696"/>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5C0FD56-A835-E6C5-F6AD-B3352219E5AD}"/>
              </a:ext>
            </a:extLst>
          </p:cNvPr>
          <p:cNvCxnSpPr>
            <a:cxnSpLocks/>
          </p:cNvCxnSpPr>
          <p:nvPr/>
        </p:nvCxnSpPr>
        <p:spPr>
          <a:xfrm flipH="1">
            <a:off x="7190934" y="1943100"/>
            <a:ext cx="1351182" cy="0"/>
          </a:xfrm>
          <a:prstGeom prst="straightConnector1">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Larme 16">
            <a:extLst>
              <a:ext uri="{FF2B5EF4-FFF2-40B4-BE49-F238E27FC236}">
                <a16:creationId xmlns:a16="http://schemas.microsoft.com/office/drawing/2014/main" id="{91868422-3C6D-DD54-3835-951381C2D2CB}"/>
              </a:ext>
            </a:extLst>
          </p:cNvPr>
          <p:cNvSpPr/>
          <p:nvPr/>
        </p:nvSpPr>
        <p:spPr>
          <a:xfrm rot="835829">
            <a:off x="145618" y="5483493"/>
            <a:ext cx="1054859" cy="984970"/>
          </a:xfrm>
          <a:prstGeom prst="teardrop">
            <a:avLst>
              <a:gd name="adj" fmla="val 1250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extLst>
              <a:ext uri="{FF2B5EF4-FFF2-40B4-BE49-F238E27FC236}">
                <a16:creationId xmlns:a16="http://schemas.microsoft.com/office/drawing/2014/main" id="{C3921E0F-301B-448D-D178-F37F94E8F3D7}"/>
              </a:ext>
            </a:extLst>
          </p:cNvPr>
          <p:cNvSpPr txBox="1"/>
          <p:nvPr/>
        </p:nvSpPr>
        <p:spPr>
          <a:xfrm>
            <a:off x="395912" y="5675300"/>
            <a:ext cx="611139" cy="64574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T4</a:t>
            </a:r>
          </a:p>
        </p:txBody>
      </p:sp>
      <p:sp>
        <p:nvSpPr>
          <p:cNvPr id="20" name="ZoneTexte 19">
            <a:extLst>
              <a:ext uri="{FF2B5EF4-FFF2-40B4-BE49-F238E27FC236}">
                <a16:creationId xmlns:a16="http://schemas.microsoft.com/office/drawing/2014/main" id="{AEBE110C-235C-2C2F-6DF8-D48987F4DE3E}"/>
              </a:ext>
            </a:extLst>
          </p:cNvPr>
          <p:cNvSpPr txBox="1"/>
          <p:nvPr/>
        </p:nvSpPr>
        <p:spPr>
          <a:xfrm>
            <a:off x="1947134" y="2718633"/>
            <a:ext cx="1486242" cy="40732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90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90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
        <p:nvSpPr>
          <p:cNvPr id="37" name="ZoneTexte 36">
            <a:extLst>
              <a:ext uri="{FF2B5EF4-FFF2-40B4-BE49-F238E27FC236}">
                <a16:creationId xmlns:a16="http://schemas.microsoft.com/office/drawing/2014/main" id="{72EBD7A2-2ABA-CB9F-3FC3-9537D07ED9DD}"/>
              </a:ext>
            </a:extLst>
          </p:cNvPr>
          <p:cNvSpPr txBox="1"/>
          <p:nvPr/>
        </p:nvSpPr>
        <p:spPr>
          <a:xfrm>
            <a:off x="7669746" y="5856227"/>
            <a:ext cx="1553614" cy="108132"/>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1400" dirty="0">
                <a:latin typeface="Calibri" pitchFamily="34" charset="0"/>
                <a:ea typeface="Calibri" pitchFamily="34" charset="0"/>
                <a:cs typeface="Times New Roman" pitchFamily="18" charset="0"/>
              </a:rPr>
              <a:t>Adaptation</a:t>
            </a:r>
            <a:endParaRPr kumimoji="0" lang="fr-FR" sz="1400" b="0"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600684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6BCB506-0030-904C-0CF0-52BE047B1719}"/>
              </a:ext>
            </a:extLst>
          </p:cNvPr>
          <p:cNvSpPr>
            <a:spLocks noGrp="1"/>
          </p:cNvSpPr>
          <p:nvPr>
            <p:ph type="ftr" sz="quarter" idx="11"/>
          </p:nvPr>
        </p:nvSpPr>
        <p:spPr/>
        <p:txBody>
          <a:bodyPr/>
          <a:lstStyle/>
          <a:p>
            <a:pPr>
              <a:defRPr/>
            </a:pPr>
            <a:r>
              <a:rPr lang="en-US" noProof="0"/>
              <a:t>Duvivier  Valérie   |     INAS    </a:t>
            </a:r>
          </a:p>
        </p:txBody>
      </p:sp>
      <p:pic>
        <p:nvPicPr>
          <p:cNvPr id="4" name="Image 3">
            <a:extLst>
              <a:ext uri="{FF2B5EF4-FFF2-40B4-BE49-F238E27FC236}">
                <a16:creationId xmlns:a16="http://schemas.microsoft.com/office/drawing/2014/main" id="{B0EA8A58-EFC3-8759-49BE-55F1D84D45B7}"/>
              </a:ext>
            </a:extLst>
          </p:cNvPr>
          <p:cNvPicPr>
            <a:picLocks noChangeAspect="1"/>
          </p:cNvPicPr>
          <p:nvPr/>
        </p:nvPicPr>
        <p:blipFill rotWithShape="1">
          <a:blip r:embed="rId2">
            <a:extLst>
              <a:ext uri="{28A0092B-C50C-407E-A947-70E740481C1C}">
                <a14:useLocalDpi xmlns:a14="http://schemas.microsoft.com/office/drawing/2010/main" val="0"/>
              </a:ext>
            </a:extLst>
          </a:blip>
          <a:srcRect l="15857" r="61165"/>
          <a:stretch/>
        </p:blipFill>
        <p:spPr>
          <a:xfrm>
            <a:off x="425450" y="2648430"/>
            <a:ext cx="1803400" cy="825500"/>
          </a:xfrm>
          <a:prstGeom prst="rect">
            <a:avLst/>
          </a:prstGeom>
        </p:spPr>
      </p:pic>
      <p:pic>
        <p:nvPicPr>
          <p:cNvPr id="6" name="Image 5">
            <a:extLst>
              <a:ext uri="{FF2B5EF4-FFF2-40B4-BE49-F238E27FC236}">
                <a16:creationId xmlns:a16="http://schemas.microsoft.com/office/drawing/2014/main" id="{8F4A916E-0DE7-DBD8-454C-75698D597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49" y="276277"/>
            <a:ext cx="2184400" cy="2324100"/>
          </a:xfrm>
          <a:prstGeom prst="rect">
            <a:avLst/>
          </a:prstGeom>
        </p:spPr>
      </p:pic>
      <p:pic>
        <p:nvPicPr>
          <p:cNvPr id="12" name="Image 11">
            <a:extLst>
              <a:ext uri="{FF2B5EF4-FFF2-40B4-BE49-F238E27FC236}">
                <a16:creationId xmlns:a16="http://schemas.microsoft.com/office/drawing/2014/main" id="{76473930-48C4-E1A2-7B9D-D875C4B1C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99" y="5200108"/>
            <a:ext cx="1943099" cy="1149844"/>
          </a:xfrm>
          <a:prstGeom prst="rect">
            <a:avLst/>
          </a:prstGeom>
        </p:spPr>
      </p:pic>
      <p:sp>
        <p:nvSpPr>
          <p:cNvPr id="13" name="ZoneTexte 12">
            <a:extLst>
              <a:ext uri="{FF2B5EF4-FFF2-40B4-BE49-F238E27FC236}">
                <a16:creationId xmlns:a16="http://schemas.microsoft.com/office/drawing/2014/main" id="{06F52D42-0D02-A416-12D1-206019930F88}"/>
              </a:ext>
            </a:extLst>
          </p:cNvPr>
          <p:cNvSpPr txBox="1"/>
          <p:nvPr/>
        </p:nvSpPr>
        <p:spPr>
          <a:xfrm>
            <a:off x="2915850" y="3213580"/>
            <a:ext cx="6007100" cy="52070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263E65"/>
                </a:solidFill>
                <a:effectLst/>
                <a:uLnTx/>
                <a:uFillTx/>
                <a:latin typeface="Calibri" pitchFamily="34" charset="0"/>
                <a:ea typeface="Calibri" pitchFamily="34" charset="0"/>
                <a:cs typeface="Times New Roman" pitchFamily="18" charset="0"/>
              </a:rPr>
              <a:t>Merci pour votre attention</a:t>
            </a:r>
          </a:p>
        </p:txBody>
      </p:sp>
      <p:pic>
        <p:nvPicPr>
          <p:cNvPr id="15" name="Image 14">
            <a:extLst>
              <a:ext uri="{FF2B5EF4-FFF2-40B4-BE49-F238E27FC236}">
                <a16:creationId xmlns:a16="http://schemas.microsoft.com/office/drawing/2014/main" id="{447A8D1C-C3A7-C921-6253-0DEC1C244CB5}"/>
              </a:ext>
            </a:extLst>
          </p:cNvPr>
          <p:cNvPicPr>
            <a:picLocks noChangeAspect="1"/>
          </p:cNvPicPr>
          <p:nvPr/>
        </p:nvPicPr>
        <p:blipFill rotWithShape="1">
          <a:blip r:embed="rId2">
            <a:extLst>
              <a:ext uri="{28A0092B-C50C-407E-A947-70E740481C1C}">
                <a14:useLocalDpi xmlns:a14="http://schemas.microsoft.com/office/drawing/2010/main" val="0"/>
              </a:ext>
            </a:extLst>
          </a:blip>
          <a:srcRect l="45955" r="29288"/>
          <a:stretch/>
        </p:blipFill>
        <p:spPr>
          <a:xfrm>
            <a:off x="425448" y="3418488"/>
            <a:ext cx="1847851" cy="825500"/>
          </a:xfrm>
          <a:prstGeom prst="rect">
            <a:avLst/>
          </a:prstGeom>
        </p:spPr>
      </p:pic>
      <p:pic>
        <p:nvPicPr>
          <p:cNvPr id="16" name="Image 15">
            <a:extLst>
              <a:ext uri="{FF2B5EF4-FFF2-40B4-BE49-F238E27FC236}">
                <a16:creationId xmlns:a16="http://schemas.microsoft.com/office/drawing/2014/main" id="{63F7FF99-C0CE-B11F-8578-D8FD463D4BC5}"/>
              </a:ext>
            </a:extLst>
          </p:cNvPr>
          <p:cNvPicPr>
            <a:picLocks noChangeAspect="1"/>
          </p:cNvPicPr>
          <p:nvPr/>
        </p:nvPicPr>
        <p:blipFill rotWithShape="1">
          <a:blip r:embed="rId2">
            <a:extLst>
              <a:ext uri="{28A0092B-C50C-407E-A947-70E740481C1C}">
                <a14:useLocalDpi xmlns:a14="http://schemas.microsoft.com/office/drawing/2010/main" val="0"/>
              </a:ext>
            </a:extLst>
          </a:blip>
          <a:srcRect l="78803"/>
          <a:stretch/>
        </p:blipFill>
        <p:spPr>
          <a:xfrm>
            <a:off x="425449" y="4243987"/>
            <a:ext cx="1777801" cy="882115"/>
          </a:xfrm>
          <a:prstGeom prst="rect">
            <a:avLst/>
          </a:prstGeom>
        </p:spPr>
      </p:pic>
    </p:spTree>
    <p:extLst>
      <p:ext uri="{BB962C8B-B14F-4D97-AF65-F5344CB8AC3E}">
        <p14:creationId xmlns:p14="http://schemas.microsoft.com/office/powerpoint/2010/main" val="517849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6BCB506-0030-904C-0CF0-52BE047B1719}"/>
              </a:ext>
            </a:extLst>
          </p:cNvPr>
          <p:cNvSpPr>
            <a:spLocks noGrp="1"/>
          </p:cNvSpPr>
          <p:nvPr>
            <p:ph type="ftr" sz="quarter" idx="11"/>
          </p:nvPr>
        </p:nvSpPr>
        <p:spPr/>
        <p:txBody>
          <a:bodyPr/>
          <a:lstStyle/>
          <a:p>
            <a:pPr>
              <a:defRPr/>
            </a:pPr>
            <a:r>
              <a:rPr lang="en-US" noProof="0"/>
              <a:t>Duvivier  Valérie   |     INAS    </a:t>
            </a:r>
          </a:p>
        </p:txBody>
      </p:sp>
      <p:pic>
        <p:nvPicPr>
          <p:cNvPr id="4" name="Image 3">
            <a:extLst>
              <a:ext uri="{FF2B5EF4-FFF2-40B4-BE49-F238E27FC236}">
                <a16:creationId xmlns:a16="http://schemas.microsoft.com/office/drawing/2014/main" id="{B0EA8A58-EFC3-8759-49BE-55F1D84D45B7}"/>
              </a:ext>
            </a:extLst>
          </p:cNvPr>
          <p:cNvPicPr>
            <a:picLocks noChangeAspect="1"/>
          </p:cNvPicPr>
          <p:nvPr/>
        </p:nvPicPr>
        <p:blipFill rotWithShape="1">
          <a:blip r:embed="rId2">
            <a:extLst>
              <a:ext uri="{28A0092B-C50C-407E-A947-70E740481C1C}">
                <a14:useLocalDpi xmlns:a14="http://schemas.microsoft.com/office/drawing/2010/main" val="0"/>
              </a:ext>
            </a:extLst>
          </a:blip>
          <a:srcRect l="15857" r="61165"/>
          <a:stretch/>
        </p:blipFill>
        <p:spPr>
          <a:xfrm>
            <a:off x="425450" y="2648430"/>
            <a:ext cx="1803400" cy="825500"/>
          </a:xfrm>
          <a:prstGeom prst="rect">
            <a:avLst/>
          </a:prstGeom>
        </p:spPr>
      </p:pic>
      <p:pic>
        <p:nvPicPr>
          <p:cNvPr id="6" name="Image 5">
            <a:extLst>
              <a:ext uri="{FF2B5EF4-FFF2-40B4-BE49-F238E27FC236}">
                <a16:creationId xmlns:a16="http://schemas.microsoft.com/office/drawing/2014/main" id="{8F4A916E-0DE7-DBD8-454C-75698D597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334150"/>
            <a:ext cx="2184400" cy="2324100"/>
          </a:xfrm>
          <a:prstGeom prst="rect">
            <a:avLst/>
          </a:prstGeom>
        </p:spPr>
      </p:pic>
      <p:pic>
        <p:nvPicPr>
          <p:cNvPr id="12" name="Image 11">
            <a:extLst>
              <a:ext uri="{FF2B5EF4-FFF2-40B4-BE49-F238E27FC236}">
                <a16:creationId xmlns:a16="http://schemas.microsoft.com/office/drawing/2014/main" id="{76473930-48C4-E1A2-7B9D-D875C4B1C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99" y="5200108"/>
            <a:ext cx="1943099" cy="1149844"/>
          </a:xfrm>
          <a:prstGeom prst="rect">
            <a:avLst/>
          </a:prstGeom>
        </p:spPr>
      </p:pic>
      <p:sp>
        <p:nvSpPr>
          <p:cNvPr id="13" name="ZoneTexte 12">
            <a:extLst>
              <a:ext uri="{FF2B5EF4-FFF2-40B4-BE49-F238E27FC236}">
                <a16:creationId xmlns:a16="http://schemas.microsoft.com/office/drawing/2014/main" id="{06F52D42-0D02-A416-12D1-206019930F88}"/>
              </a:ext>
            </a:extLst>
          </p:cNvPr>
          <p:cNvSpPr txBox="1"/>
          <p:nvPr/>
        </p:nvSpPr>
        <p:spPr>
          <a:xfrm>
            <a:off x="2622550" y="334150"/>
            <a:ext cx="6007100" cy="52070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chemeClr val="accent4"/>
                </a:solidFill>
                <a:effectLst/>
                <a:uLnTx/>
                <a:uFillTx/>
                <a:latin typeface="Calibri" pitchFamily="34" charset="0"/>
                <a:ea typeface="Calibri" pitchFamily="34" charset="0"/>
                <a:cs typeface="Times New Roman" pitchFamily="18" charset="0"/>
              </a:rPr>
              <a:t>Quelques références</a:t>
            </a:r>
          </a:p>
        </p:txBody>
      </p:sp>
      <p:pic>
        <p:nvPicPr>
          <p:cNvPr id="15" name="Image 14">
            <a:extLst>
              <a:ext uri="{FF2B5EF4-FFF2-40B4-BE49-F238E27FC236}">
                <a16:creationId xmlns:a16="http://schemas.microsoft.com/office/drawing/2014/main" id="{447A8D1C-C3A7-C921-6253-0DEC1C244CB5}"/>
              </a:ext>
            </a:extLst>
          </p:cNvPr>
          <p:cNvPicPr>
            <a:picLocks noChangeAspect="1"/>
          </p:cNvPicPr>
          <p:nvPr/>
        </p:nvPicPr>
        <p:blipFill rotWithShape="1">
          <a:blip r:embed="rId2">
            <a:extLst>
              <a:ext uri="{28A0092B-C50C-407E-A947-70E740481C1C}">
                <a14:useLocalDpi xmlns:a14="http://schemas.microsoft.com/office/drawing/2010/main" val="0"/>
              </a:ext>
            </a:extLst>
          </a:blip>
          <a:srcRect l="45955" r="29288"/>
          <a:stretch/>
        </p:blipFill>
        <p:spPr>
          <a:xfrm>
            <a:off x="425448" y="3418488"/>
            <a:ext cx="1847851" cy="825500"/>
          </a:xfrm>
          <a:prstGeom prst="rect">
            <a:avLst/>
          </a:prstGeom>
        </p:spPr>
      </p:pic>
      <p:pic>
        <p:nvPicPr>
          <p:cNvPr id="16" name="Image 15">
            <a:extLst>
              <a:ext uri="{FF2B5EF4-FFF2-40B4-BE49-F238E27FC236}">
                <a16:creationId xmlns:a16="http://schemas.microsoft.com/office/drawing/2014/main" id="{63F7FF99-C0CE-B11F-8578-D8FD463D4BC5}"/>
              </a:ext>
            </a:extLst>
          </p:cNvPr>
          <p:cNvPicPr>
            <a:picLocks noChangeAspect="1"/>
          </p:cNvPicPr>
          <p:nvPr/>
        </p:nvPicPr>
        <p:blipFill rotWithShape="1">
          <a:blip r:embed="rId2">
            <a:extLst>
              <a:ext uri="{28A0092B-C50C-407E-A947-70E740481C1C}">
                <a14:useLocalDpi xmlns:a14="http://schemas.microsoft.com/office/drawing/2010/main" val="0"/>
              </a:ext>
            </a:extLst>
          </a:blip>
          <a:srcRect l="78803"/>
          <a:stretch/>
        </p:blipFill>
        <p:spPr>
          <a:xfrm>
            <a:off x="425449" y="4243987"/>
            <a:ext cx="1777801" cy="882115"/>
          </a:xfrm>
          <a:prstGeom prst="rect">
            <a:avLst/>
          </a:prstGeom>
        </p:spPr>
      </p:pic>
      <p:sp>
        <p:nvSpPr>
          <p:cNvPr id="3" name="ZoneTexte 2">
            <a:extLst>
              <a:ext uri="{FF2B5EF4-FFF2-40B4-BE49-F238E27FC236}">
                <a16:creationId xmlns:a16="http://schemas.microsoft.com/office/drawing/2014/main" id="{F5CA17A6-4455-C64E-81B9-B50A98DDB73C}"/>
              </a:ext>
            </a:extLst>
          </p:cNvPr>
          <p:cNvSpPr txBox="1"/>
          <p:nvPr/>
        </p:nvSpPr>
        <p:spPr>
          <a:xfrm>
            <a:off x="2514600" y="703568"/>
            <a:ext cx="6400800" cy="4709314"/>
          </a:xfrm>
          <a:prstGeom prst="rect">
            <a:avLst/>
          </a:prstGeom>
        </p:spPr>
        <p:txBody>
          <a:bodyPr vert="horz" wrap="square" lIns="91440" tIns="45720" rIns="91440" bIns="45720" rtlCol="0">
            <a:noAutofit/>
          </a:bodyPr>
          <a:lstStyle/>
          <a:p>
            <a:pPr algn="just" rtl="0" fontAlgn="base"/>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000000"/>
                </a:solidFill>
                <a:effectLst/>
                <a:latin typeface="Times" pitchFamily="2" charset="0"/>
              </a:rPr>
              <a:t>Bastiani</a:t>
            </a:r>
            <a:r>
              <a:rPr lang="fr-FR" sz="600" b="0" i="0" dirty="0">
                <a:solidFill>
                  <a:srgbClr val="000000"/>
                </a:solidFill>
                <a:effectLst/>
                <a:latin typeface="Times" pitchFamily="2" charset="0"/>
              </a:rPr>
              <a:t>, B. (2017). </a:t>
            </a:r>
            <a:r>
              <a:rPr lang="fr-FR" sz="600" b="0" i="1" dirty="0">
                <a:solidFill>
                  <a:srgbClr val="000000"/>
                </a:solidFill>
                <a:effectLst/>
                <a:latin typeface="Times" pitchFamily="2" charset="0"/>
              </a:rPr>
              <a:t>La simulation pleine échelle et le débriefing des compétences non techniques en anesthésie-réanimation. Contribution à la construction d’un référentiel de formation de formateurs.</a:t>
            </a:r>
            <a:r>
              <a:rPr lang="fr-FR" sz="600" b="0" i="0" dirty="0">
                <a:solidFill>
                  <a:srgbClr val="000000"/>
                </a:solidFill>
                <a:effectLst/>
                <a:latin typeface="Times" pitchFamily="2" charset="0"/>
              </a:rPr>
              <a:t> (Thèse de doctorat). Université Toulouse - Jean Jaurès, Toulouse.  </a:t>
            </a:r>
          </a:p>
          <a:p>
            <a:pPr algn="just" rtl="0" fontAlgn="base">
              <a:buFont typeface="Arial" panose="020B0604020202020204" pitchFamily="34" charset="0"/>
              <a:buChar char="•"/>
            </a:pPr>
            <a:r>
              <a:rPr lang="fr-FR" sz="600" b="0" i="0" dirty="0" err="1">
                <a:solidFill>
                  <a:srgbClr val="333333"/>
                </a:solidFill>
                <a:effectLst/>
                <a:latin typeface="Times" pitchFamily="2" charset="0"/>
              </a:rPr>
              <a:t>Bauchat</a:t>
            </a:r>
            <a:r>
              <a:rPr lang="fr-FR" sz="600" b="0" i="0" dirty="0">
                <a:solidFill>
                  <a:srgbClr val="333333"/>
                </a:solidFill>
                <a:effectLst/>
                <a:latin typeface="Times" pitchFamily="2" charset="0"/>
              </a:rPr>
              <a:t>, J., </a:t>
            </a:r>
            <a:r>
              <a:rPr lang="fr-FR" sz="600" b="0" i="0" dirty="0" err="1">
                <a:solidFill>
                  <a:srgbClr val="333333"/>
                </a:solidFill>
                <a:effectLst/>
                <a:latin typeface="Times" pitchFamily="2" charset="0"/>
              </a:rPr>
              <a:t>Seropian</a:t>
            </a:r>
            <a:r>
              <a:rPr lang="fr-FR" sz="600" b="0" i="0" dirty="0">
                <a:solidFill>
                  <a:srgbClr val="333333"/>
                </a:solidFill>
                <a:effectLst/>
                <a:latin typeface="Times" pitchFamily="2" charset="0"/>
              </a:rPr>
              <a:t>, M. (2020). </a:t>
            </a:r>
            <a:r>
              <a:rPr lang="fr-FR" sz="600" b="0" i="1" dirty="0">
                <a:solidFill>
                  <a:srgbClr val="333333"/>
                </a:solidFill>
                <a:effectLst/>
                <a:latin typeface="Times" pitchFamily="2" charset="0"/>
              </a:rPr>
              <a:t>L'essentiel du débriefing dans l'éducation basée sur la simulation.</a:t>
            </a:r>
            <a:r>
              <a:rPr lang="fr-FR" sz="600" b="0" i="0" dirty="0">
                <a:solidFill>
                  <a:srgbClr val="333333"/>
                </a:solidFill>
                <a:effectLst/>
                <a:latin typeface="Times" pitchFamily="2" charset="0"/>
              </a:rPr>
              <a:t> Dans : </a:t>
            </a:r>
            <a:r>
              <a:rPr lang="fr-FR" sz="600" b="0" i="0" dirty="0" err="1">
                <a:solidFill>
                  <a:srgbClr val="333333"/>
                </a:solidFill>
                <a:effectLst/>
                <a:latin typeface="Times" pitchFamily="2" charset="0"/>
              </a:rPr>
              <a:t>Mahoney</a:t>
            </a:r>
            <a:r>
              <a:rPr lang="fr-FR" sz="600" b="0" i="0" dirty="0">
                <a:solidFill>
                  <a:srgbClr val="333333"/>
                </a:solidFill>
                <a:effectLst/>
                <a:latin typeface="Times" pitchFamily="2" charset="0"/>
              </a:rPr>
              <a:t>, B., </a:t>
            </a:r>
            <a:r>
              <a:rPr lang="fr-FR" sz="600" b="0" i="0" dirty="0" err="1">
                <a:solidFill>
                  <a:srgbClr val="333333"/>
                </a:solidFill>
                <a:effectLst/>
                <a:latin typeface="Times" pitchFamily="2" charset="0"/>
              </a:rPr>
              <a:t>Minehart</a:t>
            </a:r>
            <a:r>
              <a:rPr lang="fr-FR" sz="600" b="0" i="0" dirty="0">
                <a:solidFill>
                  <a:srgbClr val="333333"/>
                </a:solidFill>
                <a:effectLst/>
                <a:latin typeface="Times" pitchFamily="2" charset="0"/>
              </a:rPr>
              <a:t>, R., Pian-Smith, M. (</a:t>
            </a:r>
            <a:r>
              <a:rPr lang="fr-FR" sz="600" b="0" i="0" dirty="0" err="1">
                <a:solidFill>
                  <a:srgbClr val="333333"/>
                </a:solidFill>
                <a:effectLst/>
                <a:latin typeface="Times" pitchFamily="2" charset="0"/>
              </a:rPr>
              <a:t>eds</a:t>
            </a:r>
            <a:r>
              <a:rPr lang="fr-FR" sz="600" b="0" i="0" dirty="0">
                <a:solidFill>
                  <a:srgbClr val="333333"/>
                </a:solidFill>
                <a:effectLst/>
                <a:latin typeface="Times" pitchFamily="2" charset="0"/>
              </a:rPr>
              <a:t>) Simulation complète de soins de santé : anesthésiologie. Simulation de soins de santé complète. Springer, Cham. </a:t>
            </a:r>
            <a:r>
              <a:rPr lang="fr-FR" sz="600" b="0" i="0" u="sng" strike="noStrike" dirty="0">
                <a:solidFill>
                  <a:srgbClr val="0000FF"/>
                </a:solidFill>
                <a:effectLst/>
                <a:latin typeface="Times" pitchFamily="2" charset="0"/>
                <a:hlinkClick r:id="rId5"/>
              </a:rPr>
              <a:t>https://doi.org/10.1007/978-3-030-26849-7_4</a:t>
            </a:r>
            <a:r>
              <a:rPr lang="fr-FR" sz="600" b="0" i="0" dirty="0">
                <a:solidFill>
                  <a:srgbClr val="333333"/>
                </a:solidFill>
                <a:effectLst/>
                <a:latin typeface="Times" pitchFamily="2" charset="0"/>
              </a:rPr>
              <a:t>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Cheng, A., Grant, V., </a:t>
            </a:r>
            <a:r>
              <a:rPr lang="fr-FR" sz="600" b="0" i="0" dirty="0" err="1">
                <a:solidFill>
                  <a:srgbClr val="222222"/>
                </a:solidFill>
                <a:effectLst/>
                <a:latin typeface="Times" pitchFamily="2" charset="0"/>
              </a:rPr>
              <a:t>Dieckmann</a:t>
            </a:r>
            <a:r>
              <a:rPr lang="fr-FR" sz="600" b="0" i="0" dirty="0">
                <a:solidFill>
                  <a:srgbClr val="222222"/>
                </a:solidFill>
                <a:effectLst/>
                <a:latin typeface="Times" pitchFamily="2" charset="0"/>
              </a:rPr>
              <a:t>, P., </a:t>
            </a:r>
            <a:r>
              <a:rPr lang="fr-FR" sz="600" b="0" i="0" dirty="0" err="1">
                <a:solidFill>
                  <a:srgbClr val="222222"/>
                </a:solidFill>
                <a:effectLst/>
                <a:latin typeface="Times" pitchFamily="2" charset="0"/>
              </a:rPr>
              <a:t>Arora</a:t>
            </a:r>
            <a:r>
              <a:rPr lang="fr-FR" sz="600" b="0" i="0" dirty="0">
                <a:solidFill>
                  <a:srgbClr val="222222"/>
                </a:solidFill>
                <a:effectLst/>
                <a:latin typeface="Times" pitchFamily="2" charset="0"/>
              </a:rPr>
              <a:t>, S., Robinson, </a:t>
            </a:r>
            <a:r>
              <a:rPr lang="fr-FR" sz="600" b="0" i="0" dirty="0" err="1">
                <a:solidFill>
                  <a:srgbClr val="222222"/>
                </a:solidFill>
                <a:effectLst/>
                <a:latin typeface="Times" pitchFamily="2" charset="0"/>
              </a:rPr>
              <a:t>T</a:t>
            </a:r>
            <a:r>
              <a:rPr lang="fr-FR" sz="600" b="0" i="0" dirty="0">
                <a:solidFill>
                  <a:srgbClr val="222222"/>
                </a:solidFill>
                <a:effectLst/>
                <a:latin typeface="Times" pitchFamily="2" charset="0"/>
              </a:rPr>
              <a:t>. et </a:t>
            </a:r>
            <a:r>
              <a:rPr lang="fr-FR" sz="600" b="0" i="0" dirty="0" err="1">
                <a:solidFill>
                  <a:srgbClr val="222222"/>
                </a:solidFill>
                <a:effectLst/>
                <a:latin typeface="Times" pitchFamily="2" charset="0"/>
              </a:rPr>
              <a:t>Eppich</a:t>
            </a:r>
            <a:r>
              <a:rPr lang="fr-FR" sz="600" b="0" i="0" dirty="0">
                <a:solidFill>
                  <a:srgbClr val="222222"/>
                </a:solidFill>
                <a:effectLst/>
                <a:latin typeface="Times" pitchFamily="2" charset="0"/>
              </a:rPr>
              <a:t>, W. (2015). Formation professorale pour les programmes de simulation : cinq enjeux pour l'avenir de la formation au débriefing. </a:t>
            </a:r>
            <a:r>
              <a:rPr lang="fr-FR" sz="600" b="0" i="1" dirty="0">
                <a:solidFill>
                  <a:srgbClr val="222222"/>
                </a:solidFill>
                <a:effectLst/>
                <a:latin typeface="Times" pitchFamily="2" charset="0"/>
              </a:rPr>
              <a:t>Simulation dans les soins de santé</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10</a:t>
            </a:r>
            <a:r>
              <a:rPr lang="fr-FR" sz="600" b="0" i="0" dirty="0">
                <a:solidFill>
                  <a:srgbClr val="222222"/>
                </a:solidFill>
                <a:effectLst/>
                <a:latin typeface="Times" pitchFamily="2" charset="0"/>
              </a:rPr>
              <a:t> (4), 217-222.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222222"/>
                </a:solidFill>
                <a:effectLst/>
                <a:latin typeface="Times" pitchFamily="2" charset="0"/>
              </a:rPr>
              <a:t>Chernikova</a:t>
            </a:r>
            <a:r>
              <a:rPr lang="fr-FR" sz="600" b="0" i="0" dirty="0">
                <a:solidFill>
                  <a:srgbClr val="222222"/>
                </a:solidFill>
                <a:effectLst/>
                <a:latin typeface="Times" pitchFamily="2" charset="0"/>
              </a:rPr>
              <a:t>, O., </a:t>
            </a:r>
            <a:r>
              <a:rPr lang="fr-FR" sz="600" b="0" i="0" dirty="0" err="1">
                <a:solidFill>
                  <a:srgbClr val="222222"/>
                </a:solidFill>
                <a:effectLst/>
                <a:latin typeface="Times" pitchFamily="2" charset="0"/>
              </a:rPr>
              <a:t>Heitzmann</a:t>
            </a:r>
            <a:r>
              <a:rPr lang="fr-FR" sz="600" b="0" i="0" dirty="0">
                <a:solidFill>
                  <a:srgbClr val="222222"/>
                </a:solidFill>
                <a:effectLst/>
                <a:latin typeface="Times" pitchFamily="2" charset="0"/>
              </a:rPr>
              <a:t>, N., Stadler, M., </a:t>
            </a:r>
            <a:r>
              <a:rPr lang="fr-FR" sz="600" b="0" i="0" dirty="0" err="1">
                <a:solidFill>
                  <a:srgbClr val="222222"/>
                </a:solidFill>
                <a:effectLst/>
                <a:latin typeface="Times" pitchFamily="2" charset="0"/>
              </a:rPr>
              <a:t>Holzberger</a:t>
            </a:r>
            <a:r>
              <a:rPr lang="fr-FR" sz="600" b="0" i="0" dirty="0">
                <a:solidFill>
                  <a:srgbClr val="222222"/>
                </a:solidFill>
                <a:effectLst/>
                <a:latin typeface="Times" pitchFamily="2" charset="0"/>
              </a:rPr>
              <a:t>, D., Seidel, </a:t>
            </a:r>
            <a:r>
              <a:rPr lang="fr-FR" sz="600" b="0" i="0" dirty="0" err="1">
                <a:solidFill>
                  <a:srgbClr val="222222"/>
                </a:solidFill>
                <a:effectLst/>
                <a:latin typeface="Times" pitchFamily="2" charset="0"/>
              </a:rPr>
              <a:t>T</a:t>
            </a:r>
            <a:r>
              <a:rPr lang="fr-FR" sz="600" b="0" i="0" dirty="0">
                <a:solidFill>
                  <a:srgbClr val="222222"/>
                </a:solidFill>
                <a:effectLst/>
                <a:latin typeface="Times" pitchFamily="2" charset="0"/>
              </a:rPr>
              <a:t>., &amp; Fischer, F. (2020). Simulation-</a:t>
            </a:r>
            <a:r>
              <a:rPr lang="fr-FR" sz="600" b="0" i="0" dirty="0" err="1">
                <a:solidFill>
                  <a:srgbClr val="222222"/>
                </a:solidFill>
                <a:effectLst/>
                <a:latin typeface="Times" pitchFamily="2" charset="0"/>
              </a:rPr>
              <a:t>based</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learning</a:t>
            </a:r>
            <a:r>
              <a:rPr lang="fr-FR" sz="600" b="0" i="0" dirty="0">
                <a:solidFill>
                  <a:srgbClr val="222222"/>
                </a:solidFill>
                <a:effectLst/>
                <a:latin typeface="Times" pitchFamily="2" charset="0"/>
              </a:rPr>
              <a:t> in </a:t>
            </a:r>
            <a:r>
              <a:rPr lang="fr-FR" sz="600" b="0" i="0" dirty="0" err="1">
                <a:solidFill>
                  <a:srgbClr val="222222"/>
                </a:solidFill>
                <a:effectLst/>
                <a:latin typeface="Times" pitchFamily="2" charset="0"/>
              </a:rPr>
              <a:t>higher</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education</a:t>
            </a:r>
            <a:r>
              <a:rPr lang="fr-FR" sz="600" b="0" i="0" dirty="0">
                <a:solidFill>
                  <a:srgbClr val="222222"/>
                </a:solidFill>
                <a:effectLst/>
                <a:latin typeface="Times" pitchFamily="2" charset="0"/>
              </a:rPr>
              <a:t>: A </a:t>
            </a:r>
            <a:r>
              <a:rPr lang="fr-FR" sz="600" b="0" i="0" dirty="0" err="1">
                <a:solidFill>
                  <a:srgbClr val="222222"/>
                </a:solidFill>
                <a:effectLst/>
                <a:latin typeface="Times" pitchFamily="2" charset="0"/>
              </a:rPr>
              <a:t>meta-analysis</a:t>
            </a:r>
            <a:r>
              <a:rPr lang="fr-FR" sz="600" b="0" i="0" dirty="0">
                <a:solidFill>
                  <a:srgbClr val="222222"/>
                </a:solidFill>
                <a:effectLst/>
                <a:latin typeface="Times" pitchFamily="2" charset="0"/>
              </a:rPr>
              <a:t>. </a:t>
            </a:r>
            <a:r>
              <a:rPr lang="fr-FR" sz="600" b="0" i="1" dirty="0" err="1">
                <a:solidFill>
                  <a:srgbClr val="222222"/>
                </a:solidFill>
                <a:effectLst/>
                <a:latin typeface="Times" pitchFamily="2" charset="0"/>
              </a:rPr>
              <a:t>Review</a:t>
            </a:r>
            <a:r>
              <a:rPr lang="fr-FR" sz="600" b="0" i="1" dirty="0">
                <a:solidFill>
                  <a:srgbClr val="222222"/>
                </a:solidFill>
                <a:effectLst/>
                <a:latin typeface="Times" pitchFamily="2" charset="0"/>
              </a:rPr>
              <a:t> of </a:t>
            </a:r>
            <a:r>
              <a:rPr lang="fr-FR" sz="600" b="0" i="1" dirty="0" err="1">
                <a:solidFill>
                  <a:srgbClr val="222222"/>
                </a:solidFill>
                <a:effectLst/>
                <a:latin typeface="Times" pitchFamily="2" charset="0"/>
              </a:rPr>
              <a:t>Educational</a:t>
            </a:r>
            <a:r>
              <a:rPr lang="fr-FR" sz="600" b="0" i="1" dirty="0">
                <a:solidFill>
                  <a:srgbClr val="222222"/>
                </a:solidFill>
                <a:effectLst/>
                <a:latin typeface="Times" pitchFamily="2" charset="0"/>
              </a:rPr>
              <a:t> </a:t>
            </a:r>
            <a:r>
              <a:rPr lang="fr-FR" sz="600" b="0" i="1" dirty="0" err="1">
                <a:solidFill>
                  <a:srgbClr val="222222"/>
                </a:solidFill>
                <a:effectLst/>
                <a:latin typeface="Times" pitchFamily="2" charset="0"/>
              </a:rPr>
              <a:t>Research</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90</a:t>
            </a:r>
            <a:r>
              <a:rPr lang="fr-FR" sz="600" b="0" i="0" dirty="0">
                <a:solidFill>
                  <a:srgbClr val="222222"/>
                </a:solidFill>
                <a:effectLst/>
                <a:latin typeface="Times" pitchFamily="2" charset="0"/>
              </a:rPr>
              <a:t>(4), 499-541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222222"/>
                </a:solidFill>
                <a:effectLst/>
                <a:latin typeface="Times" pitchFamily="2" charset="0"/>
              </a:rPr>
              <a:t>Chiniara</a:t>
            </a:r>
            <a:r>
              <a:rPr lang="fr-FR" sz="600" b="0" i="0" dirty="0">
                <a:solidFill>
                  <a:srgbClr val="222222"/>
                </a:solidFill>
                <a:effectLst/>
                <a:latin typeface="Times" pitchFamily="2" charset="0"/>
              </a:rPr>
              <a:t>, G., &amp; Pellerin, H. (2014). Simulation et gestion d’une situation de crise. </a:t>
            </a:r>
            <a:r>
              <a:rPr lang="fr-FR" sz="600" b="0" i="1" dirty="0">
                <a:solidFill>
                  <a:srgbClr val="222222"/>
                </a:solidFill>
                <a:effectLst/>
                <a:latin typeface="Times" pitchFamily="2" charset="0"/>
              </a:rPr>
              <a:t>Traité d’anesthésie et de réanimation</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4</a:t>
            </a:r>
            <a:r>
              <a:rPr lang="fr-FR" sz="600" b="0" i="0" dirty="0">
                <a:solidFill>
                  <a:srgbClr val="222222"/>
                </a:solidFill>
                <a:effectLst/>
                <a:latin typeface="Times" pitchFamily="2" charset="0"/>
              </a:rPr>
              <a:t>, 374-385.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333333"/>
                </a:solidFill>
                <a:effectLst/>
                <a:latin typeface="Times" pitchFamily="2" charset="0"/>
              </a:rPr>
              <a:t>Cuve, H., </a:t>
            </a:r>
            <a:r>
              <a:rPr lang="fr-FR" sz="600" b="0" i="0" dirty="0" err="1">
                <a:solidFill>
                  <a:srgbClr val="333333"/>
                </a:solidFill>
                <a:effectLst/>
                <a:latin typeface="Times" pitchFamily="2" charset="0"/>
              </a:rPr>
              <a:t>Stojanov</a:t>
            </a:r>
            <a:r>
              <a:rPr lang="fr-FR" sz="600" b="0" i="0" dirty="0">
                <a:solidFill>
                  <a:srgbClr val="333333"/>
                </a:solidFill>
                <a:effectLst/>
                <a:latin typeface="Times" pitchFamily="2" charset="0"/>
              </a:rPr>
              <a:t>, J., Roberts-Gaal, X. et al. (2022).</a:t>
            </a:r>
            <a:r>
              <a:rPr lang="fr-FR" sz="600" b="0" i="1" dirty="0">
                <a:solidFill>
                  <a:srgbClr val="333333"/>
                </a:solidFill>
                <a:effectLst/>
                <a:latin typeface="Times" pitchFamily="2" charset="0"/>
              </a:rPr>
              <a:t> </a:t>
            </a:r>
            <a:r>
              <a:rPr lang="fr-FR" sz="600" b="0" i="0" dirty="0">
                <a:solidFill>
                  <a:srgbClr val="333333"/>
                </a:solidFill>
                <a:effectLst/>
                <a:latin typeface="Times" pitchFamily="2" charset="0"/>
              </a:rPr>
              <a:t>Validation de l'ensemble de suivi oculaire et de psychophysiologie à faible coût </a:t>
            </a:r>
            <a:r>
              <a:rPr lang="fr-FR" sz="600" b="0" i="0" dirty="0" err="1">
                <a:solidFill>
                  <a:srgbClr val="333333"/>
                </a:solidFill>
                <a:effectLst/>
                <a:latin typeface="Times" pitchFamily="2" charset="0"/>
              </a:rPr>
              <a:t>Gazepoint</a:t>
            </a:r>
            <a:r>
              <a:rPr lang="fr-FR" sz="600" b="0" i="0" dirty="0">
                <a:solidFill>
                  <a:srgbClr val="333333"/>
                </a:solidFill>
                <a:effectLst/>
                <a:latin typeface="Times" pitchFamily="2" charset="0"/>
              </a:rPr>
              <a:t>. </a:t>
            </a:r>
            <a:r>
              <a:rPr lang="fr-FR" sz="600" b="0" i="1" dirty="0" err="1">
                <a:solidFill>
                  <a:srgbClr val="333333"/>
                </a:solidFill>
                <a:effectLst/>
                <a:latin typeface="Times" pitchFamily="2" charset="0"/>
              </a:rPr>
              <a:t>Behav</a:t>
            </a:r>
            <a:r>
              <a:rPr lang="fr-FR" sz="600" b="0" i="1" dirty="0">
                <a:solidFill>
                  <a:srgbClr val="333333"/>
                </a:solidFill>
                <a:effectLst/>
                <a:latin typeface="Times" pitchFamily="2" charset="0"/>
              </a:rPr>
              <a:t> </a:t>
            </a:r>
            <a:r>
              <a:rPr lang="fr-FR" sz="600" b="0" i="1" dirty="0" err="1">
                <a:solidFill>
                  <a:srgbClr val="333333"/>
                </a:solidFill>
                <a:effectLst/>
                <a:latin typeface="Times" pitchFamily="2" charset="0"/>
              </a:rPr>
              <a:t>Res</a:t>
            </a:r>
            <a:r>
              <a:rPr lang="fr-FR" sz="600" b="0" i="1" dirty="0">
                <a:solidFill>
                  <a:srgbClr val="333333"/>
                </a:solidFill>
                <a:effectLst/>
                <a:latin typeface="Times" pitchFamily="2" charset="0"/>
              </a:rPr>
              <a:t>, 54</a:t>
            </a:r>
            <a:r>
              <a:rPr lang="fr-FR" sz="600" b="0" i="0" dirty="0">
                <a:solidFill>
                  <a:srgbClr val="333333"/>
                </a:solidFill>
                <a:effectLst/>
                <a:latin typeface="Times" pitchFamily="2" charset="0"/>
              </a:rPr>
              <a:t> , 1027-1049. </a:t>
            </a:r>
            <a:r>
              <a:rPr lang="fr-FR" sz="600" b="0" i="0" u="sng" strike="noStrike" dirty="0">
                <a:solidFill>
                  <a:srgbClr val="0000FF"/>
                </a:solidFill>
                <a:effectLst/>
                <a:latin typeface="Times" pitchFamily="2" charset="0"/>
                <a:hlinkClick r:id="rId6"/>
              </a:rPr>
              <a:t>https://doi.org/10.3758/s13428-021-01654-x</a:t>
            </a:r>
            <a:r>
              <a:rPr lang="fr-FR" sz="600" b="0" i="1" u="sng" strike="noStrike" dirty="0">
                <a:solidFill>
                  <a:srgbClr val="0000FF"/>
                </a:solidFill>
                <a:effectLst/>
                <a:latin typeface="Times" pitchFamily="2" charset="0"/>
                <a:hlinkClick r:id="rId6"/>
              </a:rPr>
              <a:t>app12136462</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err="1">
                <a:solidFill>
                  <a:srgbClr val="000000"/>
                </a:solidFill>
                <a:effectLst/>
                <a:latin typeface="Times" pitchFamily="2" charset="0"/>
              </a:rPr>
              <a:t>Derobertmasure</a:t>
            </a:r>
            <a:r>
              <a:rPr lang="fr-FR" sz="600" b="0" i="0" dirty="0">
                <a:solidFill>
                  <a:srgbClr val="000000"/>
                </a:solidFill>
                <a:effectLst/>
                <a:latin typeface="Times" pitchFamily="2" charset="0"/>
              </a:rPr>
              <a:t>,   A.   (2012). </a:t>
            </a:r>
            <a:r>
              <a:rPr lang="fr-FR" sz="600" b="0" i="1" dirty="0">
                <a:solidFill>
                  <a:srgbClr val="000000"/>
                </a:solidFill>
                <a:effectLst/>
                <a:latin typeface="Times" pitchFamily="2" charset="0"/>
              </a:rPr>
              <a:t>La   formation   initiale   des   enseignants   et   le développement  de  la  réflexivité  ?  Objectivation  du  concept et analyse des productions orales et écrites des futurs enseignants</a:t>
            </a:r>
            <a:r>
              <a:rPr lang="fr-FR" sz="600" b="0" i="0" dirty="0">
                <a:solidFill>
                  <a:srgbClr val="000000"/>
                </a:solidFill>
                <a:effectLst/>
                <a:latin typeface="Times" pitchFamily="2" charset="0"/>
              </a:rPr>
              <a:t> (Thèse de doctorat en Sciences Psychologiques et de l’Education). Université de Mons, Mons.  </a:t>
            </a:r>
          </a:p>
          <a:p>
            <a:pPr algn="just" rtl="0" fontAlgn="base">
              <a:buFont typeface="Arial" panose="020B0604020202020204" pitchFamily="34" charset="0"/>
              <a:buChar char="•"/>
            </a:pPr>
            <a:r>
              <a:rPr lang="fr-FR" sz="600" b="0" i="0" dirty="0" err="1">
                <a:solidFill>
                  <a:srgbClr val="222222"/>
                </a:solidFill>
                <a:effectLst/>
                <a:latin typeface="Times" pitchFamily="2" charset="0"/>
              </a:rPr>
              <a:t>Dismukes</a:t>
            </a:r>
            <a:r>
              <a:rPr lang="fr-FR" sz="600" b="0" i="0" dirty="0">
                <a:solidFill>
                  <a:srgbClr val="222222"/>
                </a:solidFill>
                <a:effectLst/>
                <a:latin typeface="Times" pitchFamily="2" charset="0"/>
              </a:rPr>
              <a:t>, R., Gaba, D. et Howard, S. (2006). Autant de chemins : le débriefing facilité en santé. </a:t>
            </a:r>
            <a:r>
              <a:rPr lang="fr-FR" sz="600" b="0" i="1" dirty="0">
                <a:solidFill>
                  <a:srgbClr val="222222"/>
                </a:solidFill>
                <a:effectLst/>
                <a:latin typeface="Times" pitchFamily="2" charset="0"/>
              </a:rPr>
              <a:t>Simulation dans les soins de santé</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1</a:t>
            </a:r>
            <a:r>
              <a:rPr lang="fr-FR" sz="600" b="0" i="0" dirty="0">
                <a:solidFill>
                  <a:srgbClr val="222222"/>
                </a:solidFill>
                <a:effectLst/>
                <a:latin typeface="Times" pitchFamily="2" charset="0"/>
              </a:rPr>
              <a:t> (1), 23-25.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Dreyfus, H. &amp; Dreyfus, S. (2004). Les implications éthiques du modèle d'acquisition de compétences en cinq étapes. </a:t>
            </a:r>
            <a:r>
              <a:rPr lang="fr-FR" sz="600" b="0" i="1" dirty="0">
                <a:solidFill>
                  <a:srgbClr val="222222"/>
                </a:solidFill>
                <a:effectLst/>
                <a:latin typeface="Times" pitchFamily="2" charset="0"/>
              </a:rPr>
              <a:t>Bulletin of Science, </a:t>
            </a:r>
            <a:r>
              <a:rPr lang="fr-FR" sz="600" b="0" i="1" dirty="0" err="1">
                <a:solidFill>
                  <a:srgbClr val="222222"/>
                </a:solidFill>
                <a:effectLst/>
                <a:latin typeface="Times" pitchFamily="2" charset="0"/>
              </a:rPr>
              <a:t>Technology</a:t>
            </a:r>
            <a:r>
              <a:rPr lang="fr-FR" sz="600" b="0" i="1" dirty="0">
                <a:solidFill>
                  <a:srgbClr val="222222"/>
                </a:solidFill>
                <a:effectLst/>
                <a:latin typeface="Times" pitchFamily="2" charset="0"/>
              </a:rPr>
              <a:t> &amp; Society,</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24</a:t>
            </a:r>
            <a:r>
              <a:rPr lang="fr-FR" sz="600" b="0" i="0" dirty="0">
                <a:solidFill>
                  <a:srgbClr val="222222"/>
                </a:solidFill>
                <a:effectLst/>
                <a:latin typeface="Times" pitchFamily="2" charset="0"/>
              </a:rPr>
              <a:t> (3), 251-264.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Dreyfus, S. &amp; Dreyfus, H. (1980). </a:t>
            </a:r>
            <a:r>
              <a:rPr lang="fr-FR" sz="600" b="0" i="1" dirty="0">
                <a:solidFill>
                  <a:srgbClr val="222222"/>
                </a:solidFill>
                <a:effectLst/>
                <a:latin typeface="Times" pitchFamily="2" charset="0"/>
              </a:rPr>
              <a:t>Un modèle en cinq étapes des activités mentales impliquées dans l'acquisition dirigée de compétences.</a:t>
            </a:r>
            <a:r>
              <a:rPr lang="fr-FR" sz="600" b="0" i="0" dirty="0">
                <a:solidFill>
                  <a:srgbClr val="222222"/>
                </a:solidFill>
                <a:effectLst/>
                <a:latin typeface="Times" pitchFamily="2" charset="0"/>
              </a:rPr>
              <a:t> Centre de recherche opérationnelle de l'Université de Californie à Berkeley.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000000"/>
                </a:solidFill>
                <a:effectLst/>
                <a:latin typeface="Times" pitchFamily="2" charset="0"/>
              </a:rPr>
              <a:t>Dubois, L. A. (2017). </a:t>
            </a:r>
            <a:r>
              <a:rPr lang="fr-FR" sz="600" b="0" i="1" dirty="0">
                <a:solidFill>
                  <a:srgbClr val="000000"/>
                </a:solidFill>
                <a:effectLst/>
                <a:latin typeface="Times New Roman" panose="02020603050405020304" pitchFamily="18" charset="0"/>
              </a:rPr>
              <a:t>Apport de l'ergonomie à la formation professionnelle par la simulation : de l'analyse croisée de l'activité de formateurs, de mentors et d'aspirants-policiers à l'amélioration d'un dispositif de formation initiale </a:t>
            </a:r>
            <a:r>
              <a:rPr lang="fr-FR" sz="600" b="0" i="0" dirty="0">
                <a:solidFill>
                  <a:srgbClr val="000000"/>
                </a:solidFill>
                <a:effectLst/>
                <a:latin typeface="Times New Roman" panose="02020603050405020304" pitchFamily="18" charset="0"/>
              </a:rPr>
              <a:t>[Thèse de doctorat]. Université de Mons. Consulté à l’adresse : </a:t>
            </a:r>
            <a:r>
              <a:rPr lang="fr-FR" sz="600" b="0" i="0" u="sng" strike="noStrike" dirty="0">
                <a:solidFill>
                  <a:srgbClr val="0000FF"/>
                </a:solidFill>
                <a:effectLst/>
                <a:latin typeface="Times" pitchFamily="2" charset="0"/>
                <a:hlinkClick r:id="rId7"/>
              </a:rPr>
              <a:t>https://hal.archives-ouvertes.fr/tel-01714061/</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000000"/>
                </a:solidFill>
                <a:effectLst/>
                <a:latin typeface="Times New Roman" panose="02020603050405020304" pitchFamily="18" charset="0"/>
              </a:rPr>
              <a:t>Dubois, L., Bocquillon, M., </a:t>
            </a:r>
            <a:r>
              <a:rPr lang="fr-FR" sz="600" b="0" i="0" dirty="0" err="1">
                <a:solidFill>
                  <a:srgbClr val="000000"/>
                </a:solidFill>
                <a:effectLst/>
                <a:latin typeface="Times New Roman" panose="02020603050405020304" pitchFamily="18" charset="0"/>
              </a:rPr>
              <a:t>Romanus</a:t>
            </a:r>
            <a:r>
              <a:rPr lang="fr-FR" sz="600" b="0" i="0" dirty="0">
                <a:solidFill>
                  <a:srgbClr val="000000"/>
                </a:solidFill>
                <a:effectLst/>
                <a:latin typeface="Times New Roman" panose="02020603050405020304" pitchFamily="18" charset="0"/>
              </a:rPr>
              <a:t>, C. &amp; </a:t>
            </a:r>
            <a:r>
              <a:rPr lang="fr-FR" sz="600" b="0" i="0" dirty="0" err="1">
                <a:solidFill>
                  <a:srgbClr val="000000"/>
                </a:solidFill>
                <a:effectLst/>
                <a:latin typeface="Times New Roman" panose="02020603050405020304" pitchFamily="18" charset="0"/>
              </a:rPr>
              <a:t>Derobertmasure</a:t>
            </a:r>
            <a:r>
              <a:rPr lang="fr-FR" sz="600" b="0" i="0" dirty="0">
                <a:solidFill>
                  <a:srgbClr val="000000"/>
                </a:solidFill>
                <a:effectLst/>
                <a:latin typeface="Times New Roman" panose="02020603050405020304" pitchFamily="18" charset="0"/>
              </a:rPr>
              <a:t>, A. (2019). Usage d’un modèle commun de la réflexivité pour l’analyse de débriefings post-simulation organisés dans la formation initiale de futurs policiers, </a:t>
            </a:r>
            <a:r>
              <a:rPr lang="fr-FR" sz="600" b="0" i="0" dirty="0" err="1">
                <a:solidFill>
                  <a:srgbClr val="000000"/>
                </a:solidFill>
                <a:effectLst/>
                <a:latin typeface="Times New Roman" panose="02020603050405020304" pitchFamily="18" charset="0"/>
              </a:rPr>
              <a:t>sages-femmes</a:t>
            </a:r>
            <a:r>
              <a:rPr lang="fr-FR" sz="600" b="0" i="0" dirty="0">
                <a:solidFill>
                  <a:srgbClr val="000000"/>
                </a:solidFill>
                <a:effectLst/>
                <a:latin typeface="Times New Roman" panose="02020603050405020304" pitchFamily="18" charset="0"/>
              </a:rPr>
              <a:t> et enseignants. </a:t>
            </a:r>
            <a:r>
              <a:rPr lang="fr-FR" sz="600" b="0" i="1" dirty="0">
                <a:solidFill>
                  <a:srgbClr val="000000"/>
                </a:solidFill>
                <a:effectLst/>
                <a:latin typeface="Times New Roman" panose="02020603050405020304" pitchFamily="18" charset="0"/>
              </a:rPr>
              <a:t>Le travail humain</a:t>
            </a:r>
            <a:r>
              <a:rPr lang="fr-FR" sz="600" b="0" i="0" dirty="0">
                <a:solidFill>
                  <a:srgbClr val="000000"/>
                </a:solidFill>
                <a:effectLst/>
                <a:latin typeface="Times New Roman" panose="02020603050405020304" pitchFamily="18" charset="0"/>
              </a:rPr>
              <a:t>, 82, 213-251. </a:t>
            </a:r>
            <a:r>
              <a:rPr lang="fr-FR" sz="600" b="0" i="0" u="sng" strike="noStrike" dirty="0">
                <a:solidFill>
                  <a:srgbClr val="0000FF"/>
                </a:solidFill>
                <a:effectLst/>
                <a:latin typeface="Times New Roman" panose="02020603050405020304" pitchFamily="18" charset="0"/>
                <a:hlinkClick r:id="rId8"/>
              </a:rPr>
              <a:t>https://doi.org/10.3917/th.823.0213</a:t>
            </a:r>
            <a:r>
              <a:rPr lang="fr-FR" sz="600" b="0" i="0" dirty="0">
                <a:solidFill>
                  <a:srgbClr val="000000"/>
                </a:solidFill>
                <a:effectLst/>
                <a:latin typeface="Times New Roman" panose="02020603050405020304" pitchFamily="18" charset="0"/>
              </a:rPr>
              <a:t> </a:t>
            </a:r>
          </a:p>
          <a:p>
            <a:pPr algn="just" rtl="0" fontAlgn="base">
              <a:buFont typeface="Arial" panose="020B0604020202020204" pitchFamily="34" charset="0"/>
              <a:buChar char="•"/>
            </a:pPr>
            <a:r>
              <a:rPr lang="fr-FR" sz="600" b="0" i="0" dirty="0" err="1">
                <a:solidFill>
                  <a:srgbClr val="222222"/>
                </a:solidFill>
                <a:effectLst/>
                <a:latin typeface="Times" pitchFamily="2" charset="0"/>
              </a:rPr>
              <a:t>Dubrous</a:t>
            </a:r>
            <a:r>
              <a:rPr lang="fr-FR" sz="600" b="0" i="0" dirty="0">
                <a:solidFill>
                  <a:srgbClr val="222222"/>
                </a:solidFill>
                <a:effectLst/>
                <a:latin typeface="Times" pitchFamily="2" charset="0"/>
              </a:rPr>
              <a:t>, V. (2020). Simulation en santé chez les infirmiers de sapeurs-pompiers : Trace de l’erreur et pérennité des apprentissages selon le degré de réflexivité mobilisé. (Thèse de doctorat en Sciences de l’</a:t>
            </a:r>
            <a:r>
              <a:rPr lang="fr-FR" sz="600" b="0" i="0" dirty="0" err="1">
                <a:solidFill>
                  <a:srgbClr val="222222"/>
                </a:solidFill>
                <a:effectLst/>
                <a:latin typeface="Times" pitchFamily="2" charset="0"/>
              </a:rPr>
              <a:t>Educatyion</a:t>
            </a:r>
            <a:r>
              <a:rPr lang="fr-FR" sz="600" b="0" i="0" dirty="0">
                <a:solidFill>
                  <a:srgbClr val="222222"/>
                </a:solidFill>
                <a:effectLst/>
                <a:latin typeface="Times" pitchFamily="2" charset="0"/>
              </a:rPr>
              <a:t>).Université d’Aix-Marseille, Marseille.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Duhamel, P., </a:t>
            </a:r>
            <a:r>
              <a:rPr lang="fr-FR" sz="600" b="0" i="0" dirty="0" err="1">
                <a:solidFill>
                  <a:srgbClr val="222222"/>
                </a:solidFill>
                <a:effectLst/>
                <a:latin typeface="Times" pitchFamily="2" charset="0"/>
              </a:rPr>
              <a:t>Brohez</a:t>
            </a:r>
            <a:r>
              <a:rPr lang="fr-FR" sz="600" b="0" i="0" dirty="0">
                <a:solidFill>
                  <a:srgbClr val="222222"/>
                </a:solidFill>
                <a:effectLst/>
                <a:latin typeface="Times" pitchFamily="2" charset="0"/>
              </a:rPr>
              <a:t>, S., </a:t>
            </a:r>
            <a:r>
              <a:rPr lang="fr-FR" sz="600" b="0" i="0" dirty="0" err="1">
                <a:solidFill>
                  <a:srgbClr val="222222"/>
                </a:solidFill>
                <a:effectLst/>
                <a:latin typeface="Times" pitchFamily="2" charset="0"/>
              </a:rPr>
              <a:t>Delvosalle</a:t>
            </a:r>
            <a:r>
              <a:rPr lang="fr-FR" sz="600" b="0" i="0" dirty="0">
                <a:solidFill>
                  <a:srgbClr val="222222"/>
                </a:solidFill>
                <a:effectLst/>
                <a:latin typeface="Times" pitchFamily="2" charset="0"/>
              </a:rPr>
              <a:t>, C., Dubois, L. A., Van </a:t>
            </a:r>
            <a:r>
              <a:rPr lang="fr-FR" sz="600" b="0" i="0" dirty="0" err="1">
                <a:solidFill>
                  <a:srgbClr val="222222"/>
                </a:solidFill>
                <a:effectLst/>
                <a:latin typeface="Times" pitchFamily="2" charset="0"/>
              </a:rPr>
              <a:t>Daele</a:t>
            </a:r>
            <a:r>
              <a:rPr lang="fr-FR" sz="600" b="0" i="0" dirty="0">
                <a:solidFill>
                  <a:srgbClr val="222222"/>
                </a:solidFill>
                <a:effectLst/>
                <a:latin typeface="Times" pitchFamily="2" charset="0"/>
              </a:rPr>
              <a:t>, A., &amp; </a:t>
            </a:r>
            <a:r>
              <a:rPr lang="fr-FR" sz="600" b="0" i="0" dirty="0" err="1">
                <a:solidFill>
                  <a:srgbClr val="222222"/>
                </a:solidFill>
                <a:effectLst/>
                <a:latin typeface="Times" pitchFamily="2" charset="0"/>
              </a:rPr>
              <a:t>Vandestrate</a:t>
            </a:r>
            <a:r>
              <a:rPr lang="fr-FR" sz="600" b="0" i="0" dirty="0">
                <a:solidFill>
                  <a:srgbClr val="222222"/>
                </a:solidFill>
                <a:effectLst/>
                <a:latin typeface="Times" pitchFamily="2" charset="0"/>
              </a:rPr>
              <a:t>, S. (2017). Le projet </a:t>
            </a:r>
            <a:r>
              <a:rPr lang="fr-FR" sz="600" b="0" i="0" dirty="0" err="1">
                <a:solidFill>
                  <a:srgbClr val="222222"/>
                </a:solidFill>
                <a:effectLst/>
                <a:latin typeface="Times" pitchFamily="2" charset="0"/>
              </a:rPr>
              <a:t>Expert’Crise</a:t>
            </a:r>
            <a:r>
              <a:rPr lang="fr-FR" sz="600" b="0" i="0" dirty="0">
                <a:solidFill>
                  <a:srgbClr val="222222"/>
                </a:solidFill>
                <a:effectLst/>
                <a:latin typeface="Times" pitchFamily="2" charset="0"/>
              </a:rPr>
              <a:t> ou la formation à la gestion de crise en milieu industriel par des exercices de mise en situation : premiers résultats. </a:t>
            </a:r>
            <a:r>
              <a:rPr lang="fr-FR" sz="600" b="0" i="1" dirty="0">
                <a:solidFill>
                  <a:srgbClr val="000000"/>
                </a:solidFill>
                <a:effectLst/>
                <a:latin typeface="Times New Roman" panose="02020603050405020304" pitchFamily="18" charset="0"/>
              </a:rPr>
              <a:t>Récents Progrès en Génie des Procédés</a:t>
            </a:r>
            <a:r>
              <a:rPr lang="fr-FR" sz="600" b="0" i="0" dirty="0">
                <a:solidFill>
                  <a:srgbClr val="000000"/>
                </a:solidFill>
                <a:effectLst/>
                <a:latin typeface="Times New Roman" panose="02020603050405020304" pitchFamily="18" charset="0"/>
              </a:rPr>
              <a:t>, </a:t>
            </a:r>
            <a:r>
              <a:rPr lang="fr-FR" sz="600" b="0" i="1" dirty="0">
                <a:solidFill>
                  <a:srgbClr val="000000"/>
                </a:solidFill>
                <a:effectLst/>
                <a:latin typeface="Times New Roman" panose="02020603050405020304" pitchFamily="18" charset="0"/>
              </a:rPr>
              <a:t>110</a:t>
            </a:r>
            <a:r>
              <a:rPr lang="fr-FR" sz="600" b="0" i="0" dirty="0">
                <a:solidFill>
                  <a:srgbClr val="000000"/>
                </a:solidFill>
                <a:effectLst/>
                <a:latin typeface="Times New Roman" panose="02020603050405020304" pitchFamily="18" charset="0"/>
              </a:rPr>
              <a:t>. </a:t>
            </a:r>
          </a:p>
          <a:p>
            <a:pPr algn="just" rtl="0" fontAlgn="base">
              <a:buFont typeface="Arial" panose="020B0604020202020204" pitchFamily="34" charset="0"/>
              <a:buChar char="•"/>
            </a:pPr>
            <a:r>
              <a:rPr lang="fr-FR" sz="600" b="0" i="0" dirty="0" err="1">
                <a:solidFill>
                  <a:srgbClr val="000000"/>
                </a:solidFill>
                <a:effectLst/>
                <a:latin typeface="Times" pitchFamily="2" charset="0"/>
              </a:rPr>
              <a:t>Fanning</a:t>
            </a:r>
            <a:r>
              <a:rPr lang="fr-FR" sz="600" b="0" i="0" dirty="0">
                <a:solidFill>
                  <a:srgbClr val="000000"/>
                </a:solidFill>
                <a:effectLst/>
                <a:latin typeface="Times" pitchFamily="2" charset="0"/>
              </a:rPr>
              <a:t>, R., &amp; Gaba, D. (2007). The </a:t>
            </a:r>
            <a:r>
              <a:rPr lang="fr-FR" sz="600" b="0" i="0" dirty="0" err="1">
                <a:solidFill>
                  <a:srgbClr val="000000"/>
                </a:solidFill>
                <a:effectLst/>
                <a:latin typeface="Times" pitchFamily="2" charset="0"/>
              </a:rPr>
              <a:t>role</a:t>
            </a:r>
            <a:r>
              <a:rPr lang="fr-FR" sz="600" b="0" i="0" dirty="0">
                <a:solidFill>
                  <a:srgbClr val="000000"/>
                </a:solidFill>
                <a:effectLst/>
                <a:latin typeface="Times" pitchFamily="2" charset="0"/>
              </a:rPr>
              <a:t> of debriefing in simulation-</a:t>
            </a:r>
            <a:r>
              <a:rPr lang="fr-FR" sz="600" b="0" i="0" dirty="0" err="1">
                <a:solidFill>
                  <a:srgbClr val="000000"/>
                </a:solidFill>
                <a:effectLst/>
                <a:latin typeface="Times" pitchFamily="2" charset="0"/>
              </a:rPr>
              <a:t>based</a:t>
            </a:r>
            <a:r>
              <a:rPr lang="fr-FR" sz="600" b="0" i="0" dirty="0">
                <a:solidFill>
                  <a:srgbClr val="000000"/>
                </a:solidFill>
                <a:effectLst/>
                <a:latin typeface="Times" pitchFamily="2" charset="0"/>
              </a:rPr>
              <a:t> </a:t>
            </a:r>
            <a:r>
              <a:rPr lang="fr-FR" sz="600" b="0" i="0" dirty="0" err="1">
                <a:solidFill>
                  <a:srgbClr val="000000"/>
                </a:solidFill>
                <a:effectLst/>
                <a:latin typeface="Times" pitchFamily="2" charset="0"/>
              </a:rPr>
              <a:t>learning</a:t>
            </a:r>
            <a:r>
              <a:rPr lang="fr-FR" sz="600" b="0" i="0" dirty="0">
                <a:solidFill>
                  <a:srgbClr val="000000"/>
                </a:solidFill>
                <a:effectLst/>
                <a:latin typeface="Times" pitchFamily="2" charset="0"/>
              </a:rPr>
              <a:t>. Society for Simulation in Healthcare, 2(2), 115-125. </a:t>
            </a:r>
            <a:r>
              <a:rPr lang="fr-FR" sz="600" b="0" i="0" dirty="0">
                <a:solidFill>
                  <a:srgbClr val="000000"/>
                </a:solidFill>
                <a:effectLst/>
                <a:latin typeface="Times New Roman" panose="02020603050405020304" pitchFamily="18" charset="0"/>
              </a:rPr>
              <a:t>DOI </a:t>
            </a:r>
            <a:r>
              <a:rPr lang="fr-FR" sz="600" b="0" i="0" dirty="0">
                <a:solidFill>
                  <a:srgbClr val="000000"/>
                </a:solidFill>
                <a:effectLst/>
                <a:latin typeface="Times" pitchFamily="2" charset="0"/>
              </a:rPr>
              <a:t>:</a:t>
            </a:r>
            <a:r>
              <a:rPr lang="fr-FR" sz="600" b="0" i="0" dirty="0">
                <a:solidFill>
                  <a:srgbClr val="000000"/>
                </a:solidFill>
                <a:effectLst/>
                <a:latin typeface="Times New Roman" panose="02020603050405020304" pitchFamily="18" charset="0"/>
              </a:rPr>
              <a:t> 10.1097/SIH.0b013e3180315539</a:t>
            </a:r>
            <a:r>
              <a:rPr lang="fr-FR" sz="600" b="0" i="0" dirty="0">
                <a:solidFill>
                  <a:srgbClr val="000000"/>
                </a:solidFill>
                <a:effectLst/>
                <a:latin typeface="Times" pitchFamily="2" charset="0"/>
              </a:rPr>
              <a:t>  </a:t>
            </a:r>
            <a:r>
              <a:rPr lang="fr-FR" sz="600" b="0" i="0" dirty="0">
                <a:solidFill>
                  <a:srgbClr val="222222"/>
                </a:solidFill>
                <a:effectLst/>
                <a:latin typeface="Times" pitchFamily="2" charset="0"/>
              </a:rPr>
              <a:t>.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Galland, J., </a:t>
            </a:r>
            <a:r>
              <a:rPr lang="fr-FR" sz="600" b="0" i="0" dirty="0" err="1">
                <a:solidFill>
                  <a:srgbClr val="222222"/>
                </a:solidFill>
                <a:effectLst/>
                <a:latin typeface="Times" pitchFamily="2" charset="0"/>
              </a:rPr>
              <a:t>Jaffrelot</a:t>
            </a:r>
            <a:r>
              <a:rPr lang="fr-FR" sz="600" b="0" i="0" dirty="0">
                <a:solidFill>
                  <a:srgbClr val="222222"/>
                </a:solidFill>
                <a:effectLst/>
                <a:latin typeface="Times" pitchFamily="2" charset="0"/>
              </a:rPr>
              <a:t>, M., Sanges, S., Fournier, J. P., </a:t>
            </a:r>
            <a:r>
              <a:rPr lang="fr-FR" sz="600" b="0" i="0" dirty="0" err="1">
                <a:solidFill>
                  <a:srgbClr val="222222"/>
                </a:solidFill>
                <a:effectLst/>
                <a:latin typeface="Times" pitchFamily="2" charset="0"/>
              </a:rPr>
              <a:t>Jouquan</a:t>
            </a:r>
            <a:r>
              <a:rPr lang="fr-FR" sz="600" b="0" i="0" dirty="0">
                <a:solidFill>
                  <a:srgbClr val="222222"/>
                </a:solidFill>
                <a:effectLst/>
                <a:latin typeface="Times" pitchFamily="2" charset="0"/>
              </a:rPr>
              <a:t>, J., </a:t>
            </a:r>
            <a:r>
              <a:rPr lang="fr-FR" sz="600" b="0" i="0" dirty="0" err="1">
                <a:solidFill>
                  <a:srgbClr val="222222"/>
                </a:solidFill>
                <a:effectLst/>
                <a:latin typeface="Times" pitchFamily="2" charset="0"/>
              </a:rPr>
              <a:t>Chiniara</a:t>
            </a:r>
            <a:r>
              <a:rPr lang="fr-FR" sz="600" b="0" i="0" dirty="0">
                <a:solidFill>
                  <a:srgbClr val="222222"/>
                </a:solidFill>
                <a:effectLst/>
                <a:latin typeface="Times" pitchFamily="2" charset="0"/>
              </a:rPr>
              <a:t>, G., &amp; Rivière, </a:t>
            </a:r>
            <a:r>
              <a:rPr lang="fr-FR" sz="600" b="0" i="0" dirty="0" err="1">
                <a:solidFill>
                  <a:srgbClr val="222222"/>
                </a:solidFill>
                <a:effectLst/>
                <a:latin typeface="Times" pitchFamily="2" charset="0"/>
              </a:rPr>
              <a:t>É</a:t>
            </a:r>
            <a:r>
              <a:rPr lang="fr-FR" sz="600" b="0" i="0" dirty="0">
                <a:solidFill>
                  <a:srgbClr val="222222"/>
                </a:solidFill>
                <a:effectLst/>
                <a:latin typeface="Times" pitchFamily="2" charset="0"/>
              </a:rPr>
              <a:t>. (2020). Introduction to debriefing for </a:t>
            </a:r>
            <a:r>
              <a:rPr lang="fr-FR" sz="600" b="0" i="0" dirty="0" err="1">
                <a:solidFill>
                  <a:srgbClr val="222222"/>
                </a:solidFill>
                <a:effectLst/>
                <a:latin typeface="Times" pitchFamily="2" charset="0"/>
              </a:rPr>
              <a:t>internists</a:t>
            </a:r>
            <a:r>
              <a:rPr lang="fr-FR" sz="600" b="0" i="0" dirty="0">
                <a:solidFill>
                  <a:srgbClr val="222222"/>
                </a:solidFill>
                <a:effectLst/>
                <a:latin typeface="Times" pitchFamily="2" charset="0"/>
              </a:rPr>
              <a:t>: how to </a:t>
            </a:r>
            <a:r>
              <a:rPr lang="fr-FR" sz="600" b="0" i="0" dirty="0" err="1">
                <a:solidFill>
                  <a:srgbClr val="222222"/>
                </a:solidFill>
                <a:effectLst/>
                <a:latin typeface="Times" pitchFamily="2" charset="0"/>
              </a:rPr>
              <a:t>transform</a:t>
            </a:r>
            <a:r>
              <a:rPr lang="fr-FR" sz="600" b="0" i="0" dirty="0">
                <a:solidFill>
                  <a:srgbClr val="222222"/>
                </a:solidFill>
                <a:effectLst/>
                <a:latin typeface="Times" pitchFamily="2" charset="0"/>
              </a:rPr>
              <a:t> real or </a:t>
            </a:r>
            <a:r>
              <a:rPr lang="fr-FR" sz="600" b="0" i="0" dirty="0" err="1">
                <a:solidFill>
                  <a:srgbClr val="222222"/>
                </a:solidFill>
                <a:effectLst/>
                <a:latin typeface="Times" pitchFamily="2" charset="0"/>
              </a:rPr>
              <a:t>simulated</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clinical</a:t>
            </a:r>
            <a:r>
              <a:rPr lang="fr-FR" sz="600" b="0" i="0" dirty="0">
                <a:solidFill>
                  <a:srgbClr val="222222"/>
                </a:solidFill>
                <a:effectLst/>
                <a:latin typeface="Times" pitchFamily="2" charset="0"/>
              </a:rPr>
              <a:t> situations </a:t>
            </a:r>
            <a:r>
              <a:rPr lang="fr-FR" sz="600" b="0" i="0" dirty="0" err="1">
                <a:solidFill>
                  <a:srgbClr val="222222"/>
                </a:solidFill>
                <a:effectLst/>
                <a:latin typeface="Times" pitchFamily="2" charset="0"/>
              </a:rPr>
              <a:t>into</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learning</a:t>
            </a:r>
            <a:r>
              <a:rPr lang="fr-FR" sz="600" b="0" i="0" dirty="0">
                <a:solidFill>
                  <a:srgbClr val="222222"/>
                </a:solidFill>
                <a:effectLst/>
                <a:latin typeface="Times" pitchFamily="2" charset="0"/>
              </a:rPr>
              <a:t> moments. </a:t>
            </a:r>
            <a:r>
              <a:rPr lang="fr-FR" sz="600" b="0" i="1" dirty="0">
                <a:solidFill>
                  <a:srgbClr val="222222"/>
                </a:solidFill>
                <a:effectLst/>
                <a:latin typeface="Times" pitchFamily="2" charset="0"/>
              </a:rPr>
              <a:t>La Revue de Médecine Interne</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41</a:t>
            </a:r>
            <a:r>
              <a:rPr lang="fr-FR" sz="600" b="0" i="0" dirty="0">
                <a:solidFill>
                  <a:srgbClr val="222222"/>
                </a:solidFill>
                <a:effectLst/>
                <a:latin typeface="Times" pitchFamily="2" charset="0"/>
              </a:rPr>
              <a:t>(8), 536-544.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000000"/>
                </a:solidFill>
                <a:effectLst/>
                <a:latin typeface="Times" pitchFamily="2" charset="0"/>
              </a:rPr>
              <a:t>Horcik</a:t>
            </a:r>
            <a:r>
              <a:rPr lang="fr-FR" sz="600" b="0" i="0" dirty="0">
                <a:solidFill>
                  <a:srgbClr val="000000"/>
                </a:solidFill>
                <a:effectLst/>
                <a:latin typeface="Times" pitchFamily="2" charset="0"/>
              </a:rPr>
              <a:t> ,Z. (2014). « Former des professionnels via la simulation : confrontation des principes pédagogiques issus de la littérature et des pratiques de terrain » (en ligne). DOI : </a:t>
            </a:r>
            <a:r>
              <a:rPr lang="fr-FR" sz="600" b="0" i="0" u="sng" strike="noStrike" dirty="0">
                <a:solidFill>
                  <a:srgbClr val="0000FF"/>
                </a:solidFill>
                <a:effectLst/>
                <a:latin typeface="Times" pitchFamily="2" charset="0"/>
                <a:hlinkClick r:id="rId9"/>
              </a:rPr>
              <a:t>https://doi.org/10.4000/activites.963</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222222"/>
                </a:solidFill>
                <a:effectLst/>
                <a:latin typeface="Times" pitchFamily="2" charset="0"/>
              </a:rPr>
              <a:t>Kaufman, D., &amp; Ireland, A. (2016). Améliorer la formation des enseignants avec des simulations. </a:t>
            </a:r>
            <a:r>
              <a:rPr lang="fr-FR" sz="600" b="0" i="1" dirty="0" err="1">
                <a:solidFill>
                  <a:srgbClr val="222222"/>
                </a:solidFill>
                <a:effectLst/>
                <a:latin typeface="Times" pitchFamily="2" charset="0"/>
              </a:rPr>
              <a:t>TechTrends</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60</a:t>
            </a:r>
            <a:r>
              <a:rPr lang="fr-FR" sz="600" b="0" i="0" dirty="0">
                <a:solidFill>
                  <a:srgbClr val="222222"/>
                </a:solidFill>
                <a:effectLst/>
                <a:latin typeface="Times" pitchFamily="2" charset="0"/>
              </a:rPr>
              <a:t> (3), 260-267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000000"/>
                </a:solidFill>
                <a:effectLst/>
                <a:latin typeface="Times" pitchFamily="2" charset="0"/>
              </a:rPr>
              <a:t>Lazonder</a:t>
            </a:r>
            <a:r>
              <a:rPr lang="fr-FR" sz="600" b="0" i="0" dirty="0">
                <a:solidFill>
                  <a:srgbClr val="000000"/>
                </a:solidFill>
                <a:effectLst/>
                <a:latin typeface="Times New Roman" panose="02020603050405020304" pitchFamily="18" charset="0"/>
              </a:rPr>
              <a:t>, A. W., &amp; </a:t>
            </a:r>
            <a:r>
              <a:rPr lang="fr-FR" sz="600" b="0" i="0" dirty="0" err="1">
                <a:solidFill>
                  <a:srgbClr val="000000"/>
                </a:solidFill>
                <a:effectLst/>
                <a:latin typeface="Times New Roman" panose="02020603050405020304" pitchFamily="18" charset="0"/>
              </a:rPr>
              <a:t>Harmsen</a:t>
            </a:r>
            <a:r>
              <a:rPr lang="fr-FR" sz="600" b="0" i="0" dirty="0">
                <a:solidFill>
                  <a:srgbClr val="000000"/>
                </a:solidFill>
                <a:effectLst/>
                <a:latin typeface="Times New Roman" panose="02020603050405020304" pitchFamily="18" charset="0"/>
              </a:rPr>
              <a:t>, R. (2016). </a:t>
            </a:r>
            <a:r>
              <a:rPr lang="fr-FR" sz="600" b="0" i="0" dirty="0">
                <a:solidFill>
                  <a:srgbClr val="000000"/>
                </a:solidFill>
                <a:effectLst/>
                <a:latin typeface="Times" pitchFamily="2" charset="0"/>
              </a:rPr>
              <a:t>Meta-</a:t>
            </a:r>
            <a:r>
              <a:rPr lang="fr-FR" sz="600" b="0" i="0" dirty="0" err="1">
                <a:solidFill>
                  <a:srgbClr val="000000"/>
                </a:solidFill>
                <a:effectLst/>
                <a:latin typeface="Times" pitchFamily="2" charset="0"/>
              </a:rPr>
              <a:t>analysis</a:t>
            </a:r>
            <a:r>
              <a:rPr lang="fr-FR" sz="600" b="0" i="0" dirty="0">
                <a:solidFill>
                  <a:srgbClr val="000000"/>
                </a:solidFill>
                <a:effectLst/>
                <a:latin typeface="Times" pitchFamily="2" charset="0"/>
              </a:rPr>
              <a:t> of </a:t>
            </a:r>
            <a:r>
              <a:rPr lang="fr-FR" sz="600" b="0" i="0" dirty="0" err="1">
                <a:solidFill>
                  <a:srgbClr val="000000"/>
                </a:solidFill>
                <a:effectLst/>
                <a:latin typeface="Times" pitchFamily="2" charset="0"/>
              </a:rPr>
              <a:t>inquiry-based</a:t>
            </a:r>
            <a:r>
              <a:rPr lang="fr-FR" sz="600" b="0" i="0" dirty="0">
                <a:solidFill>
                  <a:srgbClr val="000000"/>
                </a:solidFill>
                <a:effectLst/>
                <a:latin typeface="Times" pitchFamily="2" charset="0"/>
              </a:rPr>
              <a:t> </a:t>
            </a:r>
            <a:r>
              <a:rPr lang="fr-FR" sz="600" b="0" i="0" dirty="0" err="1">
                <a:solidFill>
                  <a:srgbClr val="000000"/>
                </a:solidFill>
                <a:effectLst/>
                <a:latin typeface="Times" pitchFamily="2" charset="0"/>
              </a:rPr>
              <a:t>learning</a:t>
            </a:r>
            <a:r>
              <a:rPr lang="fr-FR" sz="600" b="0" i="0" dirty="0">
                <a:solidFill>
                  <a:srgbClr val="000000"/>
                </a:solidFill>
                <a:effectLst/>
                <a:latin typeface="Times" pitchFamily="2" charset="0"/>
              </a:rPr>
              <a:t>: </a:t>
            </a:r>
            <a:r>
              <a:rPr lang="fr-FR" sz="600" b="0" i="0" dirty="0" err="1">
                <a:solidFill>
                  <a:srgbClr val="000000"/>
                </a:solidFill>
                <a:effectLst/>
                <a:latin typeface="Times" pitchFamily="2" charset="0"/>
              </a:rPr>
              <a:t>Effects</a:t>
            </a:r>
            <a:r>
              <a:rPr lang="fr-FR" sz="600" b="0" i="0" dirty="0">
                <a:solidFill>
                  <a:srgbClr val="000000"/>
                </a:solidFill>
                <a:effectLst/>
                <a:latin typeface="Times" pitchFamily="2" charset="0"/>
              </a:rPr>
              <a:t> of guidance.</a:t>
            </a:r>
            <a:r>
              <a:rPr lang="fr-FR" sz="600" b="0" i="0" dirty="0">
                <a:solidFill>
                  <a:srgbClr val="000000"/>
                </a:solidFill>
                <a:effectLst/>
                <a:latin typeface="Times New Roman" panose="02020603050405020304" pitchFamily="18" charset="0"/>
              </a:rPr>
              <a:t> </a:t>
            </a:r>
            <a:r>
              <a:rPr lang="fr-FR" sz="600" b="0" i="1" dirty="0" err="1">
                <a:solidFill>
                  <a:srgbClr val="000000"/>
                </a:solidFill>
                <a:effectLst/>
                <a:latin typeface="Times" pitchFamily="2" charset="0"/>
              </a:rPr>
              <a:t>Review</a:t>
            </a:r>
            <a:r>
              <a:rPr lang="fr-FR" sz="600" b="0" i="1" dirty="0">
                <a:solidFill>
                  <a:srgbClr val="000000"/>
                </a:solidFill>
                <a:effectLst/>
                <a:latin typeface="Times" pitchFamily="2" charset="0"/>
              </a:rPr>
              <a:t> of </a:t>
            </a:r>
            <a:r>
              <a:rPr lang="fr-FR" sz="600" b="0" i="1" dirty="0" err="1">
                <a:solidFill>
                  <a:srgbClr val="000000"/>
                </a:solidFill>
                <a:effectLst/>
                <a:latin typeface="Times" pitchFamily="2" charset="0"/>
              </a:rPr>
              <a:t>educational</a:t>
            </a:r>
            <a:r>
              <a:rPr lang="fr-FR" sz="600" b="0" i="1" dirty="0">
                <a:solidFill>
                  <a:srgbClr val="000000"/>
                </a:solidFill>
                <a:effectLst/>
                <a:latin typeface="Times" pitchFamily="2" charset="0"/>
              </a:rPr>
              <a:t> </a:t>
            </a:r>
            <a:r>
              <a:rPr lang="fr-FR" sz="600" b="0" i="1" dirty="0" err="1">
                <a:solidFill>
                  <a:srgbClr val="000000"/>
                </a:solidFill>
                <a:effectLst/>
                <a:latin typeface="Times" pitchFamily="2" charset="0"/>
              </a:rPr>
              <a:t>research</a:t>
            </a:r>
            <a:r>
              <a:rPr lang="fr-FR" sz="600" b="0" i="0" dirty="0">
                <a:solidFill>
                  <a:srgbClr val="000000"/>
                </a:solidFill>
                <a:effectLst/>
                <a:latin typeface="Times" pitchFamily="2" charset="0"/>
              </a:rPr>
              <a:t>,</a:t>
            </a:r>
            <a:r>
              <a:rPr lang="fr-FR" sz="600" b="0" i="0" dirty="0">
                <a:solidFill>
                  <a:srgbClr val="000000"/>
                </a:solidFill>
                <a:effectLst/>
                <a:latin typeface="Times New Roman" panose="02020603050405020304" pitchFamily="18" charset="0"/>
              </a:rPr>
              <a:t> </a:t>
            </a:r>
            <a:r>
              <a:rPr lang="fr-FR" sz="600" b="0" i="1" dirty="0">
                <a:solidFill>
                  <a:srgbClr val="000000"/>
                </a:solidFill>
                <a:effectLst/>
                <a:latin typeface="Times" pitchFamily="2" charset="0"/>
              </a:rPr>
              <a:t>86</a:t>
            </a:r>
            <a:r>
              <a:rPr lang="fr-FR" sz="600" b="0" i="0" dirty="0">
                <a:solidFill>
                  <a:srgbClr val="000000"/>
                </a:solidFill>
                <a:effectLst/>
                <a:latin typeface="Times" pitchFamily="2" charset="0"/>
              </a:rPr>
              <a:t>(3), 681-718. DOI: </a:t>
            </a:r>
            <a:r>
              <a:rPr lang="fr-FR" sz="600" b="0" i="0" u="sng" strike="noStrike" dirty="0">
                <a:solidFill>
                  <a:srgbClr val="0000FF"/>
                </a:solidFill>
                <a:effectLst/>
                <a:latin typeface="Times" pitchFamily="2" charset="0"/>
                <a:hlinkClick r:id="rId10"/>
              </a:rPr>
              <a:t>10.3102/003465431562736</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222222"/>
                </a:solidFill>
                <a:effectLst/>
                <a:latin typeface="Times" pitchFamily="2" charset="0"/>
              </a:rPr>
              <a:t>Levin, H., Cheng, A., </a:t>
            </a:r>
            <a:r>
              <a:rPr lang="fr-FR" sz="600" b="0" i="0" dirty="0" err="1">
                <a:solidFill>
                  <a:srgbClr val="222222"/>
                </a:solidFill>
                <a:effectLst/>
                <a:latin typeface="Times" pitchFamily="2" charset="0"/>
              </a:rPr>
              <a:t>Catena</a:t>
            </a:r>
            <a:r>
              <a:rPr lang="fr-FR" sz="600" b="0" i="0" dirty="0">
                <a:solidFill>
                  <a:srgbClr val="222222"/>
                </a:solidFill>
                <a:effectLst/>
                <a:latin typeface="Times" pitchFamily="2" charset="0"/>
              </a:rPr>
              <a:t>, H., </a:t>
            </a:r>
            <a:r>
              <a:rPr lang="fr-FR" sz="600" b="0" i="0" dirty="0" err="1">
                <a:solidFill>
                  <a:srgbClr val="222222"/>
                </a:solidFill>
                <a:effectLst/>
                <a:latin typeface="Times" pitchFamily="2" charset="0"/>
              </a:rPr>
              <a:t>Chatfield</a:t>
            </a:r>
            <a:r>
              <a:rPr lang="fr-FR" sz="600" b="0" i="0" dirty="0">
                <a:solidFill>
                  <a:srgbClr val="222222"/>
                </a:solidFill>
                <a:effectLst/>
                <a:latin typeface="Times" pitchFamily="2" charset="0"/>
              </a:rPr>
              <a:t>, J., Cripps, A., Bissett, W., ... et Grant, V. (2019). Cadres et méthodes de débriefing. Dans </a:t>
            </a:r>
            <a:r>
              <a:rPr lang="fr-FR" sz="600" b="0" i="1" dirty="0">
                <a:solidFill>
                  <a:srgbClr val="222222"/>
                </a:solidFill>
                <a:effectLst/>
                <a:latin typeface="Times" pitchFamily="2" charset="0"/>
              </a:rPr>
              <a:t>Simulation clinique</a:t>
            </a:r>
            <a:r>
              <a:rPr lang="fr-FR" sz="600" b="0" i="0" dirty="0">
                <a:solidFill>
                  <a:srgbClr val="222222"/>
                </a:solidFill>
                <a:effectLst/>
                <a:latin typeface="Times" pitchFamily="2" charset="0"/>
              </a:rPr>
              <a:t> (pp. 483-505). Presse académique.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222222"/>
                </a:solidFill>
                <a:effectLst/>
                <a:latin typeface="Times" pitchFamily="2" charset="0"/>
              </a:rPr>
              <a:t>Oget</a:t>
            </a:r>
            <a:r>
              <a:rPr lang="fr-FR" sz="600" b="0" i="0" dirty="0">
                <a:solidFill>
                  <a:srgbClr val="222222"/>
                </a:solidFill>
                <a:effectLst/>
                <a:latin typeface="Times" pitchFamily="2" charset="0"/>
              </a:rPr>
              <a:t>, D., &amp; Audran, J. (2016). Recherche et formation.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000000"/>
                </a:solidFill>
                <a:effectLst/>
                <a:latin typeface="Times" pitchFamily="2" charset="0"/>
              </a:rPr>
              <a:t>Pastré, P. (2008). Apprentissage et activité. </a:t>
            </a:r>
            <a:r>
              <a:rPr lang="fr-FR" sz="600" b="0" i="1" dirty="0">
                <a:solidFill>
                  <a:srgbClr val="000000"/>
                </a:solidFill>
                <a:effectLst/>
                <a:latin typeface="Times" pitchFamily="2" charset="0"/>
              </a:rPr>
              <a:t>Didactique professionnelle et didactiques disciplinaires en débat</a:t>
            </a:r>
            <a:r>
              <a:rPr lang="fr-FR" sz="600" b="0" i="0" dirty="0">
                <a:solidFill>
                  <a:srgbClr val="000000"/>
                </a:solidFill>
                <a:effectLst/>
                <a:latin typeface="Times" pitchFamily="2" charset="0"/>
              </a:rPr>
              <a:t>, 53-79. Consulté à l’adresse </a:t>
            </a:r>
            <a:r>
              <a:rPr lang="fr-FR" sz="600" b="0" i="0" u="sng" strike="noStrike" dirty="0">
                <a:solidFill>
                  <a:srgbClr val="0000FF"/>
                </a:solidFill>
                <a:effectLst/>
                <a:latin typeface="Times" pitchFamily="2" charset="0"/>
                <a:hlinkClick r:id="rId11"/>
              </a:rPr>
              <a:t>https://www.archives.philippeclauzard.com/TOP%20PASTRE/APPRENTISSAGE-ACTIVITE_Pastre%CC%81.pdf</a:t>
            </a:r>
            <a:r>
              <a:rPr lang="fr-FR" sz="600" b="0" i="0" dirty="0">
                <a:solidFill>
                  <a:srgbClr val="0000FF"/>
                </a:solidFill>
                <a:effectLst/>
                <a:latin typeface="Times" pitchFamily="2" charset="0"/>
              </a:rPr>
              <a:t>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000000"/>
                </a:solidFill>
                <a:effectLst/>
                <a:latin typeface="Times" pitchFamily="2" charset="0"/>
              </a:rPr>
              <a:t>Pastré,P</a:t>
            </a:r>
            <a:r>
              <a:rPr lang="fr-FR" sz="600" b="0" i="0" dirty="0">
                <a:solidFill>
                  <a:srgbClr val="000000"/>
                </a:solidFill>
                <a:effectLst/>
                <a:latin typeface="Times" pitchFamily="2" charset="0"/>
              </a:rPr>
              <a:t>., Mayen, P. &amp; </a:t>
            </a:r>
            <a:r>
              <a:rPr lang="fr-FR" sz="600" b="0" i="0" dirty="0" err="1">
                <a:solidFill>
                  <a:srgbClr val="000000"/>
                </a:solidFill>
                <a:effectLst/>
                <a:latin typeface="Times" pitchFamily="2" charset="0"/>
              </a:rPr>
              <a:t>Vergnaud,G</a:t>
            </a:r>
            <a:r>
              <a:rPr lang="fr-FR" sz="600" b="0" i="0" dirty="0">
                <a:solidFill>
                  <a:srgbClr val="000000"/>
                </a:solidFill>
                <a:effectLst/>
                <a:latin typeface="Times" pitchFamily="2" charset="0"/>
              </a:rPr>
              <a:t>. (2006). La didactique professionnelle, </a:t>
            </a:r>
            <a:r>
              <a:rPr lang="fr-FR" sz="600" b="0" i="1" dirty="0">
                <a:solidFill>
                  <a:srgbClr val="000000"/>
                </a:solidFill>
                <a:effectLst/>
                <a:latin typeface="Times" pitchFamily="2" charset="0"/>
              </a:rPr>
              <a:t>Revue française de pédagogie</a:t>
            </a:r>
            <a:r>
              <a:rPr lang="fr-FR" sz="600" b="0" i="0" dirty="0">
                <a:solidFill>
                  <a:srgbClr val="000000"/>
                </a:solidFill>
                <a:effectLst/>
                <a:latin typeface="Times" pitchFamily="2" charset="0"/>
              </a:rPr>
              <a:t> (en ligne). DOI: </a:t>
            </a:r>
            <a:r>
              <a:rPr lang="fr-FR" sz="600" b="0" i="0" u="sng" strike="noStrike" dirty="0">
                <a:solidFill>
                  <a:srgbClr val="0000FF"/>
                </a:solidFill>
                <a:effectLst/>
                <a:latin typeface="Times" pitchFamily="2" charset="0"/>
                <a:hlinkClick r:id="rId12"/>
              </a:rPr>
              <a:t>https://doi.org/10.4000/rfp.157</a:t>
            </a:r>
            <a:r>
              <a:rPr lang="fr-FR" sz="600" b="0" i="0" dirty="0">
                <a:solidFill>
                  <a:srgbClr val="0000FF"/>
                </a:solidFill>
                <a:effectLst/>
                <a:latin typeface="Times" pitchFamily="2" charset="0"/>
              </a:rPr>
              <a:t>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Perrenoud, P. (2008). Dix nouvelles compétences pour enseigner. Invitation au voyage (6e édition). Paris, France: ESF éditeur. </a:t>
            </a:r>
            <a:r>
              <a:rPr lang="fr-FR" sz="600" b="0" i="1" dirty="0">
                <a:solidFill>
                  <a:srgbClr val="222222"/>
                </a:solidFill>
                <a:effectLst/>
                <a:latin typeface="Times" pitchFamily="2" charset="0"/>
              </a:rPr>
              <a:t>Revue des sciences de l’éducation</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36</a:t>
            </a:r>
            <a:r>
              <a:rPr lang="fr-FR" sz="600" b="0" i="0" dirty="0">
                <a:solidFill>
                  <a:srgbClr val="222222"/>
                </a:solidFill>
                <a:effectLst/>
                <a:latin typeface="Times" pitchFamily="2" charset="0"/>
              </a:rPr>
              <a:t>(3), 813-814.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000000"/>
                </a:solidFill>
                <a:effectLst/>
                <a:latin typeface="Times" pitchFamily="2" charset="0"/>
              </a:rPr>
              <a:t>Policard</a:t>
            </a:r>
            <a:r>
              <a:rPr lang="fr-FR" sz="600" b="0" i="0" dirty="0">
                <a:solidFill>
                  <a:srgbClr val="000000"/>
                </a:solidFill>
                <a:effectLst/>
                <a:latin typeface="Times New Roman" panose="02020603050405020304" pitchFamily="18" charset="0"/>
              </a:rPr>
              <a:t>, F. (2018). </a:t>
            </a:r>
            <a:r>
              <a:rPr lang="fr-FR" sz="600" b="0" i="1" dirty="0">
                <a:solidFill>
                  <a:srgbClr val="000000"/>
                </a:solidFill>
                <a:effectLst/>
                <a:latin typeface="Times New Roman" panose="02020603050405020304" pitchFamily="18" charset="0"/>
              </a:rPr>
              <a:t>Formateurs en soins infirmiers et simulation clinique : Profils et manifestations de l'engagement dans l'activité </a:t>
            </a:r>
            <a:r>
              <a:rPr lang="fr-FR" sz="600" b="0" i="0" dirty="0">
                <a:solidFill>
                  <a:srgbClr val="000000"/>
                </a:solidFill>
                <a:effectLst/>
                <a:latin typeface="Times New Roman" panose="02020603050405020304" pitchFamily="18" charset="0"/>
              </a:rPr>
              <a:t>[Thèse de doctorat non publiée]. Université de Paris Nanterre, Paris.</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err="1">
                <a:solidFill>
                  <a:srgbClr val="222222"/>
                </a:solidFill>
                <a:effectLst/>
                <a:latin typeface="Times" pitchFamily="2" charset="0"/>
              </a:rPr>
              <a:t>Raemer</a:t>
            </a:r>
            <a:r>
              <a:rPr lang="fr-FR" sz="600" b="0" i="0" dirty="0">
                <a:solidFill>
                  <a:srgbClr val="222222"/>
                </a:solidFill>
                <a:effectLst/>
                <a:latin typeface="Times" pitchFamily="2" charset="0"/>
              </a:rPr>
              <a:t>, D., Anderson, M., Cheng, A., </a:t>
            </a:r>
            <a:r>
              <a:rPr lang="fr-FR" sz="600" b="0" i="0" dirty="0" err="1">
                <a:solidFill>
                  <a:srgbClr val="222222"/>
                </a:solidFill>
                <a:effectLst/>
                <a:latin typeface="Times" pitchFamily="2" charset="0"/>
              </a:rPr>
              <a:t>Fanning</a:t>
            </a:r>
            <a:r>
              <a:rPr lang="fr-FR" sz="600" b="0" i="0" dirty="0">
                <a:solidFill>
                  <a:srgbClr val="222222"/>
                </a:solidFill>
                <a:effectLst/>
                <a:latin typeface="Times" pitchFamily="2" charset="0"/>
              </a:rPr>
              <a:t>, R., </a:t>
            </a:r>
            <a:r>
              <a:rPr lang="fr-FR" sz="600" b="0" i="0" dirty="0" err="1">
                <a:solidFill>
                  <a:srgbClr val="222222"/>
                </a:solidFill>
                <a:effectLst/>
                <a:latin typeface="Times" pitchFamily="2" charset="0"/>
              </a:rPr>
              <a:t>Nadkarni</a:t>
            </a:r>
            <a:r>
              <a:rPr lang="fr-FR" sz="600" b="0" i="0" dirty="0">
                <a:solidFill>
                  <a:srgbClr val="222222"/>
                </a:solidFill>
                <a:effectLst/>
                <a:latin typeface="Times" pitchFamily="2" charset="0"/>
              </a:rPr>
              <a:t>, V. et </a:t>
            </a:r>
            <a:r>
              <a:rPr lang="fr-FR" sz="600" b="0" i="0" dirty="0" err="1">
                <a:solidFill>
                  <a:srgbClr val="222222"/>
                </a:solidFill>
                <a:effectLst/>
                <a:latin typeface="Times" pitchFamily="2" charset="0"/>
              </a:rPr>
              <a:t>Savoldelli</a:t>
            </a:r>
            <a:r>
              <a:rPr lang="fr-FR" sz="600" b="0" i="0" dirty="0">
                <a:solidFill>
                  <a:srgbClr val="222222"/>
                </a:solidFill>
                <a:effectLst/>
                <a:latin typeface="Times" pitchFamily="2" charset="0"/>
              </a:rPr>
              <a:t>, G. (2011). Recherche sur le débriefing dans le cadre du processus d'apprentissage. </a:t>
            </a:r>
            <a:r>
              <a:rPr lang="fr-FR" sz="600" b="0" i="1" dirty="0">
                <a:solidFill>
                  <a:srgbClr val="222222"/>
                </a:solidFill>
                <a:effectLst/>
                <a:latin typeface="Times" pitchFamily="2" charset="0"/>
              </a:rPr>
              <a:t>Simulation en soins de santé</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6</a:t>
            </a:r>
            <a:r>
              <a:rPr lang="fr-FR" sz="600" b="0" i="0" dirty="0">
                <a:solidFill>
                  <a:srgbClr val="222222"/>
                </a:solidFill>
                <a:effectLst/>
                <a:latin typeface="Times" pitchFamily="2" charset="0"/>
              </a:rPr>
              <a:t> (7), S52-S57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000000"/>
                </a:solidFill>
                <a:effectLst/>
                <a:latin typeface="Times" pitchFamily="2" charset="0"/>
              </a:rPr>
              <a:t>Robert, A., &amp; </a:t>
            </a:r>
            <a:r>
              <a:rPr lang="fr-FR" sz="600" b="0" i="0" dirty="0" err="1">
                <a:solidFill>
                  <a:srgbClr val="000000"/>
                </a:solidFill>
                <a:effectLst/>
                <a:latin typeface="Times New Roman" panose="02020603050405020304" pitchFamily="18" charset="0"/>
              </a:rPr>
              <a:t>Rogalski</a:t>
            </a:r>
            <a:r>
              <a:rPr lang="fr-FR" sz="600" b="0" i="0" dirty="0">
                <a:solidFill>
                  <a:srgbClr val="000000"/>
                </a:solidFill>
                <a:effectLst/>
                <a:latin typeface="Times New Roman" panose="02020603050405020304" pitchFamily="18" charset="0"/>
              </a:rPr>
              <a:t>, J. (2002). Le système complexe et cohérent des pratiques des enseignants de mathématiques : une double approche. </a:t>
            </a:r>
            <a:r>
              <a:rPr lang="fr-FR" sz="600" b="0" i="1" dirty="0">
                <a:solidFill>
                  <a:srgbClr val="000000"/>
                </a:solidFill>
                <a:effectLst/>
                <a:latin typeface="Times New Roman" panose="02020603050405020304" pitchFamily="18" charset="0"/>
              </a:rPr>
              <a:t>Canadian Journal of Math, Science &amp; </a:t>
            </a:r>
            <a:r>
              <a:rPr lang="fr-FR" sz="600" b="0" i="1" dirty="0" err="1">
                <a:solidFill>
                  <a:srgbClr val="000000"/>
                </a:solidFill>
                <a:effectLst/>
                <a:latin typeface="Times New Roman" panose="02020603050405020304" pitchFamily="18" charset="0"/>
              </a:rPr>
              <a:t>Technology</a:t>
            </a:r>
            <a:r>
              <a:rPr lang="fr-FR" sz="600" b="0" i="1" dirty="0">
                <a:solidFill>
                  <a:srgbClr val="000000"/>
                </a:solidFill>
                <a:effectLst/>
                <a:latin typeface="Times New Roman" panose="02020603050405020304" pitchFamily="18" charset="0"/>
              </a:rPr>
              <a:t> Education, 2(</a:t>
            </a:r>
            <a:r>
              <a:rPr lang="fr-FR" sz="600" b="0" i="0" dirty="0">
                <a:solidFill>
                  <a:srgbClr val="000000"/>
                </a:solidFill>
                <a:effectLst/>
                <a:latin typeface="Times New Roman" panose="02020603050405020304" pitchFamily="18" charset="0"/>
              </a:rPr>
              <a:t>4), 505-528.</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222222"/>
                </a:solidFill>
                <a:effectLst/>
                <a:latin typeface="Times" pitchFamily="2" charset="0"/>
              </a:rPr>
              <a:t>Ross, M, Bryan, J, Thomas, K, </a:t>
            </a:r>
            <a:r>
              <a:rPr lang="fr-FR" sz="600" b="0" i="0" dirty="0" err="1">
                <a:solidFill>
                  <a:srgbClr val="222222"/>
                </a:solidFill>
                <a:effectLst/>
                <a:latin typeface="Times" pitchFamily="2" charset="0"/>
              </a:rPr>
              <a:t>Asghar</a:t>
            </a:r>
            <a:r>
              <a:rPr lang="fr-FR" sz="600" b="0" i="0" dirty="0">
                <a:solidFill>
                  <a:srgbClr val="222222"/>
                </a:solidFill>
                <a:effectLst/>
                <a:latin typeface="Times" pitchFamily="2" charset="0"/>
              </a:rPr>
              <a:t>-Ali, A et </a:t>
            </a:r>
            <a:r>
              <a:rPr lang="fr-FR" sz="600" b="0" i="0" dirty="0" err="1">
                <a:solidFill>
                  <a:srgbClr val="222222"/>
                </a:solidFill>
                <a:effectLst/>
                <a:latin typeface="Times" pitchFamily="2" charset="0"/>
              </a:rPr>
              <a:t>Pickens</a:t>
            </a:r>
            <a:r>
              <a:rPr lang="fr-FR" sz="600" b="0" i="0" dirty="0">
                <a:solidFill>
                  <a:srgbClr val="222222"/>
                </a:solidFill>
                <a:effectLst/>
                <a:latin typeface="Times" pitchFamily="2" charset="0"/>
              </a:rPr>
              <a:t>, S (2020). Éducation à la maltraitance des personnes âgées à l'aide d'une simulation de patient standardisée dans un programme de soins infirmiers de premier cycle. </a:t>
            </a:r>
            <a:r>
              <a:rPr lang="fr-FR" sz="600" b="0" i="1" dirty="0">
                <a:solidFill>
                  <a:srgbClr val="222222"/>
                </a:solidFill>
                <a:effectLst/>
                <a:latin typeface="Times" pitchFamily="2" charset="0"/>
              </a:rPr>
              <a:t>Journal of Nursing Education</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59</a:t>
            </a:r>
            <a:r>
              <a:rPr lang="fr-FR" sz="600" b="0" i="0" dirty="0">
                <a:solidFill>
                  <a:srgbClr val="222222"/>
                </a:solidFill>
                <a:effectLst/>
                <a:latin typeface="Times" pitchFamily="2" charset="0"/>
              </a:rPr>
              <a:t> (6), 331-335.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Rudolph, J, Simon, R., Dufresne, R et </a:t>
            </a:r>
            <a:r>
              <a:rPr lang="fr-FR" sz="600" b="0" i="0" dirty="0" err="1">
                <a:solidFill>
                  <a:srgbClr val="222222"/>
                </a:solidFill>
                <a:effectLst/>
                <a:latin typeface="Times" pitchFamily="2" charset="0"/>
              </a:rPr>
              <a:t>Raemer</a:t>
            </a:r>
            <a:r>
              <a:rPr lang="fr-FR" sz="600" b="0" i="0" dirty="0">
                <a:solidFill>
                  <a:srgbClr val="222222"/>
                </a:solidFill>
                <a:effectLst/>
                <a:latin typeface="Times" pitchFamily="2" charset="0"/>
              </a:rPr>
              <a:t>, D (2006). Le débriefing « sans jugement » n'existe pas : une théorie et une méthode pour débriefer avec un bon jugement. </a:t>
            </a:r>
            <a:r>
              <a:rPr lang="fr-FR" sz="600" b="0" i="1" dirty="0">
                <a:solidFill>
                  <a:srgbClr val="222222"/>
                </a:solidFill>
                <a:effectLst/>
                <a:latin typeface="Times" pitchFamily="2" charset="0"/>
              </a:rPr>
              <a:t>La simulation en santé</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1</a:t>
            </a:r>
            <a:r>
              <a:rPr lang="fr-FR" sz="600" b="0" i="0" dirty="0">
                <a:solidFill>
                  <a:srgbClr val="222222"/>
                </a:solidFill>
                <a:effectLst/>
                <a:latin typeface="Times" pitchFamily="2" charset="0"/>
              </a:rPr>
              <a:t> (1), 49-55.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Rudolph, J, Simon, R., </a:t>
            </a:r>
            <a:r>
              <a:rPr lang="fr-FR" sz="600" b="0" i="0" dirty="0" err="1">
                <a:solidFill>
                  <a:srgbClr val="222222"/>
                </a:solidFill>
                <a:effectLst/>
                <a:latin typeface="Times" pitchFamily="2" charset="0"/>
              </a:rPr>
              <a:t>Raemer</a:t>
            </a:r>
            <a:r>
              <a:rPr lang="fr-FR" sz="600" b="0" i="0" dirty="0">
                <a:solidFill>
                  <a:srgbClr val="222222"/>
                </a:solidFill>
                <a:effectLst/>
                <a:latin typeface="Times" pitchFamily="2" charset="0"/>
              </a:rPr>
              <a:t>, D et </a:t>
            </a:r>
            <a:r>
              <a:rPr lang="fr-FR" sz="600" b="0" i="0" dirty="0" err="1">
                <a:solidFill>
                  <a:srgbClr val="222222"/>
                </a:solidFill>
                <a:effectLst/>
                <a:latin typeface="Times" pitchFamily="2" charset="0"/>
              </a:rPr>
              <a:t>Eppich</a:t>
            </a:r>
            <a:r>
              <a:rPr lang="fr-FR" sz="600" b="0" i="0" dirty="0">
                <a:solidFill>
                  <a:srgbClr val="222222"/>
                </a:solidFill>
                <a:effectLst/>
                <a:latin typeface="Times" pitchFamily="2" charset="0"/>
              </a:rPr>
              <a:t>, W (2008). Débriefing en tant qu'évaluation formative : combler les écarts de performance dans l'enseignement médical. </a:t>
            </a:r>
            <a:r>
              <a:rPr lang="fr-FR" sz="600" b="0" i="1" dirty="0">
                <a:solidFill>
                  <a:srgbClr val="222222"/>
                </a:solidFill>
                <a:effectLst/>
                <a:latin typeface="Times" pitchFamily="2" charset="0"/>
              </a:rPr>
              <a:t>Médecine d'urgence universitaire</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15</a:t>
            </a:r>
            <a:r>
              <a:rPr lang="fr-FR" sz="600" b="0" i="0" dirty="0">
                <a:solidFill>
                  <a:srgbClr val="222222"/>
                </a:solidFill>
                <a:effectLst/>
                <a:latin typeface="Times" pitchFamily="2" charset="0"/>
              </a:rPr>
              <a:t> (11), 1010-1016.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Sawyer, </a:t>
            </a:r>
            <a:r>
              <a:rPr lang="fr-FR" sz="600" b="0" i="0" dirty="0" err="1">
                <a:solidFill>
                  <a:srgbClr val="222222"/>
                </a:solidFill>
                <a:effectLst/>
                <a:latin typeface="Times" pitchFamily="2" charset="0"/>
              </a:rPr>
              <a:t>T</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Eppich</a:t>
            </a:r>
            <a:r>
              <a:rPr lang="fr-FR" sz="600" b="0" i="0" dirty="0">
                <a:solidFill>
                  <a:srgbClr val="222222"/>
                </a:solidFill>
                <a:effectLst/>
                <a:latin typeface="Times" pitchFamily="2" charset="0"/>
              </a:rPr>
              <a:t>, W., Brett-</a:t>
            </a:r>
            <a:r>
              <a:rPr lang="fr-FR" sz="600" b="0" i="0" dirty="0" err="1">
                <a:solidFill>
                  <a:srgbClr val="222222"/>
                </a:solidFill>
                <a:effectLst/>
                <a:latin typeface="Times" pitchFamily="2" charset="0"/>
              </a:rPr>
              <a:t>Fleegler</a:t>
            </a:r>
            <a:r>
              <a:rPr lang="fr-FR" sz="600" b="0" i="0" dirty="0">
                <a:solidFill>
                  <a:srgbClr val="222222"/>
                </a:solidFill>
                <a:effectLst/>
                <a:latin typeface="Times" pitchFamily="2" charset="0"/>
              </a:rPr>
              <a:t>, M., Grant, V. et Cheng, A. (2016). Plus d'une façon de débriefer : une revue critique des méthodes de débriefing de la simulation en santé. </a:t>
            </a:r>
            <a:r>
              <a:rPr lang="fr-FR" sz="600" b="0" i="1" dirty="0">
                <a:solidFill>
                  <a:srgbClr val="222222"/>
                </a:solidFill>
                <a:effectLst/>
                <a:latin typeface="Times" pitchFamily="2" charset="0"/>
              </a:rPr>
              <a:t>Simulation dans les soins de santé</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11</a:t>
            </a:r>
            <a:r>
              <a:rPr lang="fr-FR" sz="600" b="0" i="0" dirty="0">
                <a:solidFill>
                  <a:srgbClr val="222222"/>
                </a:solidFill>
                <a:effectLst/>
                <a:latin typeface="Times" pitchFamily="2" charset="0"/>
              </a:rPr>
              <a:t> (3), 209-217.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222222"/>
                </a:solidFill>
                <a:effectLst/>
                <a:latin typeface="Times" pitchFamily="2" charset="0"/>
              </a:rPr>
              <a:t>Secheresse</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T</a:t>
            </a:r>
            <a:r>
              <a:rPr lang="fr-FR" sz="600" b="0" i="0" dirty="0">
                <a:solidFill>
                  <a:srgbClr val="222222"/>
                </a:solidFill>
                <a:effectLst/>
                <a:latin typeface="Times" pitchFamily="2" charset="0"/>
              </a:rPr>
              <a:t>. (2020). </a:t>
            </a:r>
            <a:r>
              <a:rPr lang="fr-FR" sz="600" b="0" i="1" dirty="0">
                <a:solidFill>
                  <a:srgbClr val="222222"/>
                </a:solidFill>
                <a:effectLst/>
                <a:latin typeface="Times" pitchFamily="2" charset="0"/>
              </a:rPr>
              <a:t>La simulation au service de la formation en sciences de la santé: évaluation des apprentissages et enjeux du débriefing</a:t>
            </a:r>
            <a:r>
              <a:rPr lang="fr-FR" sz="600" b="0" i="0" dirty="0">
                <a:solidFill>
                  <a:srgbClr val="222222"/>
                </a:solidFill>
                <a:effectLst/>
                <a:latin typeface="Times" pitchFamily="2" charset="0"/>
              </a:rPr>
              <a:t> (Thèse de doctorat en Sciences de l’Education). Université Grenoble Alpes, Grenoble.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323232"/>
                </a:solidFill>
                <a:effectLst/>
                <a:latin typeface="Times" pitchFamily="2" charset="0"/>
              </a:rPr>
              <a:t>Sondag</a:t>
            </a:r>
            <a:r>
              <a:rPr lang="fr-FR" sz="600" b="0" i="0" dirty="0">
                <a:solidFill>
                  <a:srgbClr val="323232"/>
                </a:solidFill>
                <a:effectLst/>
                <a:latin typeface="Times" pitchFamily="2" charset="0"/>
              </a:rPr>
              <a:t>, P. (2018). </a:t>
            </a:r>
            <a:r>
              <a:rPr lang="fr-FR" sz="600" b="0" i="1" dirty="0">
                <a:solidFill>
                  <a:srgbClr val="000000"/>
                </a:solidFill>
                <a:effectLst/>
                <a:latin typeface="Times" pitchFamily="2" charset="0"/>
              </a:rPr>
              <a:t>Debrief </a:t>
            </a:r>
            <a:r>
              <a:rPr lang="fr-FR" sz="600" b="0" i="1" dirty="0" err="1">
                <a:solidFill>
                  <a:srgbClr val="000000"/>
                </a:solidFill>
                <a:effectLst/>
                <a:latin typeface="Times" pitchFamily="2" charset="0"/>
              </a:rPr>
              <a:t>With</a:t>
            </a:r>
            <a:r>
              <a:rPr lang="fr-FR" sz="600" b="0" i="1" dirty="0">
                <a:solidFill>
                  <a:srgbClr val="000000"/>
                </a:solidFill>
                <a:effectLst/>
                <a:latin typeface="Times" pitchFamily="2" charset="0"/>
              </a:rPr>
              <a:t> </a:t>
            </a:r>
            <a:r>
              <a:rPr lang="fr-FR" sz="600" b="0" i="1" dirty="0" err="1">
                <a:solidFill>
                  <a:srgbClr val="000000"/>
                </a:solidFill>
                <a:effectLst/>
                <a:latin typeface="Times" pitchFamily="2" charset="0"/>
              </a:rPr>
              <a:t>Discernment</a:t>
            </a:r>
            <a:r>
              <a:rPr lang="fr-FR" sz="600" b="0" i="1" dirty="0">
                <a:solidFill>
                  <a:srgbClr val="000000"/>
                </a:solidFill>
                <a:effectLst/>
                <a:latin typeface="Times" pitchFamily="2" charset="0"/>
              </a:rPr>
              <a:t> A </a:t>
            </a:r>
            <a:r>
              <a:rPr lang="fr-FR" sz="600" b="0" i="1" dirty="0" err="1">
                <a:solidFill>
                  <a:srgbClr val="000000"/>
                </a:solidFill>
                <a:effectLst/>
                <a:latin typeface="Times" pitchFamily="2" charset="0"/>
              </a:rPr>
              <a:t>reflexive</a:t>
            </a:r>
            <a:r>
              <a:rPr lang="fr-FR" sz="600" b="0" i="1" dirty="0">
                <a:solidFill>
                  <a:srgbClr val="000000"/>
                </a:solidFill>
                <a:effectLst/>
                <a:latin typeface="Times" pitchFamily="2" charset="0"/>
              </a:rPr>
              <a:t> </a:t>
            </a:r>
            <a:r>
              <a:rPr lang="fr-FR" sz="600" b="0" i="1" dirty="0" err="1">
                <a:solidFill>
                  <a:srgbClr val="000000"/>
                </a:solidFill>
                <a:effectLst/>
                <a:latin typeface="Times" pitchFamily="2" charset="0"/>
              </a:rPr>
              <a:t>approach</a:t>
            </a:r>
            <a:r>
              <a:rPr lang="fr-FR" sz="600" b="0" i="1" dirty="0">
                <a:solidFill>
                  <a:srgbClr val="000000"/>
                </a:solidFill>
                <a:effectLst/>
                <a:latin typeface="Times" pitchFamily="2" charset="0"/>
              </a:rPr>
              <a:t> to debriefing in </a:t>
            </a:r>
            <a:r>
              <a:rPr lang="fr-FR" sz="600" b="0" i="1" dirty="0" err="1">
                <a:solidFill>
                  <a:srgbClr val="000000"/>
                </a:solidFill>
                <a:effectLst/>
                <a:latin typeface="Times" pitchFamily="2" charset="0"/>
              </a:rPr>
              <a:t>health</a:t>
            </a:r>
            <a:r>
              <a:rPr lang="fr-FR" sz="600" b="0" i="1" dirty="0">
                <a:solidFill>
                  <a:srgbClr val="000000"/>
                </a:solidFill>
                <a:effectLst/>
                <a:latin typeface="Times" pitchFamily="2" charset="0"/>
              </a:rPr>
              <a:t> simulation. </a:t>
            </a:r>
            <a:r>
              <a:rPr lang="fr-FR" sz="600" b="0" i="0" dirty="0">
                <a:solidFill>
                  <a:srgbClr val="000000"/>
                </a:solidFill>
                <a:effectLst/>
                <a:latin typeface="Times" pitchFamily="2" charset="0"/>
              </a:rPr>
              <a:t>(Mémoire en Pédagogie Sciences de la santé). Université de Strasbourg, Strasbourg. </a:t>
            </a:r>
          </a:p>
          <a:p>
            <a:pPr algn="just" rtl="0" fontAlgn="base">
              <a:buFont typeface="Arial" panose="020B0604020202020204" pitchFamily="34" charset="0"/>
              <a:buChar char="•"/>
            </a:pPr>
            <a:r>
              <a:rPr lang="fr-FR" sz="600" b="0" i="0" dirty="0">
                <a:solidFill>
                  <a:srgbClr val="000000"/>
                </a:solidFill>
                <a:effectLst/>
                <a:latin typeface="Times" pitchFamily="2" charset="0"/>
              </a:rPr>
              <a:t>Tannenbaum, SI, &amp; </a:t>
            </a:r>
            <a:r>
              <a:rPr lang="fr-FR" sz="600" b="0" i="0" dirty="0" err="1">
                <a:solidFill>
                  <a:srgbClr val="000000"/>
                </a:solidFill>
                <a:effectLst/>
                <a:latin typeface="Times" pitchFamily="2" charset="0"/>
              </a:rPr>
              <a:t>Cerasoli</a:t>
            </a:r>
            <a:r>
              <a:rPr lang="fr-FR" sz="600" b="0" i="0" dirty="0">
                <a:solidFill>
                  <a:srgbClr val="000000"/>
                </a:solidFill>
                <a:effectLst/>
                <a:latin typeface="Times" pitchFamily="2" charset="0"/>
              </a:rPr>
              <a:t>, CP (2013). Les débriefings d'équipe et individuels améliorent-ils les performances ? Une méta-analyse. </a:t>
            </a:r>
            <a:r>
              <a:rPr lang="fr-FR" sz="600" b="0" i="1" dirty="0">
                <a:solidFill>
                  <a:srgbClr val="000000"/>
                </a:solidFill>
                <a:effectLst/>
                <a:latin typeface="Times" pitchFamily="2" charset="0"/>
              </a:rPr>
              <a:t>Facteurs humains , 55 </a:t>
            </a:r>
            <a:r>
              <a:rPr lang="fr-FR" sz="600" b="0" i="0" dirty="0">
                <a:solidFill>
                  <a:srgbClr val="000000"/>
                </a:solidFill>
                <a:effectLst/>
                <a:latin typeface="Times" pitchFamily="2" charset="0"/>
              </a:rPr>
              <a:t>(1), 231-245. </a:t>
            </a:r>
          </a:p>
          <a:p>
            <a:pPr algn="just" rtl="0" fontAlgn="base">
              <a:buFont typeface="Arial" panose="020B0604020202020204" pitchFamily="34" charset="0"/>
              <a:buChar char="•"/>
            </a:pPr>
            <a:r>
              <a:rPr lang="fr-FR" sz="600" b="0" i="0" dirty="0">
                <a:solidFill>
                  <a:srgbClr val="000000"/>
                </a:solidFill>
                <a:effectLst/>
                <a:latin typeface="Times" pitchFamily="2" charset="0"/>
              </a:rPr>
              <a:t>Vidal-Gomel, C., </a:t>
            </a:r>
            <a:r>
              <a:rPr lang="fr-FR" sz="600" b="0" i="0" dirty="0" err="1">
                <a:solidFill>
                  <a:srgbClr val="000000"/>
                </a:solidFill>
                <a:effectLst/>
                <a:latin typeface="Times New Roman" panose="02020603050405020304" pitchFamily="18" charset="0"/>
              </a:rPr>
              <a:t>Boccara</a:t>
            </a:r>
            <a:r>
              <a:rPr lang="fr-FR" sz="600" b="0" i="0" dirty="0">
                <a:solidFill>
                  <a:srgbClr val="000000"/>
                </a:solidFill>
                <a:effectLst/>
                <a:latin typeface="Times New Roman" panose="02020603050405020304" pitchFamily="18" charset="0"/>
              </a:rPr>
              <a:t>, V., </a:t>
            </a:r>
            <a:r>
              <a:rPr lang="fr-FR" sz="600" b="0" i="0" dirty="0" err="1">
                <a:solidFill>
                  <a:srgbClr val="000000"/>
                </a:solidFill>
                <a:effectLst/>
                <a:latin typeface="Times New Roman" panose="02020603050405020304" pitchFamily="18" charset="0"/>
              </a:rPr>
              <a:t>Rogalski</a:t>
            </a:r>
            <a:r>
              <a:rPr lang="fr-FR" sz="600" b="0" i="0" dirty="0">
                <a:solidFill>
                  <a:srgbClr val="000000"/>
                </a:solidFill>
                <a:effectLst/>
                <a:latin typeface="Times New Roman" panose="02020603050405020304" pitchFamily="18" charset="0"/>
              </a:rPr>
              <a:t>, J., &amp; Delhomme, P. (2008). Les activités de guidage des formateurs au cours d’un audit destiné à des conducteurs expérimentés et âgés. </a:t>
            </a:r>
            <a:r>
              <a:rPr lang="fr-FR" sz="600" b="0" i="1" dirty="0">
                <a:solidFill>
                  <a:srgbClr val="000000"/>
                </a:solidFill>
                <a:effectLst/>
                <a:latin typeface="Times New Roman" panose="02020603050405020304" pitchFamily="18" charset="0"/>
              </a:rPr>
              <a:t>Travail et Apprentissages</a:t>
            </a:r>
            <a:r>
              <a:rPr lang="fr-FR" sz="600" b="0" i="0" dirty="0">
                <a:solidFill>
                  <a:srgbClr val="000000"/>
                </a:solidFill>
                <a:effectLst/>
                <a:latin typeface="Times New Roman" panose="02020603050405020304" pitchFamily="18" charset="0"/>
              </a:rPr>
              <a:t>, </a:t>
            </a:r>
            <a:r>
              <a:rPr lang="fr-FR" sz="600" b="0" i="1" dirty="0">
                <a:solidFill>
                  <a:srgbClr val="000000"/>
                </a:solidFill>
                <a:effectLst/>
                <a:latin typeface="Times" pitchFamily="2" charset="0"/>
              </a:rPr>
              <a:t>2</a:t>
            </a:r>
            <a:r>
              <a:rPr lang="fr-FR" sz="600" b="0" i="0" dirty="0">
                <a:solidFill>
                  <a:srgbClr val="000000"/>
                </a:solidFill>
                <a:effectLst/>
                <a:latin typeface="Times" pitchFamily="2" charset="0"/>
              </a:rPr>
              <a:t>(2), 46-64. DOI</a:t>
            </a:r>
            <a:r>
              <a:rPr lang="fr-FR" sz="600" b="0" i="0" dirty="0">
                <a:solidFill>
                  <a:srgbClr val="000000"/>
                </a:solidFill>
                <a:effectLst/>
                <a:latin typeface="Times New Roman" panose="02020603050405020304" pitchFamily="18" charset="0"/>
              </a:rPr>
              <a:t> </a:t>
            </a:r>
            <a:r>
              <a:rPr lang="fr-FR" sz="600" b="0" i="0" dirty="0">
                <a:solidFill>
                  <a:srgbClr val="000000"/>
                </a:solidFill>
                <a:effectLst/>
                <a:latin typeface="Times" pitchFamily="2" charset="0"/>
              </a:rPr>
              <a:t>: </a:t>
            </a:r>
            <a:r>
              <a:rPr lang="fr-FR" sz="600" b="0" i="0" u="sng" strike="noStrike" dirty="0">
                <a:solidFill>
                  <a:srgbClr val="0000FF"/>
                </a:solidFill>
                <a:effectLst/>
                <a:latin typeface="Times" pitchFamily="2" charset="0"/>
                <a:hlinkClick r:id="rId13"/>
              </a:rPr>
              <a:t>10.3917/ta.002.0046</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000000"/>
                </a:solidFill>
                <a:effectLst/>
                <a:latin typeface="Times" pitchFamily="2" charset="0"/>
              </a:rPr>
              <a:t>Vidal-Gomel, C., Fauquet-</a:t>
            </a:r>
            <a:r>
              <a:rPr lang="fr-FR" sz="600" b="0" i="0" dirty="0" err="1">
                <a:solidFill>
                  <a:srgbClr val="000000"/>
                </a:solidFill>
                <a:effectLst/>
                <a:latin typeface="Times New Roman" panose="02020603050405020304" pitchFamily="18" charset="0"/>
              </a:rPr>
              <a:t>Alekhine</a:t>
            </a:r>
            <a:r>
              <a:rPr lang="fr-FR" sz="600" b="0" i="0" dirty="0">
                <a:solidFill>
                  <a:srgbClr val="000000"/>
                </a:solidFill>
                <a:effectLst/>
                <a:latin typeface="Times New Roman" panose="02020603050405020304" pitchFamily="18" charset="0"/>
              </a:rPr>
              <a:t>, P., &amp; Guibert, S. (2011). Réflexions et apports théoriques sur la pratique des formateurs et de la simulation. Dans Ph. Fauquet-</a:t>
            </a:r>
            <a:r>
              <a:rPr lang="fr-FR" sz="600" b="0" i="0" dirty="0" err="1">
                <a:solidFill>
                  <a:srgbClr val="000000"/>
                </a:solidFill>
                <a:effectLst/>
                <a:latin typeface="Times New Roman" panose="02020603050405020304" pitchFamily="18" charset="0"/>
              </a:rPr>
              <a:t>Alekhine</a:t>
            </a:r>
            <a:r>
              <a:rPr lang="fr-FR" sz="600" b="0" i="0" dirty="0">
                <a:solidFill>
                  <a:srgbClr val="000000"/>
                </a:solidFill>
                <a:effectLst/>
                <a:latin typeface="Times New Roman" panose="02020603050405020304" pitchFamily="18" charset="0"/>
              </a:rPr>
              <a:t> &amp; N. </a:t>
            </a:r>
            <a:r>
              <a:rPr lang="fr-FR" sz="600" b="0" i="0" dirty="0" err="1">
                <a:solidFill>
                  <a:srgbClr val="000000"/>
                </a:solidFill>
                <a:effectLst/>
                <a:latin typeface="Times New Roman" panose="02020603050405020304" pitchFamily="18" charset="0"/>
              </a:rPr>
              <a:t>Pehuet</a:t>
            </a:r>
            <a:r>
              <a:rPr lang="fr-FR" sz="600" b="0" i="0" dirty="0">
                <a:solidFill>
                  <a:srgbClr val="000000"/>
                </a:solidFill>
                <a:effectLst/>
                <a:latin typeface="Times New Roman" panose="02020603050405020304" pitchFamily="18" charset="0"/>
              </a:rPr>
              <a:t> (Ed.), Améliorer la pratique professionnelle par la simulation (pp. 115-141). Toulouse: </a:t>
            </a:r>
            <a:r>
              <a:rPr lang="fr-FR" sz="600" b="0" i="0" dirty="0" err="1">
                <a:solidFill>
                  <a:srgbClr val="000000"/>
                </a:solidFill>
                <a:effectLst/>
                <a:latin typeface="Times New Roman" panose="02020603050405020304" pitchFamily="18" charset="0"/>
              </a:rPr>
              <a:t>Octarès</a:t>
            </a:r>
            <a:r>
              <a:rPr lang="fr-FR" sz="600" b="0" i="0" dirty="0">
                <a:solidFill>
                  <a:srgbClr val="000000"/>
                </a:solidFill>
                <a:effectLst/>
                <a:latin typeface="Times New Roman" panose="02020603050405020304" pitchFamily="18" charset="0"/>
              </a:rPr>
              <a:t>.</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222222"/>
                </a:solidFill>
                <a:effectLst/>
                <a:latin typeface="Times" pitchFamily="2" charset="0"/>
              </a:rPr>
              <a:t>Zhang, H., </a:t>
            </a:r>
            <a:r>
              <a:rPr lang="fr-FR" sz="600" b="0" i="0" dirty="0" err="1">
                <a:solidFill>
                  <a:srgbClr val="222222"/>
                </a:solidFill>
                <a:effectLst/>
                <a:latin typeface="Times" pitchFamily="2" charset="0"/>
              </a:rPr>
              <a:t>Mörelius</a:t>
            </a:r>
            <a:r>
              <a:rPr lang="fr-FR" sz="600" b="0" i="0" dirty="0">
                <a:solidFill>
                  <a:srgbClr val="222222"/>
                </a:solidFill>
                <a:effectLst/>
                <a:latin typeface="Times" pitchFamily="2" charset="0"/>
              </a:rPr>
              <a:t>, E., Goh, S. H. L., &amp; Wang, W. (2019). </a:t>
            </a:r>
            <a:r>
              <a:rPr lang="fr-FR" sz="600" b="0" i="0" dirty="0" err="1">
                <a:solidFill>
                  <a:srgbClr val="222222"/>
                </a:solidFill>
                <a:effectLst/>
                <a:latin typeface="Times" pitchFamily="2" charset="0"/>
              </a:rPr>
              <a:t>Effectiveness</a:t>
            </a:r>
            <a:r>
              <a:rPr lang="fr-FR" sz="600" b="0" i="0" dirty="0">
                <a:solidFill>
                  <a:srgbClr val="222222"/>
                </a:solidFill>
                <a:effectLst/>
                <a:latin typeface="Times" pitchFamily="2" charset="0"/>
              </a:rPr>
              <a:t> of </a:t>
            </a:r>
            <a:r>
              <a:rPr lang="fr-FR" sz="600" b="0" i="0" dirty="0" err="1">
                <a:solidFill>
                  <a:srgbClr val="222222"/>
                </a:solidFill>
                <a:effectLst/>
                <a:latin typeface="Times" pitchFamily="2" charset="0"/>
              </a:rPr>
              <a:t>video-assisted</a:t>
            </a:r>
            <a:r>
              <a:rPr lang="fr-FR" sz="600" b="0" i="0" dirty="0">
                <a:solidFill>
                  <a:srgbClr val="222222"/>
                </a:solidFill>
                <a:effectLst/>
                <a:latin typeface="Times" pitchFamily="2" charset="0"/>
              </a:rPr>
              <a:t> debriefing in simulation-</a:t>
            </a:r>
            <a:r>
              <a:rPr lang="fr-FR" sz="600" b="0" i="0" dirty="0" err="1">
                <a:solidFill>
                  <a:srgbClr val="222222"/>
                </a:solidFill>
                <a:effectLst/>
                <a:latin typeface="Times" pitchFamily="2" charset="0"/>
              </a:rPr>
              <a:t>based</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health</a:t>
            </a:r>
            <a:r>
              <a:rPr lang="fr-FR" sz="600" b="0" i="0" dirty="0">
                <a:solidFill>
                  <a:srgbClr val="222222"/>
                </a:solidFill>
                <a:effectLst/>
                <a:latin typeface="Times" pitchFamily="2" charset="0"/>
              </a:rPr>
              <a:t> professions </a:t>
            </a:r>
            <a:r>
              <a:rPr lang="fr-FR" sz="600" b="0" i="0" dirty="0" err="1">
                <a:solidFill>
                  <a:srgbClr val="222222"/>
                </a:solidFill>
                <a:effectLst/>
                <a:latin typeface="Times" pitchFamily="2" charset="0"/>
              </a:rPr>
              <a:t>education</a:t>
            </a:r>
            <a:r>
              <a:rPr lang="fr-FR" sz="600" b="0" i="0" dirty="0">
                <a:solidFill>
                  <a:srgbClr val="222222"/>
                </a:solidFill>
                <a:effectLst/>
                <a:latin typeface="Times" pitchFamily="2" charset="0"/>
              </a:rPr>
              <a:t>: a </a:t>
            </a:r>
            <a:r>
              <a:rPr lang="fr-FR" sz="600" b="0" i="0" dirty="0" err="1">
                <a:solidFill>
                  <a:srgbClr val="222222"/>
                </a:solidFill>
                <a:effectLst/>
                <a:latin typeface="Times" pitchFamily="2" charset="0"/>
              </a:rPr>
              <a:t>systematic</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review</a:t>
            </a:r>
            <a:r>
              <a:rPr lang="fr-FR" sz="600" b="0" i="0" dirty="0">
                <a:solidFill>
                  <a:srgbClr val="222222"/>
                </a:solidFill>
                <a:effectLst/>
                <a:latin typeface="Times" pitchFamily="2" charset="0"/>
              </a:rPr>
              <a:t> of quantitative </a:t>
            </a:r>
            <a:r>
              <a:rPr lang="fr-FR" sz="600" b="0" i="0" dirty="0" err="1">
                <a:solidFill>
                  <a:srgbClr val="222222"/>
                </a:solidFill>
                <a:effectLst/>
                <a:latin typeface="Times" pitchFamily="2" charset="0"/>
              </a:rPr>
              <a:t>evidence</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Nurse </a:t>
            </a:r>
            <a:r>
              <a:rPr lang="fr-FR" sz="600" b="0" i="1" dirty="0" err="1">
                <a:solidFill>
                  <a:srgbClr val="222222"/>
                </a:solidFill>
                <a:effectLst/>
                <a:latin typeface="Times" pitchFamily="2" charset="0"/>
              </a:rPr>
              <a:t>educator</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44</a:t>
            </a:r>
            <a:r>
              <a:rPr lang="fr-FR" sz="600" b="0" i="0" dirty="0">
                <a:solidFill>
                  <a:srgbClr val="222222"/>
                </a:solidFill>
                <a:effectLst/>
                <a:latin typeface="Times" pitchFamily="2" charset="0"/>
              </a:rPr>
              <a:t>(3), E1-E6. </a:t>
            </a:r>
            <a:endParaRPr lang="fr-FR" sz="600" b="0" i="0" dirty="0">
              <a:solidFill>
                <a:srgbClr val="000000"/>
              </a:solidFill>
              <a:effectLst/>
              <a:latin typeface="Times" pitchFamily="2" charset="0"/>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6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4175003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6FFDCCD-0D53-AACA-AF20-1A017D399E04}"/>
              </a:ext>
            </a:extLst>
          </p:cNvPr>
          <p:cNvSpPr>
            <a:spLocks noGrp="1"/>
          </p:cNvSpPr>
          <p:nvPr>
            <p:ph idx="1"/>
          </p:nvPr>
        </p:nvSpPr>
        <p:spPr>
          <a:xfrm>
            <a:off x="723900" y="1600200"/>
            <a:ext cx="7962900" cy="6235700"/>
          </a:xfrm>
        </p:spPr>
        <p:txBody>
          <a:bodyPr>
            <a:normAutofit/>
          </a:bodyPr>
          <a:lstStyle/>
          <a:p>
            <a:pPr algn="just"/>
            <a:r>
              <a:rPr lang="fr-BE" sz="1700" dirty="0">
                <a:solidFill>
                  <a:schemeClr val="tx1"/>
                </a:solidFill>
              </a:rPr>
              <a:t>Dans l’exercice de conduite du débriefing, on attribue au formateur le rôle du « facilitateur ». </a:t>
            </a:r>
          </a:p>
          <a:p>
            <a:pPr algn="just"/>
            <a:endParaRPr lang="fr-BE" sz="1700" dirty="0">
              <a:solidFill>
                <a:schemeClr val="tx1"/>
              </a:solidFill>
            </a:endParaRPr>
          </a:p>
          <a:p>
            <a:pPr algn="just"/>
            <a:endParaRPr lang="fr-BE" sz="1700" dirty="0">
              <a:solidFill>
                <a:schemeClr val="tx1"/>
              </a:solidFill>
            </a:endParaRPr>
          </a:p>
          <a:p>
            <a:pPr algn="just"/>
            <a:endParaRPr lang="fr-BE" sz="1700" dirty="0">
              <a:solidFill>
                <a:schemeClr val="tx1"/>
              </a:solidFill>
            </a:endParaRPr>
          </a:p>
          <a:p>
            <a:pPr algn="just"/>
            <a:endParaRPr lang="fr-BE" sz="1700" dirty="0">
              <a:solidFill>
                <a:schemeClr val="tx1"/>
              </a:solidFill>
            </a:endParaRPr>
          </a:p>
          <a:p>
            <a:pPr algn="just"/>
            <a:endParaRPr lang="fr-BE" sz="1700" dirty="0">
              <a:solidFill>
                <a:schemeClr val="tx1"/>
              </a:solidFill>
            </a:endParaRPr>
          </a:p>
          <a:p>
            <a:pPr algn="just"/>
            <a:r>
              <a:rPr lang="fr-BE" sz="1700" dirty="0">
                <a:solidFill>
                  <a:schemeClr val="tx1"/>
                </a:solidFill>
              </a:rPr>
              <a:t> </a:t>
            </a:r>
            <a:endParaRPr lang="fr-FR" sz="1700" dirty="0">
              <a:solidFill>
                <a:schemeClr val="tx1"/>
              </a:solidFill>
            </a:endParaRPr>
          </a:p>
        </p:txBody>
      </p:sp>
      <p:sp>
        <p:nvSpPr>
          <p:cNvPr id="3" name="Titre 2">
            <a:extLst>
              <a:ext uri="{FF2B5EF4-FFF2-40B4-BE49-F238E27FC236}">
                <a16:creationId xmlns:a16="http://schemas.microsoft.com/office/drawing/2014/main" id="{C3496E26-734D-3E2A-87D9-15CDF8D0B352}"/>
              </a:ext>
            </a:extLst>
          </p:cNvPr>
          <p:cNvSpPr>
            <a:spLocks noGrp="1"/>
          </p:cNvSpPr>
          <p:nvPr>
            <p:ph type="title"/>
          </p:nvPr>
        </p:nvSpPr>
        <p:spPr/>
        <p:txBody>
          <a:bodyPr/>
          <a:lstStyle/>
          <a:p>
            <a:r>
              <a:rPr lang="fr-FR" sz="3600" dirty="0">
                <a:solidFill>
                  <a:srgbClr val="8EBF8C"/>
                </a:solidFill>
              </a:rPr>
              <a:t>1. Rôle du formateur en débriefing</a:t>
            </a:r>
          </a:p>
        </p:txBody>
      </p:sp>
      <p:sp>
        <p:nvSpPr>
          <p:cNvPr id="4" name="Espace réservé du pied de page 3">
            <a:extLst>
              <a:ext uri="{FF2B5EF4-FFF2-40B4-BE49-F238E27FC236}">
                <a16:creationId xmlns:a16="http://schemas.microsoft.com/office/drawing/2014/main" id="{FC8C66A3-EF73-F364-FEDD-616C76D0BFFA}"/>
              </a:ext>
            </a:extLst>
          </p:cNvPr>
          <p:cNvSpPr>
            <a:spLocks noGrp="1"/>
          </p:cNvSpPr>
          <p:nvPr>
            <p:ph type="ftr" sz="quarter" idx="11"/>
          </p:nvPr>
        </p:nvSpPr>
        <p:spPr/>
        <p:txBody>
          <a:bodyPr/>
          <a:lstStyle/>
          <a:p>
            <a:pPr>
              <a:defRPr/>
            </a:pPr>
            <a:r>
              <a:rPr lang="en-US" noProof="0"/>
              <a:t>Duvivier  Valérie   |     INAS    </a:t>
            </a:r>
          </a:p>
        </p:txBody>
      </p:sp>
      <p:sp>
        <p:nvSpPr>
          <p:cNvPr id="6" name="ZoneTexte 5">
            <a:extLst>
              <a:ext uri="{FF2B5EF4-FFF2-40B4-BE49-F238E27FC236}">
                <a16:creationId xmlns:a16="http://schemas.microsoft.com/office/drawing/2014/main" id="{57B1EFBE-AD1C-7754-3CAA-CA11B73E38D0}"/>
              </a:ext>
            </a:extLst>
          </p:cNvPr>
          <p:cNvSpPr txBox="1"/>
          <p:nvPr/>
        </p:nvSpPr>
        <p:spPr>
          <a:xfrm>
            <a:off x="2460625" y="2465387"/>
            <a:ext cx="6064250" cy="1927226"/>
          </a:xfrm>
          <a:prstGeom prst="rect">
            <a:avLst/>
          </a:prstGeom>
          <a:solidFill>
            <a:schemeClr val="accent5">
              <a:lumMod val="40000"/>
              <a:lumOff val="60000"/>
            </a:schemeClr>
          </a:solidFill>
        </p:spPr>
        <p:txBody>
          <a:bodyPr vert="horz" wrap="square" lIns="91440" tIns="45720" rIns="91440" bIns="45720" rtlCol="0">
            <a:noAutofit/>
          </a:bodyPr>
          <a:lstStyle/>
          <a:p>
            <a:pPr algn="just">
              <a:lnSpc>
                <a:spcPct val="150000"/>
              </a:lnSpc>
            </a:pPr>
            <a:r>
              <a:rPr lang="fr-BE" sz="1500" i="1" dirty="0">
                <a:effectLst/>
                <a:latin typeface="+mn-lt"/>
              </a:rPr>
              <a:t>Un formateur-facilitateur « aide les participants à comprendre, analyser et synthétiser leurs raisonnements, leurs émotions et leurs actions survenus durant la simulation, dans le but d’améliorer leurs performances futures dans des</a:t>
            </a:r>
            <a:r>
              <a:rPr lang="fr-BE" sz="1500" dirty="0">
                <a:latin typeface="+mn-lt"/>
              </a:rPr>
              <a:t> </a:t>
            </a:r>
            <a:r>
              <a:rPr lang="fr-BE" sz="1500" i="1" dirty="0">
                <a:effectLst/>
                <a:latin typeface="+mn-lt"/>
              </a:rPr>
              <a:t>situations similaires</a:t>
            </a:r>
            <a:r>
              <a:rPr lang="fr-FR" sz="1500" dirty="0">
                <a:latin typeface="+mn-lt"/>
                <a:cs typeface="Times New Roman" pitchFamily="18" charset="0"/>
              </a:rPr>
              <a:t> ». </a:t>
            </a:r>
          </a:p>
          <a:p>
            <a:pPr algn="just">
              <a:lnSpc>
                <a:spcPct val="150000"/>
              </a:lnSpc>
            </a:pPr>
            <a:r>
              <a:rPr lang="fr-BE" sz="1500" dirty="0">
                <a:solidFill>
                  <a:schemeClr val="tx1"/>
                </a:solidFill>
                <a:latin typeface="+mn-lt"/>
              </a:rPr>
              <a:t>Rudolph, Simon, </a:t>
            </a:r>
            <a:r>
              <a:rPr lang="fr-BE" sz="1500" dirty="0" err="1">
                <a:solidFill>
                  <a:schemeClr val="tx1"/>
                </a:solidFill>
                <a:latin typeface="+mn-lt"/>
              </a:rPr>
              <a:t>Raemer</a:t>
            </a:r>
            <a:r>
              <a:rPr lang="fr-BE" sz="1500" dirty="0">
                <a:solidFill>
                  <a:schemeClr val="tx1"/>
                </a:solidFill>
                <a:latin typeface="+mn-lt"/>
              </a:rPr>
              <a:t> et </a:t>
            </a:r>
            <a:r>
              <a:rPr lang="fr-BE" sz="1500" dirty="0" err="1">
                <a:solidFill>
                  <a:schemeClr val="tx1"/>
                </a:solidFill>
                <a:latin typeface="+mn-lt"/>
              </a:rPr>
              <a:t>Eppich</a:t>
            </a:r>
            <a:r>
              <a:rPr lang="fr-BE" sz="1500" dirty="0">
                <a:solidFill>
                  <a:schemeClr val="tx1"/>
                </a:solidFill>
                <a:latin typeface="+mn-lt"/>
              </a:rPr>
              <a:t> 2008 (</a:t>
            </a:r>
            <a:r>
              <a:rPr lang="fr-FR" sz="1500" dirty="0">
                <a:latin typeface="+mn-lt"/>
                <a:cs typeface="Times New Roman" pitchFamily="18" charset="0"/>
              </a:rPr>
              <a:t>cité par </a:t>
            </a:r>
            <a:r>
              <a:rPr lang="fr-FR" sz="1500" dirty="0" err="1">
                <a:latin typeface="+mn-lt"/>
                <a:cs typeface="Times New Roman" pitchFamily="18" charset="0"/>
              </a:rPr>
              <a:t>Policard</a:t>
            </a:r>
            <a:r>
              <a:rPr lang="fr-FR" sz="1500" dirty="0">
                <a:latin typeface="+mn-lt"/>
                <a:cs typeface="Times New Roman" pitchFamily="18" charset="0"/>
              </a:rPr>
              <a:t>, 2018, p.57)</a:t>
            </a:r>
          </a:p>
        </p:txBody>
      </p:sp>
      <p:sp>
        <p:nvSpPr>
          <p:cNvPr id="5" name="ZoneTexte 4">
            <a:extLst>
              <a:ext uri="{FF2B5EF4-FFF2-40B4-BE49-F238E27FC236}">
                <a16:creationId xmlns:a16="http://schemas.microsoft.com/office/drawing/2014/main" id="{292CC28A-524E-163C-ECD0-72BF9ADEF653}"/>
              </a:ext>
            </a:extLst>
          </p:cNvPr>
          <p:cNvSpPr txBox="1"/>
          <p:nvPr/>
        </p:nvSpPr>
        <p:spPr>
          <a:xfrm>
            <a:off x="2565400" y="4657726"/>
            <a:ext cx="58547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7" name="ZoneTexte 6">
            <a:extLst>
              <a:ext uri="{FF2B5EF4-FFF2-40B4-BE49-F238E27FC236}">
                <a16:creationId xmlns:a16="http://schemas.microsoft.com/office/drawing/2014/main" id="{C8DF0214-A8A0-0424-DE2F-BDEC19A4AB89}"/>
              </a:ext>
            </a:extLst>
          </p:cNvPr>
          <p:cNvSpPr txBox="1"/>
          <p:nvPr/>
        </p:nvSpPr>
        <p:spPr>
          <a:xfrm>
            <a:off x="723900" y="4575175"/>
            <a:ext cx="6064250" cy="1681163"/>
          </a:xfrm>
          <a:prstGeom prst="rect">
            <a:avLst/>
          </a:prstGeom>
          <a:solidFill>
            <a:schemeClr val="accent3">
              <a:lumMod val="40000"/>
              <a:lumOff val="60000"/>
            </a:schemeClr>
          </a:solidFill>
        </p:spPr>
        <p:txBody>
          <a:bodyPr vert="horz" wrap="square" lIns="91440" tIns="45720" rIns="91440" bIns="45720" rtlCol="0">
            <a:normAutofit lnSpcReduction="10000"/>
          </a:bodyPr>
          <a:lstStyle/>
          <a:p>
            <a:pPr marL="342900" marR="0" indent="-342900" algn="just" defTabSz="914400" rtl="0" eaLnBrk="0" fontAlgn="base" latinLnBrk="0" hangingPunct="0">
              <a:lnSpc>
                <a:spcPct val="150000"/>
              </a:lnSpc>
              <a:spcBef>
                <a:spcPct val="0"/>
              </a:spcBef>
              <a:spcAft>
                <a:spcPct val="0"/>
              </a:spcAft>
              <a:buClrTx/>
              <a:buSzTx/>
              <a:buFont typeface="Arial" pitchFamily="34" charset="0"/>
              <a:buNone/>
              <a:tabLst/>
            </a:pPr>
            <a:r>
              <a:rPr lang="fr-BE" sz="1500" i="1" dirty="0">
                <a:latin typeface="+mj-lt"/>
              </a:rPr>
              <a:t>Le facilitateur « joue le rôle de médiateur entre les étudiants et les connaissances à acquérir. Il appuie, interroge et guide les étudiants afin qu’ils en arrivent à comprendre et à donner un sens à l’expérience (…) qu’ils ont vécue ». </a:t>
            </a:r>
          </a:p>
          <a:p>
            <a:pPr marL="342900" marR="0" indent="-342900" algn="just" defTabSz="914400" rtl="0" eaLnBrk="0" fontAlgn="base" latinLnBrk="0" hangingPunct="0">
              <a:lnSpc>
                <a:spcPct val="150000"/>
              </a:lnSpc>
              <a:spcBef>
                <a:spcPct val="0"/>
              </a:spcBef>
              <a:spcAft>
                <a:spcPct val="0"/>
              </a:spcAft>
              <a:buClrTx/>
              <a:buSzTx/>
              <a:buFont typeface="Arial" pitchFamily="34" charset="0"/>
              <a:buNone/>
              <a:tabLst/>
            </a:pPr>
            <a:r>
              <a:rPr lang="fr-BE" sz="1500" i="1" dirty="0">
                <a:latin typeface="+mj-lt"/>
              </a:rPr>
              <a:t>Simoneau et Pilote , 2017, p. 23</a:t>
            </a:r>
            <a:endParaRPr lang="fr-FR" sz="1500" i="1" dirty="0">
              <a:latin typeface="+mj-lt"/>
            </a:endParaRPr>
          </a:p>
        </p:txBody>
      </p:sp>
    </p:spTree>
    <p:extLst>
      <p:ext uri="{BB962C8B-B14F-4D97-AF65-F5344CB8AC3E}">
        <p14:creationId xmlns:p14="http://schemas.microsoft.com/office/powerpoint/2010/main" val="3085433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A2284BC-B95B-8F03-1AA0-3FA04EC3A533}"/>
              </a:ext>
            </a:extLst>
          </p:cNvPr>
          <p:cNvSpPr>
            <a:spLocks noGrp="1"/>
          </p:cNvSpPr>
          <p:nvPr>
            <p:ph type="ftr" sz="quarter" idx="11"/>
          </p:nvPr>
        </p:nvSpPr>
        <p:spPr/>
        <p:txBody>
          <a:bodyPr/>
          <a:lstStyle/>
          <a:p>
            <a:pPr>
              <a:defRPr/>
            </a:pPr>
            <a:r>
              <a:rPr lang="en-US" noProof="0"/>
              <a:t>Duvivier  Valérie   |     INAS    </a:t>
            </a:r>
          </a:p>
        </p:txBody>
      </p:sp>
      <p:pic>
        <p:nvPicPr>
          <p:cNvPr id="5" name="Image 4">
            <a:extLst>
              <a:ext uri="{FF2B5EF4-FFF2-40B4-BE49-F238E27FC236}">
                <a16:creationId xmlns:a16="http://schemas.microsoft.com/office/drawing/2014/main" id="{5A1695F5-3F79-B515-865F-BA0148EF0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94619"/>
            <a:ext cx="6400800" cy="4968458"/>
          </a:xfrm>
          <a:prstGeom prst="rect">
            <a:avLst/>
          </a:prstGeom>
          <a:effectLst>
            <a:softEdge rad="79172"/>
          </a:effectLst>
        </p:spPr>
      </p:pic>
      <p:sp>
        <p:nvSpPr>
          <p:cNvPr id="6" name="Rectangle : coins arrondis 5">
            <a:extLst>
              <a:ext uri="{FF2B5EF4-FFF2-40B4-BE49-F238E27FC236}">
                <a16:creationId xmlns:a16="http://schemas.microsoft.com/office/drawing/2014/main" id="{6190E94D-0772-9274-2257-15404D58F1DB}"/>
              </a:ext>
            </a:extLst>
          </p:cNvPr>
          <p:cNvSpPr/>
          <p:nvPr/>
        </p:nvSpPr>
        <p:spPr>
          <a:xfrm>
            <a:off x="1739900" y="1417638"/>
            <a:ext cx="749300" cy="21383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9A431F-5247-48DB-6C09-D403253544A7}"/>
              </a:ext>
            </a:extLst>
          </p:cNvPr>
          <p:cNvSpPr txBox="1"/>
          <p:nvPr/>
        </p:nvSpPr>
        <p:spPr>
          <a:xfrm>
            <a:off x="1320800" y="1536700"/>
            <a:ext cx="6680200" cy="2019300"/>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8" name="ZoneTexte 7">
            <a:extLst>
              <a:ext uri="{FF2B5EF4-FFF2-40B4-BE49-F238E27FC236}">
                <a16:creationId xmlns:a16="http://schemas.microsoft.com/office/drawing/2014/main" id="{CA206D1C-0AA7-EDA8-9274-E3D8B235D33A}"/>
              </a:ext>
            </a:extLst>
          </p:cNvPr>
          <p:cNvSpPr txBox="1"/>
          <p:nvPr/>
        </p:nvSpPr>
        <p:spPr>
          <a:xfrm>
            <a:off x="1143000" y="4362639"/>
            <a:ext cx="7162800" cy="2019300"/>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9" name="ZoneTexte 8">
            <a:extLst>
              <a:ext uri="{FF2B5EF4-FFF2-40B4-BE49-F238E27FC236}">
                <a16:creationId xmlns:a16="http://schemas.microsoft.com/office/drawing/2014/main" id="{3C0FD366-76D1-421E-1B7A-928E317455F9}"/>
              </a:ext>
            </a:extLst>
          </p:cNvPr>
          <p:cNvSpPr txBox="1"/>
          <p:nvPr/>
        </p:nvSpPr>
        <p:spPr>
          <a:xfrm>
            <a:off x="730250" y="4521804"/>
            <a:ext cx="1625600" cy="941577"/>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0" name="Rectangle 9">
            <a:extLst>
              <a:ext uri="{FF2B5EF4-FFF2-40B4-BE49-F238E27FC236}">
                <a16:creationId xmlns:a16="http://schemas.microsoft.com/office/drawing/2014/main" id="{EDAF0B63-C61E-3F6F-9E1C-829A15323B07}"/>
              </a:ext>
            </a:extLst>
          </p:cNvPr>
          <p:cNvSpPr/>
          <p:nvPr/>
        </p:nvSpPr>
        <p:spPr>
          <a:xfrm>
            <a:off x="3098800" y="3048302"/>
            <a:ext cx="52451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2">
            <a:extLst>
              <a:ext uri="{FF2B5EF4-FFF2-40B4-BE49-F238E27FC236}">
                <a16:creationId xmlns:a16="http://schemas.microsoft.com/office/drawing/2014/main" id="{01CA2571-BFB8-0C71-B4AB-38835C00AB16}"/>
              </a:ext>
            </a:extLst>
          </p:cNvPr>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r>
              <a:rPr lang="fr-FR" sz="3600">
                <a:solidFill>
                  <a:srgbClr val="8EBF8C"/>
                </a:solidFill>
              </a:rPr>
              <a:t>1. Rôle du formateur en débriefing</a:t>
            </a:r>
            <a:endParaRPr lang="fr-FR" sz="3600" dirty="0">
              <a:solidFill>
                <a:srgbClr val="8EBF8C"/>
              </a:solidFill>
            </a:endParaRPr>
          </a:p>
        </p:txBody>
      </p:sp>
      <p:sp>
        <p:nvSpPr>
          <p:cNvPr id="13" name="ZoneTexte 12">
            <a:extLst>
              <a:ext uri="{FF2B5EF4-FFF2-40B4-BE49-F238E27FC236}">
                <a16:creationId xmlns:a16="http://schemas.microsoft.com/office/drawing/2014/main" id="{660B5387-8169-5919-0D7F-3F75F726BF4D}"/>
              </a:ext>
            </a:extLst>
          </p:cNvPr>
          <p:cNvSpPr txBox="1"/>
          <p:nvPr/>
        </p:nvSpPr>
        <p:spPr>
          <a:xfrm>
            <a:off x="3721100" y="6121407"/>
            <a:ext cx="5060950" cy="43179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BE" sz="1100" i="1" dirty="0">
                <a:solidFill>
                  <a:srgbClr val="000000"/>
                </a:solidFill>
                <a:effectLst/>
                <a:latin typeface="+mj-lt"/>
                <a:ea typeface="Times New Roman" panose="02020603050405020304" pitchFamily="18" charset="0"/>
              </a:rPr>
              <a:t>Rudolph et al. (2006,200 8) repris par </a:t>
            </a:r>
            <a:r>
              <a:rPr lang="fr-BE" sz="1100" i="1" dirty="0" err="1">
                <a:solidFill>
                  <a:srgbClr val="000000"/>
                </a:solidFill>
                <a:effectLst/>
                <a:latin typeface="+mj-lt"/>
                <a:ea typeface="Times New Roman" panose="02020603050405020304" pitchFamily="18" charset="0"/>
              </a:rPr>
              <a:t>Savoldelli</a:t>
            </a:r>
            <a:r>
              <a:rPr lang="fr-BE" sz="1100" i="1" dirty="0">
                <a:solidFill>
                  <a:srgbClr val="000000"/>
                </a:solidFill>
                <a:effectLst/>
                <a:latin typeface="+mj-lt"/>
                <a:ea typeface="Times New Roman" panose="02020603050405020304" pitchFamily="18" charset="0"/>
              </a:rPr>
              <a:t> (2011)</a:t>
            </a:r>
            <a:endParaRPr kumimoji="0" lang="fr-FR" b="0" i="1" u="none" strike="noStrike" kern="1200" cap="none" spc="0" normalizeH="0" baseline="0" noProof="0" dirty="0">
              <a:ln>
                <a:noFill/>
              </a:ln>
              <a:solidFill>
                <a:srgbClr val="808080"/>
              </a:solidFill>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val="21772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A2284BC-B95B-8F03-1AA0-3FA04EC3A533}"/>
              </a:ext>
            </a:extLst>
          </p:cNvPr>
          <p:cNvSpPr>
            <a:spLocks noGrp="1"/>
          </p:cNvSpPr>
          <p:nvPr>
            <p:ph type="ftr" sz="quarter" idx="11"/>
          </p:nvPr>
        </p:nvSpPr>
        <p:spPr/>
        <p:txBody>
          <a:bodyPr/>
          <a:lstStyle/>
          <a:p>
            <a:pPr>
              <a:defRPr/>
            </a:pPr>
            <a:r>
              <a:rPr lang="en-US" noProof="0"/>
              <a:t>Duvivier  Valérie   |     INAS    </a:t>
            </a:r>
          </a:p>
        </p:txBody>
      </p:sp>
      <p:pic>
        <p:nvPicPr>
          <p:cNvPr id="5" name="Image 4">
            <a:extLst>
              <a:ext uri="{FF2B5EF4-FFF2-40B4-BE49-F238E27FC236}">
                <a16:creationId xmlns:a16="http://schemas.microsoft.com/office/drawing/2014/main" id="{5A1695F5-3F79-B515-865F-BA0148EF0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94619"/>
            <a:ext cx="6400800" cy="4968458"/>
          </a:xfrm>
          <a:prstGeom prst="rect">
            <a:avLst/>
          </a:prstGeom>
          <a:effectLst>
            <a:softEdge rad="79172"/>
          </a:effectLst>
        </p:spPr>
      </p:pic>
      <p:sp>
        <p:nvSpPr>
          <p:cNvPr id="6" name="Rectangle : coins arrondis 5">
            <a:extLst>
              <a:ext uri="{FF2B5EF4-FFF2-40B4-BE49-F238E27FC236}">
                <a16:creationId xmlns:a16="http://schemas.microsoft.com/office/drawing/2014/main" id="{6190E94D-0772-9274-2257-15404D58F1DB}"/>
              </a:ext>
            </a:extLst>
          </p:cNvPr>
          <p:cNvSpPr/>
          <p:nvPr/>
        </p:nvSpPr>
        <p:spPr>
          <a:xfrm>
            <a:off x="1739900" y="1417638"/>
            <a:ext cx="749300" cy="21383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9A431F-5247-48DB-6C09-D403253544A7}"/>
              </a:ext>
            </a:extLst>
          </p:cNvPr>
          <p:cNvSpPr txBox="1"/>
          <p:nvPr/>
        </p:nvSpPr>
        <p:spPr>
          <a:xfrm>
            <a:off x="1295400" y="1440657"/>
            <a:ext cx="6680200" cy="2196118"/>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8" name="ZoneTexte 7">
            <a:extLst>
              <a:ext uri="{FF2B5EF4-FFF2-40B4-BE49-F238E27FC236}">
                <a16:creationId xmlns:a16="http://schemas.microsoft.com/office/drawing/2014/main" id="{CA206D1C-0AA7-EDA8-9274-E3D8B235D33A}"/>
              </a:ext>
            </a:extLst>
          </p:cNvPr>
          <p:cNvSpPr txBox="1"/>
          <p:nvPr/>
        </p:nvSpPr>
        <p:spPr>
          <a:xfrm>
            <a:off x="730250" y="5437090"/>
            <a:ext cx="2279650" cy="949005"/>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9" name="ZoneTexte 8">
            <a:extLst>
              <a:ext uri="{FF2B5EF4-FFF2-40B4-BE49-F238E27FC236}">
                <a16:creationId xmlns:a16="http://schemas.microsoft.com/office/drawing/2014/main" id="{3C0FD366-76D1-421E-1B7A-928E317455F9}"/>
              </a:ext>
            </a:extLst>
          </p:cNvPr>
          <p:cNvSpPr txBox="1"/>
          <p:nvPr/>
        </p:nvSpPr>
        <p:spPr>
          <a:xfrm>
            <a:off x="730250" y="4521804"/>
            <a:ext cx="1625600" cy="941577"/>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ZoneTexte 10">
            <a:extLst>
              <a:ext uri="{FF2B5EF4-FFF2-40B4-BE49-F238E27FC236}">
                <a16:creationId xmlns:a16="http://schemas.microsoft.com/office/drawing/2014/main" id="{E48A1730-326E-2757-B352-8E157F243FC6}"/>
              </a:ext>
            </a:extLst>
          </p:cNvPr>
          <p:cNvSpPr txBox="1"/>
          <p:nvPr/>
        </p:nvSpPr>
        <p:spPr>
          <a:xfrm>
            <a:off x="4660900" y="4025900"/>
            <a:ext cx="165100" cy="495904"/>
          </a:xfrm>
          <a:prstGeom prst="rect">
            <a:avLst/>
          </a:prstGeom>
        </p:spPr>
        <p:txBody>
          <a:bodyPr vert="horz" wrap="square" lIns="91440" tIns="45720" rIns="91440" bIns="45720" rtlCol="0">
            <a:normAutofit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2" name="Rectangle 11">
            <a:extLst>
              <a:ext uri="{FF2B5EF4-FFF2-40B4-BE49-F238E27FC236}">
                <a16:creationId xmlns:a16="http://schemas.microsoft.com/office/drawing/2014/main" id="{0CC6F423-6EA4-213C-148B-8A5BB78FDFF8}"/>
              </a:ext>
            </a:extLst>
          </p:cNvPr>
          <p:cNvSpPr/>
          <p:nvPr/>
        </p:nvSpPr>
        <p:spPr>
          <a:xfrm>
            <a:off x="4660900" y="4025900"/>
            <a:ext cx="165100" cy="49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8CEEA39E-C109-39D1-A7CB-7D3AC0AD1FB9}"/>
              </a:ext>
            </a:extLst>
          </p:cNvPr>
          <p:cNvSpPr txBox="1"/>
          <p:nvPr/>
        </p:nvSpPr>
        <p:spPr>
          <a:xfrm>
            <a:off x="1231900" y="4472494"/>
            <a:ext cx="2743200" cy="949005"/>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5" name="Rectangle : coins arrondis 14">
            <a:extLst>
              <a:ext uri="{FF2B5EF4-FFF2-40B4-BE49-F238E27FC236}">
                <a16:creationId xmlns:a16="http://schemas.microsoft.com/office/drawing/2014/main" id="{7F45BEAA-0BA2-2EB2-DD96-D055164F71CA}"/>
              </a:ext>
            </a:extLst>
          </p:cNvPr>
          <p:cNvSpPr/>
          <p:nvPr/>
        </p:nvSpPr>
        <p:spPr>
          <a:xfrm>
            <a:off x="3429000" y="3429000"/>
            <a:ext cx="2641600" cy="1123061"/>
          </a:xfrm>
          <a:prstGeom prst="roundRect">
            <a:avLst/>
          </a:prstGeom>
          <a:noFill/>
          <a:ln w="381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2">
            <a:extLst>
              <a:ext uri="{FF2B5EF4-FFF2-40B4-BE49-F238E27FC236}">
                <a16:creationId xmlns:a16="http://schemas.microsoft.com/office/drawing/2014/main" id="{A700990A-46C3-E5D2-2F22-D09C3B765561}"/>
              </a:ext>
            </a:extLst>
          </p:cNvPr>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r>
              <a:rPr lang="fr-FR" sz="3600">
                <a:solidFill>
                  <a:srgbClr val="8EBF8C"/>
                </a:solidFill>
              </a:rPr>
              <a:t>1. Rôle du formateur en débriefing</a:t>
            </a:r>
            <a:endParaRPr lang="fr-FR" sz="3600" dirty="0">
              <a:solidFill>
                <a:srgbClr val="8EBF8C"/>
              </a:solidFill>
            </a:endParaRPr>
          </a:p>
        </p:txBody>
      </p:sp>
      <p:sp>
        <p:nvSpPr>
          <p:cNvPr id="18" name="Rectangle : coins arrondis 17">
            <a:extLst>
              <a:ext uri="{FF2B5EF4-FFF2-40B4-BE49-F238E27FC236}">
                <a16:creationId xmlns:a16="http://schemas.microsoft.com/office/drawing/2014/main" id="{15A1A689-E61D-F7BD-6CBD-87DC18BDE362}"/>
              </a:ext>
            </a:extLst>
          </p:cNvPr>
          <p:cNvSpPr/>
          <p:nvPr/>
        </p:nvSpPr>
        <p:spPr>
          <a:xfrm>
            <a:off x="4959350" y="3645089"/>
            <a:ext cx="1085850" cy="6347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Times" pitchFamily="2" charset="0"/>
              </a:rPr>
              <a:t>Action</a:t>
            </a:r>
            <a:r>
              <a:rPr lang="fr-FR" sz="1600" dirty="0">
                <a:latin typeface="Times" pitchFamily="2" charset="0"/>
              </a:rPr>
              <a:t> </a:t>
            </a:r>
            <a:r>
              <a:rPr lang="fr-FR" sz="1100" dirty="0">
                <a:latin typeface="Times" pitchFamily="2" charset="0"/>
              </a:rPr>
              <a:t>souhaitée</a:t>
            </a:r>
          </a:p>
          <a:p>
            <a:pPr algn="ctr"/>
            <a:r>
              <a:rPr lang="fr-FR" sz="1100" dirty="0">
                <a:latin typeface="Times" pitchFamily="2" charset="0"/>
              </a:rPr>
              <a:t>(observable)</a:t>
            </a:r>
          </a:p>
        </p:txBody>
      </p:sp>
      <p:sp>
        <p:nvSpPr>
          <p:cNvPr id="19" name="ZoneTexte 18">
            <a:extLst>
              <a:ext uri="{FF2B5EF4-FFF2-40B4-BE49-F238E27FC236}">
                <a16:creationId xmlns:a16="http://schemas.microsoft.com/office/drawing/2014/main" id="{0D760F04-57AE-BFCC-5B12-F2737CC3723E}"/>
              </a:ext>
            </a:extLst>
          </p:cNvPr>
          <p:cNvSpPr txBox="1"/>
          <p:nvPr/>
        </p:nvSpPr>
        <p:spPr>
          <a:xfrm>
            <a:off x="3721100" y="6121407"/>
            <a:ext cx="5060950" cy="43179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BE" sz="1100" i="1" dirty="0">
                <a:solidFill>
                  <a:srgbClr val="000000"/>
                </a:solidFill>
                <a:effectLst/>
                <a:latin typeface="+mj-lt"/>
                <a:ea typeface="Times New Roman" panose="02020603050405020304" pitchFamily="18" charset="0"/>
              </a:rPr>
              <a:t>Rudolph et al. (2006,200 8) repris par </a:t>
            </a:r>
            <a:r>
              <a:rPr lang="fr-BE" sz="1100" i="1" dirty="0" err="1">
                <a:solidFill>
                  <a:srgbClr val="000000"/>
                </a:solidFill>
                <a:effectLst/>
                <a:latin typeface="+mj-lt"/>
                <a:ea typeface="Times New Roman" panose="02020603050405020304" pitchFamily="18" charset="0"/>
              </a:rPr>
              <a:t>Savoldelli</a:t>
            </a:r>
            <a:r>
              <a:rPr lang="fr-BE" sz="1100" i="1" dirty="0">
                <a:solidFill>
                  <a:srgbClr val="000000"/>
                </a:solidFill>
                <a:effectLst/>
                <a:latin typeface="+mj-lt"/>
                <a:ea typeface="Times New Roman" panose="02020603050405020304" pitchFamily="18" charset="0"/>
              </a:rPr>
              <a:t> (2011)</a:t>
            </a:r>
            <a:endParaRPr kumimoji="0" lang="fr-FR" b="0" i="1" u="none" strike="noStrike" kern="1200" cap="none" spc="0" normalizeH="0" baseline="0" noProof="0" dirty="0">
              <a:ln>
                <a:noFill/>
              </a:ln>
              <a:solidFill>
                <a:srgbClr val="808080"/>
              </a:solidFill>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val="1245875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BC154D1-9BA0-4D31-0A2D-80B2EC125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94619"/>
            <a:ext cx="6400800" cy="4968458"/>
          </a:xfrm>
          <a:prstGeom prst="rect">
            <a:avLst/>
          </a:prstGeom>
          <a:effectLst>
            <a:softEdge rad="79172"/>
          </a:effectLst>
        </p:spPr>
      </p:pic>
      <p:sp>
        <p:nvSpPr>
          <p:cNvPr id="2" name="Titre 1">
            <a:extLst>
              <a:ext uri="{FF2B5EF4-FFF2-40B4-BE49-F238E27FC236}">
                <a16:creationId xmlns:a16="http://schemas.microsoft.com/office/drawing/2014/main" id="{8A57A798-CD23-DBE5-18C8-306AC478D2D5}"/>
              </a:ext>
            </a:extLst>
          </p:cNvPr>
          <p:cNvSpPr>
            <a:spLocks noGrp="1"/>
          </p:cNvSpPr>
          <p:nvPr>
            <p:ph type="title"/>
          </p:nvPr>
        </p:nvSpPr>
        <p:spPr>
          <a:xfrm>
            <a:off x="457200" y="457200"/>
            <a:ext cx="8229600" cy="960438"/>
          </a:xfrm>
        </p:spPr>
        <p:txBody>
          <a:bodyPr/>
          <a:lstStyle/>
          <a:p>
            <a:r>
              <a:rPr lang="fr-BE" sz="3600" dirty="0">
                <a:solidFill>
                  <a:schemeClr val="accent4"/>
                </a:solidFill>
                <a:cs typeface="Times New Roman" pitchFamily="18" charset="0"/>
              </a:rPr>
              <a:t>1. Rôle du formateur en débriefing</a:t>
            </a: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9" name="Rectangle 3">
            <a:extLst>
              <a:ext uri="{FF2B5EF4-FFF2-40B4-BE49-F238E27FC236}">
                <a16:creationId xmlns:a16="http://schemas.microsoft.com/office/drawing/2014/main" id="{F4FE9DE0-584C-5959-2FFE-C99E39598845}"/>
              </a:ext>
            </a:extLst>
          </p:cNvPr>
          <p:cNvSpPr>
            <a:spLocks noChangeArrowheads="1"/>
          </p:cNvSpPr>
          <p:nvPr/>
        </p:nvSpPr>
        <p:spPr bwMode="auto">
          <a:xfrm>
            <a:off x="0"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4C607FB1-AA79-221A-7329-45DEDDED9FA1}"/>
              </a:ext>
            </a:extLst>
          </p:cNvPr>
          <p:cNvSpPr txBox="1"/>
          <p:nvPr/>
        </p:nvSpPr>
        <p:spPr>
          <a:xfrm>
            <a:off x="8686800" y="937419"/>
            <a:ext cx="9144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5" name="ZoneTexte 4">
            <a:extLst>
              <a:ext uri="{FF2B5EF4-FFF2-40B4-BE49-F238E27FC236}">
                <a16:creationId xmlns:a16="http://schemas.microsoft.com/office/drawing/2014/main" id="{47B67B18-FA8E-8466-C505-D5CAD9A542CF}"/>
              </a:ext>
            </a:extLst>
          </p:cNvPr>
          <p:cNvSpPr txBox="1"/>
          <p:nvPr/>
        </p:nvSpPr>
        <p:spPr>
          <a:xfrm>
            <a:off x="3568700" y="5969007"/>
            <a:ext cx="5060950" cy="43179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BE" sz="1100" i="1" dirty="0">
                <a:solidFill>
                  <a:srgbClr val="000000"/>
                </a:solidFill>
                <a:effectLst/>
                <a:latin typeface="+mj-lt"/>
                <a:ea typeface="Times New Roman" panose="02020603050405020304" pitchFamily="18" charset="0"/>
              </a:rPr>
              <a:t>Rudolph et al. (2006,200 8) repris par </a:t>
            </a:r>
            <a:r>
              <a:rPr lang="fr-BE" sz="1100" i="1" dirty="0" err="1">
                <a:solidFill>
                  <a:srgbClr val="000000"/>
                </a:solidFill>
                <a:effectLst/>
                <a:latin typeface="+mj-lt"/>
                <a:ea typeface="Times New Roman" panose="02020603050405020304" pitchFamily="18" charset="0"/>
              </a:rPr>
              <a:t>Savoldelli</a:t>
            </a:r>
            <a:r>
              <a:rPr lang="fr-BE" sz="1100" i="1" dirty="0">
                <a:solidFill>
                  <a:srgbClr val="000000"/>
                </a:solidFill>
                <a:effectLst/>
                <a:latin typeface="+mj-lt"/>
                <a:ea typeface="Times New Roman" panose="02020603050405020304" pitchFamily="18" charset="0"/>
              </a:rPr>
              <a:t> (2011)</a:t>
            </a:r>
            <a:endParaRPr kumimoji="0" lang="fr-FR" b="0" i="1" u="none" strike="noStrike" kern="1200" cap="none" spc="0" normalizeH="0" baseline="0" noProof="0" dirty="0">
              <a:ln>
                <a:noFill/>
              </a:ln>
              <a:solidFill>
                <a:srgbClr val="808080"/>
              </a:solidFill>
              <a:effectLst/>
              <a:uLnTx/>
              <a:uFillTx/>
              <a:latin typeface="+mj-lt"/>
              <a:ea typeface="Calibri" pitchFamily="34" charset="0"/>
              <a:cs typeface="Times New Roman" pitchFamily="18" charset="0"/>
            </a:endParaRPr>
          </a:p>
        </p:txBody>
      </p:sp>
      <p:sp>
        <p:nvSpPr>
          <p:cNvPr id="7" name="Rectangle : coins arrondis 6">
            <a:extLst>
              <a:ext uri="{FF2B5EF4-FFF2-40B4-BE49-F238E27FC236}">
                <a16:creationId xmlns:a16="http://schemas.microsoft.com/office/drawing/2014/main" id="{8A1C0BC8-82C7-C627-DA22-BCF3772C48BC}"/>
              </a:ext>
            </a:extLst>
          </p:cNvPr>
          <p:cNvSpPr/>
          <p:nvPr/>
        </p:nvSpPr>
        <p:spPr>
          <a:xfrm>
            <a:off x="1739900" y="1417638"/>
            <a:ext cx="749300" cy="21383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F1F8AA6-87FC-5827-C748-83BF49D45B10}"/>
              </a:ext>
            </a:extLst>
          </p:cNvPr>
          <p:cNvSpPr txBox="1"/>
          <p:nvPr/>
        </p:nvSpPr>
        <p:spPr>
          <a:xfrm>
            <a:off x="1320800" y="1536700"/>
            <a:ext cx="1625600" cy="1155700"/>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ZoneTexte 10">
            <a:extLst>
              <a:ext uri="{FF2B5EF4-FFF2-40B4-BE49-F238E27FC236}">
                <a16:creationId xmlns:a16="http://schemas.microsoft.com/office/drawing/2014/main" id="{295B7567-C206-51AB-9BC5-74F83B45BD27}"/>
              </a:ext>
            </a:extLst>
          </p:cNvPr>
          <p:cNvSpPr txBox="1"/>
          <p:nvPr/>
        </p:nvSpPr>
        <p:spPr>
          <a:xfrm>
            <a:off x="1143000" y="5440361"/>
            <a:ext cx="1625600" cy="941577"/>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2" name="ZoneTexte 11">
            <a:extLst>
              <a:ext uri="{FF2B5EF4-FFF2-40B4-BE49-F238E27FC236}">
                <a16:creationId xmlns:a16="http://schemas.microsoft.com/office/drawing/2014/main" id="{55658DBE-7C4F-2EF9-5A57-A71181907DE4}"/>
              </a:ext>
            </a:extLst>
          </p:cNvPr>
          <p:cNvSpPr txBox="1"/>
          <p:nvPr/>
        </p:nvSpPr>
        <p:spPr>
          <a:xfrm>
            <a:off x="730250" y="4521804"/>
            <a:ext cx="1625600" cy="941577"/>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3" name="Rectangle : coins arrondis 12">
            <a:extLst>
              <a:ext uri="{FF2B5EF4-FFF2-40B4-BE49-F238E27FC236}">
                <a16:creationId xmlns:a16="http://schemas.microsoft.com/office/drawing/2014/main" id="{BD11A83A-C37F-3908-8F86-F9E319D39B38}"/>
              </a:ext>
            </a:extLst>
          </p:cNvPr>
          <p:cNvSpPr/>
          <p:nvPr/>
        </p:nvSpPr>
        <p:spPr>
          <a:xfrm>
            <a:off x="4959350" y="3645089"/>
            <a:ext cx="1085850" cy="6347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Times" pitchFamily="2" charset="0"/>
              </a:rPr>
              <a:t>Action</a:t>
            </a:r>
            <a:r>
              <a:rPr lang="fr-FR" sz="1600" dirty="0">
                <a:latin typeface="Times" pitchFamily="2" charset="0"/>
              </a:rPr>
              <a:t> </a:t>
            </a:r>
            <a:r>
              <a:rPr lang="fr-FR" sz="1100" dirty="0">
                <a:latin typeface="Times" pitchFamily="2" charset="0"/>
              </a:rPr>
              <a:t>souhaitée</a:t>
            </a:r>
          </a:p>
          <a:p>
            <a:pPr algn="ctr"/>
            <a:r>
              <a:rPr lang="fr-FR" sz="1100" dirty="0">
                <a:latin typeface="Times" pitchFamily="2" charset="0"/>
              </a:rPr>
              <a:t>(observable)</a:t>
            </a:r>
          </a:p>
        </p:txBody>
      </p:sp>
      <p:sp>
        <p:nvSpPr>
          <p:cNvPr id="14" name="ZoneTexte 13">
            <a:extLst>
              <a:ext uri="{FF2B5EF4-FFF2-40B4-BE49-F238E27FC236}">
                <a16:creationId xmlns:a16="http://schemas.microsoft.com/office/drawing/2014/main" id="{59A22C07-D4A2-16A2-DA01-0927EBBF1764}"/>
              </a:ext>
            </a:extLst>
          </p:cNvPr>
          <p:cNvSpPr txBox="1"/>
          <p:nvPr/>
        </p:nvSpPr>
        <p:spPr>
          <a:xfrm>
            <a:off x="2330450" y="4474557"/>
            <a:ext cx="1625600" cy="941577"/>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5" name="Rectangle : coins arrondis 14">
            <a:extLst>
              <a:ext uri="{FF2B5EF4-FFF2-40B4-BE49-F238E27FC236}">
                <a16:creationId xmlns:a16="http://schemas.microsoft.com/office/drawing/2014/main" id="{FFB33713-22BE-BCB9-AF12-C016C0A1E29B}"/>
              </a:ext>
            </a:extLst>
          </p:cNvPr>
          <p:cNvSpPr/>
          <p:nvPr/>
        </p:nvSpPr>
        <p:spPr>
          <a:xfrm>
            <a:off x="3429000" y="3429000"/>
            <a:ext cx="2641600" cy="1123061"/>
          </a:xfrm>
          <a:prstGeom prst="roundRect">
            <a:avLst/>
          </a:prstGeom>
          <a:noFill/>
          <a:ln w="381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0238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BC154D1-9BA0-4D31-0A2D-80B2EC125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94619"/>
            <a:ext cx="6400800" cy="4968458"/>
          </a:xfrm>
          <a:prstGeom prst="rect">
            <a:avLst/>
          </a:prstGeom>
          <a:effectLst>
            <a:softEdge rad="79172"/>
          </a:effectLst>
        </p:spPr>
      </p:pic>
      <p:sp>
        <p:nvSpPr>
          <p:cNvPr id="2" name="Titre 1">
            <a:extLst>
              <a:ext uri="{FF2B5EF4-FFF2-40B4-BE49-F238E27FC236}">
                <a16:creationId xmlns:a16="http://schemas.microsoft.com/office/drawing/2014/main" id="{8A57A798-CD23-DBE5-18C8-306AC478D2D5}"/>
              </a:ext>
            </a:extLst>
          </p:cNvPr>
          <p:cNvSpPr>
            <a:spLocks noGrp="1"/>
          </p:cNvSpPr>
          <p:nvPr>
            <p:ph type="title"/>
          </p:nvPr>
        </p:nvSpPr>
        <p:spPr>
          <a:xfrm>
            <a:off x="457200" y="457200"/>
            <a:ext cx="8229600" cy="960438"/>
          </a:xfrm>
        </p:spPr>
        <p:txBody>
          <a:bodyPr/>
          <a:lstStyle/>
          <a:p>
            <a:r>
              <a:rPr lang="fr-BE" sz="3600" dirty="0">
                <a:solidFill>
                  <a:schemeClr val="accent4"/>
                </a:solidFill>
                <a:cs typeface="Times New Roman" pitchFamily="18" charset="0"/>
              </a:rPr>
              <a:t>1. Rôle du formateur en débriefing</a:t>
            </a: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9" name="Rectangle 3">
            <a:extLst>
              <a:ext uri="{FF2B5EF4-FFF2-40B4-BE49-F238E27FC236}">
                <a16:creationId xmlns:a16="http://schemas.microsoft.com/office/drawing/2014/main" id="{F4FE9DE0-584C-5959-2FFE-C99E39598845}"/>
              </a:ext>
            </a:extLst>
          </p:cNvPr>
          <p:cNvSpPr>
            <a:spLocks noChangeArrowheads="1"/>
          </p:cNvSpPr>
          <p:nvPr/>
        </p:nvSpPr>
        <p:spPr bwMode="auto">
          <a:xfrm>
            <a:off x="0"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4C607FB1-AA79-221A-7329-45DEDDED9FA1}"/>
              </a:ext>
            </a:extLst>
          </p:cNvPr>
          <p:cNvSpPr txBox="1"/>
          <p:nvPr/>
        </p:nvSpPr>
        <p:spPr>
          <a:xfrm>
            <a:off x="8686800" y="937419"/>
            <a:ext cx="9144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5" name="ZoneTexte 4">
            <a:extLst>
              <a:ext uri="{FF2B5EF4-FFF2-40B4-BE49-F238E27FC236}">
                <a16:creationId xmlns:a16="http://schemas.microsoft.com/office/drawing/2014/main" id="{47B67B18-FA8E-8466-C505-D5CAD9A542CF}"/>
              </a:ext>
            </a:extLst>
          </p:cNvPr>
          <p:cNvSpPr txBox="1"/>
          <p:nvPr/>
        </p:nvSpPr>
        <p:spPr>
          <a:xfrm>
            <a:off x="3568700" y="5969007"/>
            <a:ext cx="5060950" cy="43179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BE" sz="1100" i="1" dirty="0">
                <a:solidFill>
                  <a:srgbClr val="000000"/>
                </a:solidFill>
                <a:latin typeface="+mj-lt"/>
                <a:ea typeface="Times New Roman" panose="02020603050405020304" pitchFamily="18" charset="0"/>
              </a:rPr>
              <a:t>M</a:t>
            </a:r>
            <a:r>
              <a:rPr lang="fr-BE" sz="1100" i="1" dirty="0">
                <a:solidFill>
                  <a:srgbClr val="000000"/>
                </a:solidFill>
                <a:effectLst/>
                <a:latin typeface="+mj-lt"/>
                <a:ea typeface="Times New Roman" panose="02020603050405020304" pitchFamily="18" charset="0"/>
              </a:rPr>
              <a:t>odèle cognitif de débriefing enrichi sur base de Rudolph et al. (2006,2008), </a:t>
            </a:r>
            <a:r>
              <a:rPr lang="fr-BE" sz="1100" i="1" dirty="0" err="1">
                <a:solidFill>
                  <a:srgbClr val="000000"/>
                </a:solidFill>
                <a:effectLst/>
                <a:latin typeface="+mj-lt"/>
                <a:ea typeface="Times New Roman" panose="02020603050405020304" pitchFamily="18" charset="0"/>
              </a:rPr>
              <a:t>Secheresse</a:t>
            </a:r>
            <a:r>
              <a:rPr lang="fr-BE" sz="1100" i="1" dirty="0">
                <a:solidFill>
                  <a:srgbClr val="000000"/>
                </a:solidFill>
                <a:effectLst/>
                <a:latin typeface="+mj-lt"/>
                <a:ea typeface="Times New Roman" panose="02020603050405020304" pitchFamily="18" charset="0"/>
              </a:rPr>
              <a:t> (2020) et </a:t>
            </a:r>
            <a:r>
              <a:rPr lang="fr-BE" sz="1100" i="1" dirty="0" err="1">
                <a:solidFill>
                  <a:srgbClr val="000000"/>
                </a:solidFill>
                <a:effectLst/>
                <a:latin typeface="+mj-lt"/>
                <a:ea typeface="Times New Roman" panose="02020603050405020304" pitchFamily="18" charset="0"/>
              </a:rPr>
              <a:t>Savoldelli</a:t>
            </a:r>
            <a:r>
              <a:rPr lang="fr-BE" sz="1100" i="1" dirty="0">
                <a:solidFill>
                  <a:srgbClr val="000000"/>
                </a:solidFill>
                <a:effectLst/>
                <a:latin typeface="+mj-lt"/>
                <a:ea typeface="Times New Roman" panose="02020603050405020304" pitchFamily="18" charset="0"/>
              </a:rPr>
              <a:t> (2011)</a:t>
            </a:r>
            <a:endParaRPr kumimoji="0" lang="fr-FR" b="0" i="1" u="none" strike="noStrike" kern="1200" cap="none" spc="0" normalizeH="0" baseline="0" noProof="0" dirty="0">
              <a:ln>
                <a:noFill/>
              </a:ln>
              <a:solidFill>
                <a:srgbClr val="808080"/>
              </a:solidFill>
              <a:effectLst/>
              <a:uLnTx/>
              <a:uFillTx/>
              <a:latin typeface="+mj-lt"/>
              <a:ea typeface="Calibri" pitchFamily="34" charset="0"/>
              <a:cs typeface="Times New Roman" pitchFamily="18" charset="0"/>
            </a:endParaRPr>
          </a:p>
        </p:txBody>
      </p:sp>
      <p:sp>
        <p:nvSpPr>
          <p:cNvPr id="12" name="Rectangle : coins arrondis 11">
            <a:extLst>
              <a:ext uri="{FF2B5EF4-FFF2-40B4-BE49-F238E27FC236}">
                <a16:creationId xmlns:a16="http://schemas.microsoft.com/office/drawing/2014/main" id="{1CA8CDFB-5ACE-F122-D725-E53635F35B68}"/>
              </a:ext>
            </a:extLst>
          </p:cNvPr>
          <p:cNvSpPr/>
          <p:nvPr/>
        </p:nvSpPr>
        <p:spPr>
          <a:xfrm>
            <a:off x="4959350" y="3645089"/>
            <a:ext cx="1085850" cy="6347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Times" pitchFamily="2" charset="0"/>
              </a:rPr>
              <a:t>Action</a:t>
            </a:r>
            <a:r>
              <a:rPr lang="fr-FR" sz="1600" dirty="0">
                <a:latin typeface="Times" pitchFamily="2" charset="0"/>
              </a:rPr>
              <a:t> </a:t>
            </a:r>
            <a:r>
              <a:rPr lang="fr-FR" sz="1100" dirty="0">
                <a:latin typeface="Times" pitchFamily="2" charset="0"/>
              </a:rPr>
              <a:t>souhaitée</a:t>
            </a:r>
          </a:p>
          <a:p>
            <a:pPr algn="ctr"/>
            <a:r>
              <a:rPr lang="fr-FR" sz="1100" dirty="0">
                <a:latin typeface="Times" pitchFamily="2" charset="0"/>
              </a:rPr>
              <a:t>(observable)</a:t>
            </a:r>
          </a:p>
        </p:txBody>
      </p:sp>
      <p:sp>
        <p:nvSpPr>
          <p:cNvPr id="10" name="ZoneTexte 9">
            <a:extLst>
              <a:ext uri="{FF2B5EF4-FFF2-40B4-BE49-F238E27FC236}">
                <a16:creationId xmlns:a16="http://schemas.microsoft.com/office/drawing/2014/main" id="{05DAFB9E-9E21-9672-AD4F-EA1D24C230B4}"/>
              </a:ext>
            </a:extLst>
          </p:cNvPr>
          <p:cNvSpPr txBox="1"/>
          <p:nvPr/>
        </p:nvSpPr>
        <p:spPr>
          <a:xfrm>
            <a:off x="1143000" y="5321300"/>
            <a:ext cx="1625600" cy="1199336"/>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ZoneTexte 10">
            <a:extLst>
              <a:ext uri="{FF2B5EF4-FFF2-40B4-BE49-F238E27FC236}">
                <a16:creationId xmlns:a16="http://schemas.microsoft.com/office/drawing/2014/main" id="{8A69D411-3E4A-4FBC-892A-887EF37DFE0F}"/>
              </a:ext>
            </a:extLst>
          </p:cNvPr>
          <p:cNvSpPr txBox="1"/>
          <p:nvPr/>
        </p:nvSpPr>
        <p:spPr>
          <a:xfrm>
            <a:off x="715433" y="4480277"/>
            <a:ext cx="1625600" cy="1199336"/>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132842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E811165-8612-F1AF-8427-3F9533C2015E}"/>
              </a:ext>
            </a:extLst>
          </p:cNvPr>
          <p:cNvSpPr>
            <a:spLocks noGrp="1"/>
          </p:cNvSpPr>
          <p:nvPr>
            <p:ph idx="1"/>
          </p:nvPr>
        </p:nvSpPr>
        <p:spPr>
          <a:xfrm>
            <a:off x="457200" y="1278082"/>
            <a:ext cx="8229600" cy="1627349"/>
          </a:xfrm>
        </p:spPr>
        <p:txBody>
          <a:bodyPr>
            <a:normAutofit/>
          </a:bodyPr>
          <a:lstStyle/>
          <a:p>
            <a:pPr algn="just"/>
            <a:endParaRPr lang="fr-BE" sz="1800" dirty="0">
              <a:solidFill>
                <a:schemeClr val="tx1"/>
              </a:solidFill>
            </a:endParaRPr>
          </a:p>
          <a:p>
            <a:pPr marL="285750" indent="-285750" algn="just">
              <a:buFont typeface="Wingdings" pitchFamily="2" charset="2"/>
              <a:buChar char="q"/>
            </a:pPr>
            <a:r>
              <a:rPr lang="fr-BE" sz="1800" dirty="0">
                <a:solidFill>
                  <a:schemeClr val="tx1"/>
                </a:solidFill>
              </a:rPr>
              <a:t>L’activité du formateur en débriefing est reconnue comme complexe à mettre en œuvre (Pastré, 2008; </a:t>
            </a:r>
            <a:r>
              <a:rPr lang="fr-BE" sz="1800" dirty="0" err="1">
                <a:solidFill>
                  <a:schemeClr val="tx1"/>
                </a:solidFill>
              </a:rPr>
              <a:t>Policard</a:t>
            </a:r>
            <a:r>
              <a:rPr lang="fr-BE" sz="1800" dirty="0">
                <a:solidFill>
                  <a:schemeClr val="tx1"/>
                </a:solidFill>
              </a:rPr>
              <a:t>, 2018; </a:t>
            </a:r>
            <a:r>
              <a:rPr lang="fr-BE" sz="1800" dirty="0" err="1">
                <a:solidFill>
                  <a:schemeClr val="tx1"/>
                </a:solidFill>
              </a:rPr>
              <a:t>Bastiani</a:t>
            </a:r>
            <a:r>
              <a:rPr lang="fr-BE" sz="1800" dirty="0">
                <a:solidFill>
                  <a:schemeClr val="tx1"/>
                </a:solidFill>
              </a:rPr>
              <a:t>, 2017,2020) </a:t>
            </a:r>
          </a:p>
          <a:p>
            <a:pPr marL="285750" indent="-285750" algn="just">
              <a:buFont typeface="Wingdings" pitchFamily="2" charset="2"/>
              <a:buChar char="q"/>
            </a:pPr>
            <a:r>
              <a:rPr lang="fr-BE" sz="1800" dirty="0">
                <a:solidFill>
                  <a:schemeClr val="tx1"/>
                </a:solidFill>
              </a:rPr>
              <a:t>Le formateur est amené à sortir de sa zone de confort (Pastré, 2008).</a:t>
            </a:r>
          </a:p>
          <a:p>
            <a:endParaRPr lang="fr-BE" sz="1800" dirty="0">
              <a:solidFill>
                <a:schemeClr val="tx1"/>
              </a:solidFill>
            </a:endParaRPr>
          </a:p>
          <a:p>
            <a:pPr lvl="2" indent="0">
              <a:buNone/>
            </a:pPr>
            <a:endParaRPr lang="fr-BE" sz="1800" dirty="0">
              <a:cs typeface="Times New Roman" pitchFamily="18" charset="0"/>
            </a:endParaRPr>
          </a:p>
          <a:p>
            <a:endParaRPr lang="fr-FR" sz="1800" dirty="0">
              <a:solidFill>
                <a:schemeClr val="tx1"/>
              </a:solidFill>
            </a:endParaRPr>
          </a:p>
        </p:txBody>
      </p:sp>
      <p:sp>
        <p:nvSpPr>
          <p:cNvPr id="2" name="Titre 1">
            <a:extLst>
              <a:ext uri="{FF2B5EF4-FFF2-40B4-BE49-F238E27FC236}">
                <a16:creationId xmlns:a16="http://schemas.microsoft.com/office/drawing/2014/main" id="{8A57A798-CD23-DBE5-18C8-306AC478D2D5}"/>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dirty="0"/>
              <a:t>Duvivier  Valérie   |     INAS    </a:t>
            </a: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9" name="Rectangle 3">
            <a:extLst>
              <a:ext uri="{FF2B5EF4-FFF2-40B4-BE49-F238E27FC236}">
                <a16:creationId xmlns:a16="http://schemas.microsoft.com/office/drawing/2014/main" id="{F4FE9DE0-584C-5959-2FFE-C99E39598845}"/>
              </a:ext>
            </a:extLst>
          </p:cNvPr>
          <p:cNvSpPr>
            <a:spLocks noChangeArrowheads="1"/>
          </p:cNvSpPr>
          <p:nvPr/>
        </p:nvSpPr>
        <p:spPr bwMode="auto">
          <a:xfrm>
            <a:off x="0"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4C607FB1-AA79-221A-7329-45DEDDED9FA1}"/>
              </a:ext>
            </a:extLst>
          </p:cNvPr>
          <p:cNvSpPr txBox="1"/>
          <p:nvPr/>
        </p:nvSpPr>
        <p:spPr>
          <a:xfrm>
            <a:off x="8686800" y="937419"/>
            <a:ext cx="9144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pic>
        <p:nvPicPr>
          <p:cNvPr id="2050" name="Picture 2">
            <a:extLst>
              <a:ext uri="{FF2B5EF4-FFF2-40B4-BE49-F238E27FC236}">
                <a16:creationId xmlns:a16="http://schemas.microsoft.com/office/drawing/2014/main" id="{58726939-0CBE-774E-D61D-D1CB76C30B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21" b="18248"/>
          <a:stretch/>
        </p:blipFill>
        <p:spPr bwMode="auto">
          <a:xfrm>
            <a:off x="0" y="2967570"/>
            <a:ext cx="9144000" cy="361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9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anevas_umons_creactifs">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509B4D459FC7449DA0DFB562445FCE" ma:contentTypeVersion="17" ma:contentTypeDescription="Crée un document." ma:contentTypeScope="" ma:versionID="f0dbaf0f1e049f39177e54303026cf03">
  <xsd:schema xmlns:xsd="http://www.w3.org/2001/XMLSchema" xmlns:xs="http://www.w3.org/2001/XMLSchema" xmlns:p="http://schemas.microsoft.com/office/2006/metadata/properties" xmlns:ns2="fdc56963-2591-4100-8c0d-3a2d8d21386e" xmlns:ns3="c63c6155-2150-4348-a020-03587348884c" targetNamespace="http://schemas.microsoft.com/office/2006/metadata/properties" ma:root="true" ma:fieldsID="8ae5057b04476e7533c1d41f1dbe2605" ns2:_="" ns3:_="">
    <xsd:import namespace="fdc56963-2591-4100-8c0d-3a2d8d21386e"/>
    <xsd:import namespace="c63c6155-2150-4348-a020-0358734888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56963-2591-4100-8c0d-3a2d8d213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9011953a-c381-489f-99f2-2153285bf2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3c6155-2150-4348-a020-03587348884c"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88080908-001e-4ac6-9ec3-34f340b8491b}" ma:internalName="TaxCatchAll" ma:showField="CatchAllData" ma:web="c63c6155-2150-4348-a020-0358734888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cf76f155ced4ddcb4097134ff3c332f xmlns="fdc56963-2591-4100-8c0d-3a2d8d21386e">
      <Terms xmlns="http://schemas.microsoft.com/office/infopath/2007/PartnerControls"/>
    </lcf76f155ced4ddcb4097134ff3c332f>
    <TaxCatchAll xmlns="c63c6155-2150-4348-a020-03587348884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777368-00D6-4FEA-B2EA-A849FD7F9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56963-2591-4100-8c0d-3a2d8d21386e"/>
    <ds:schemaRef ds:uri="c63c6155-2150-4348-a020-0358734888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CAB3CE-5A86-43DD-8A7C-A80DE9733629}">
  <ds:schemaRefs>
    <ds:schemaRef ds:uri="http://schemas.microsoft.com/office/2006/metadata/properties"/>
    <ds:schemaRef ds:uri="http://schemas.openxmlformats.org/package/2006/metadata/core-properties"/>
    <ds:schemaRef ds:uri="http://schemas.microsoft.com/sharepoint/v3"/>
    <ds:schemaRef ds:uri="http://purl.org/dc/elements/1.1/"/>
    <ds:schemaRef ds:uri="http://schemas.microsoft.com/office/2006/documentManagement/types"/>
    <ds:schemaRef ds:uri="http://purl.org/dc/dcmitype/"/>
    <ds:schemaRef ds:uri="1f9008a1-ef6b-44a9-ac79-9931cd9ae34b"/>
    <ds:schemaRef ds:uri="http://www.w3.org/XML/1998/namespace"/>
    <ds:schemaRef ds:uri="http://purl.org/dc/terms/"/>
    <ds:schemaRef ds:uri="fdc56963-2591-4100-8c0d-3a2d8d21386e"/>
    <ds:schemaRef ds:uri="http://schemas.microsoft.com/office/infopath/2007/PartnerControls"/>
    <ds:schemaRef ds:uri="c63c6155-2150-4348-a020-03587348884c"/>
  </ds:schemaRefs>
</ds:datastoreItem>
</file>

<file path=customXml/itemProps3.xml><?xml version="1.0" encoding="utf-8"?>
<ds:datastoreItem xmlns:ds="http://schemas.openxmlformats.org/officeDocument/2006/customXml" ds:itemID="{E4EE8608-E519-401B-B52A-7D078351AF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canevas_umons_crSIMPRO</Template>
  <TotalTime>13784</TotalTime>
  <Words>5204</Words>
  <Application>Microsoft Macintosh PowerPoint</Application>
  <PresentationFormat>Affichage à l'écran (4:3)</PresentationFormat>
  <Paragraphs>583</Paragraphs>
  <Slides>35</Slides>
  <Notes>27</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35</vt:i4>
      </vt:variant>
    </vt:vector>
  </HeadingPairs>
  <TitlesOfParts>
    <vt:vector size="47" baseType="lpstr">
      <vt:lpstr>Arial</vt:lpstr>
      <vt:lpstr>Calibri</vt:lpstr>
      <vt:lpstr>Dreaming Outloud Pro</vt:lpstr>
      <vt:lpstr>Georgia</vt:lpstr>
      <vt:lpstr>Inter Var</vt:lpstr>
      <vt:lpstr>system-ui</vt:lpstr>
      <vt:lpstr>Tahoma</vt:lpstr>
      <vt:lpstr>Tenor Sans</vt:lpstr>
      <vt:lpstr>Times</vt:lpstr>
      <vt:lpstr>Times New Roman</vt:lpstr>
      <vt:lpstr>Wingdings</vt:lpstr>
      <vt:lpstr>canevas_umons_creactifs</vt:lpstr>
      <vt:lpstr>La simulation à visée de formation professionnelle : Et les formateurs dans tout ça ? Séminaire INAS - Janvier 2023</vt:lpstr>
      <vt:lpstr>Activité du formateur en débriefing post-simulation </vt:lpstr>
      <vt:lpstr>PLAN</vt:lpstr>
      <vt:lpstr>1. Rôle du formateur en débriefing</vt:lpstr>
      <vt:lpstr>Présentation PowerPoint</vt:lpstr>
      <vt:lpstr>Présentation PowerPoint</vt:lpstr>
      <vt:lpstr>1. Rôle du formateur en débriefing</vt:lpstr>
      <vt:lpstr>1. Rôle du formateur en débriefing</vt:lpstr>
      <vt:lpstr>2. Constats</vt:lpstr>
      <vt:lpstr>2. Constats</vt:lpstr>
      <vt:lpstr>2. Constats</vt:lpstr>
      <vt:lpstr>Présentation PowerPoint</vt:lpstr>
      <vt:lpstr>Présentation PowerPoint</vt:lpstr>
      <vt:lpstr>Phase émotionnelle</vt:lpstr>
      <vt:lpstr>Phase description</vt:lpstr>
      <vt:lpstr>Phase analyse</vt:lpstr>
      <vt:lpstr>Phase de transposition</vt:lpstr>
      <vt:lpstr>2. Constats</vt:lpstr>
      <vt:lpstr>Présentation PowerPoint</vt:lpstr>
      <vt:lpstr>2. Constats</vt:lpstr>
      <vt:lpstr>Présentation PowerPoint</vt:lpstr>
      <vt:lpstr>2. Constats</vt:lpstr>
      <vt:lpstr>3. Enjeux</vt:lpstr>
      <vt:lpstr>4. Modèle de l’activité des formateurs en débriefing</vt:lpstr>
      <vt:lpstr>4.1. Modèle de référence</vt:lpstr>
      <vt:lpstr>4.1. Modèle de référence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Exemple de titre</dc:title>
  <dc:creator>François ROCCA</dc:creator>
  <cp:lastModifiedBy>Valérie DUVIVIER</cp:lastModifiedBy>
  <cp:revision>99</cp:revision>
  <dcterms:created xsi:type="dcterms:W3CDTF">2022-02-02T13:55:02Z</dcterms:created>
  <dcterms:modified xsi:type="dcterms:W3CDTF">2023-06-15T22:53:44Z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10000</vt:r8>
  </property>
  <property fmtid="{D5CDD505-2E9C-101B-9397-08002B2CF9AE}" pid="3" name="ContentTypeId">
    <vt:lpwstr>0x010100F2509B4D459FC7449DA0DFB562445FCE</vt:lpwstr>
  </property>
</Properties>
</file>