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3CE297"/>
    <a:srgbClr val="CC0066"/>
    <a:srgbClr val="FF6600"/>
    <a:srgbClr val="CE5053"/>
    <a:srgbClr val="FF7C80"/>
    <a:srgbClr val="993366"/>
    <a:srgbClr val="333399"/>
    <a:srgbClr val="33CCCC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Feuille_de_calcul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Feuille_de_calcul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Pourcents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Hommes</c:v>
                </c:pt>
                <c:pt idx="1">
                  <c:v>Femmes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36.0</c:v>
                </c:pt>
                <c:pt idx="1">
                  <c:v>32.0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7D-49AA-A382-D2F1CBAB0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875973584"/>
        <c:axId val="-1964549504"/>
      </c:barChart>
      <c:catAx>
        <c:axId val="-187597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964549504"/>
        <c:crosses val="autoZero"/>
        <c:auto val="1"/>
        <c:lblAlgn val="ctr"/>
        <c:lblOffset val="100"/>
        <c:noMultiLvlLbl val="0"/>
      </c:catAx>
      <c:valAx>
        <c:axId val="-1964549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87597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Ages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CA-4A61-91DF-B0FDE548A6A2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CA-4A61-91DF-B0FDE548A6A2}"/>
              </c:ext>
            </c:extLst>
          </c:dPt>
          <c:dPt>
            <c:idx val="2"/>
            <c:bubble3D val="0"/>
            <c:spPr>
              <a:solidFill>
                <a:srgbClr val="E6B32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CA-4A61-91DF-B0FDE548A6A2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EF76B0EE-7427-49FD-9A2B-FE1AC5186B7C}" type="VALUE">
                      <a:rPr lang="en-US" sz="1600"/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ACA-4A61-91DF-B0FDE548A6A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Moins de 18 ans</c:v>
                </c:pt>
                <c:pt idx="1">
                  <c:v>De 18 à 25 ans</c:v>
                </c:pt>
                <c:pt idx="2">
                  <c:v>Au-delà de 25 ans</c:v>
                </c:pt>
              </c:strCache>
            </c:strRef>
          </c:cat>
          <c:val>
            <c:numRef>
              <c:f>Feuil1!$B$2:$B$4</c:f>
              <c:numCache>
                <c:formatCode>0.00%</c:formatCode>
                <c:ptCount val="3"/>
                <c:pt idx="1">
                  <c:v>0.088</c:v>
                </c:pt>
                <c:pt idx="2">
                  <c:v>0.912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CA-4A61-91DF-B0FDE548A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0620411579"/>
          <c:y val="0.877380856151311"/>
          <c:w val="0.416488074860208"/>
          <c:h val="0.1067850387239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66-4273-9070-873C506E542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4B-4A77-A33C-EC599CE058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0.00%</c:formatCode>
                <c:ptCount val="2"/>
                <c:pt idx="0">
                  <c:v>0.412</c:v>
                </c:pt>
                <c:pt idx="1">
                  <c:v>0.588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4B-4A77-A33C-EC599CE05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321-4518-91A8-467BEE5494FA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321-4518-91A8-467BEE5494F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21-4518-91A8-467BEE5494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Monarchie</c:v>
                </c:pt>
                <c:pt idx="1">
                  <c:v>République</c:v>
                </c:pt>
                <c:pt idx="2">
                  <c:v>Dictature</c:v>
                </c:pt>
              </c:strCache>
            </c:strRef>
          </c:cat>
          <c:val>
            <c:numRef>
              <c:f>Feuil1!$B$2:$B$4</c:f>
              <c:numCache>
                <c:formatCode>0.00%</c:formatCode>
                <c:ptCount val="3"/>
                <c:pt idx="0">
                  <c:v>0.411</c:v>
                </c:pt>
                <c:pt idx="1">
                  <c:v>0.515</c:v>
                </c:pt>
                <c:pt idx="2">
                  <c:v>0.015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21-4518-91A8-467BEE549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E4E-4D24-B088-BA049812A299}"/>
              </c:ext>
            </c:extLst>
          </c:dPt>
          <c:dPt>
            <c:idx val="1"/>
            <c:bubble3D val="0"/>
            <c:spPr>
              <a:solidFill>
                <a:srgbClr val="CC006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4E-4D24-B088-BA049812A2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0.00%</c:formatCode>
                <c:ptCount val="2"/>
                <c:pt idx="0">
                  <c:v>0.544</c:v>
                </c:pt>
                <c:pt idx="1">
                  <c:v>0.456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4E-4D24-B088-BA049812A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079253680247"/>
          <c:y val="0.0789776174755716"/>
          <c:w val="0.339242458823082"/>
          <c:h val="0.720781659814805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rgbClr val="FFCC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15-40D0-9E8E-9C45C349B9B7}"/>
              </c:ext>
            </c:extLst>
          </c:dPt>
          <c:dPt>
            <c:idx val="1"/>
            <c:bubble3D val="0"/>
            <c:spPr>
              <a:solidFill>
                <a:srgbClr val="CE505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415-40D0-9E8E-9C45C349B9B7}"/>
              </c:ext>
            </c:extLst>
          </c:dPt>
          <c:dPt>
            <c:idx val="2"/>
            <c:bubble3D val="0"/>
            <c:spPr>
              <a:solidFill>
                <a:srgbClr val="33339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15-40D0-9E8E-9C45C349B9B7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415-40D0-9E8E-9C45C349B9B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5E-4F49-90C7-BA65B684E9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5E-4F49-90C7-BA65B684E93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5E-4F49-90C7-BA65B684E936}"/>
              </c:ext>
            </c:extLst>
          </c:dPt>
          <c:dPt>
            <c:idx val="7"/>
            <c:bubble3D val="0"/>
            <c:spPr>
              <a:solidFill>
                <a:srgbClr val="FF7C8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415-40D0-9E8E-9C45C349B9B7}"/>
              </c:ext>
            </c:extLst>
          </c:dPt>
          <c:dPt>
            <c:idx val="8"/>
            <c:bubble3D val="0"/>
            <c:spPr>
              <a:solidFill>
                <a:srgbClr val="99336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415-40D0-9E8E-9C45C349B9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Feuil1!$A$2:$A$10</c:f>
              <c:strCache>
                <c:ptCount val="9"/>
                <c:pt idx="0">
                  <c:v>"Coincé"</c:v>
                </c:pt>
                <c:pt idx="1">
                  <c:v>A l'aise</c:v>
                </c:pt>
                <c:pt idx="2">
                  <c:v>Inutile</c:v>
                </c:pt>
                <c:pt idx="3">
                  <c:v>Normal, ni à l'aise ni coincé</c:v>
                </c:pt>
                <c:pt idx="4">
                  <c:v>Le roi plus coincé que la reine</c:v>
                </c:pt>
                <c:pt idx="5">
                  <c:v>Peu utile</c:v>
                </c:pt>
                <c:pt idx="6">
                  <c:v>Obligé</c:v>
                </c:pt>
                <c:pt idx="7">
                  <c:v>Trop protocolaire</c:v>
                </c:pt>
                <c:pt idx="8">
                  <c:v>Sans avis</c:v>
                </c:pt>
              </c:strCache>
            </c:strRef>
          </c:cat>
          <c:val>
            <c:numRef>
              <c:f>Feuil1!$B$2:$B$10</c:f>
              <c:numCache>
                <c:formatCode>0.00%</c:formatCode>
                <c:ptCount val="9"/>
                <c:pt idx="0">
                  <c:v>0.455882</c:v>
                </c:pt>
                <c:pt idx="1">
                  <c:v>0.411765</c:v>
                </c:pt>
                <c:pt idx="2">
                  <c:v>0.014706</c:v>
                </c:pt>
                <c:pt idx="3">
                  <c:v>0.0147</c:v>
                </c:pt>
                <c:pt idx="4">
                  <c:v>0.0147</c:v>
                </c:pt>
                <c:pt idx="5">
                  <c:v>0.0147</c:v>
                </c:pt>
                <c:pt idx="6">
                  <c:v>0.014706</c:v>
                </c:pt>
                <c:pt idx="7">
                  <c:v>0.0294</c:v>
                </c:pt>
                <c:pt idx="8">
                  <c:v>0.0294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15-40D0-9E8E-9C45C349B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rgbClr val="FF999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76D-4EEC-B0C7-D1127F5BB404}"/>
              </c:ext>
            </c:extLst>
          </c:dPt>
          <c:dPt>
            <c:idx val="1"/>
            <c:bubble3D val="0"/>
            <c:spPr>
              <a:solidFill>
                <a:srgbClr val="3CE29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6D-4EEC-B0C7-D1127F5BB4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0.00%</c:formatCode>
                <c:ptCount val="2"/>
                <c:pt idx="0">
                  <c:v>0.809</c:v>
                </c:pt>
                <c:pt idx="1">
                  <c:v>0.191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6D-4EEC-B0C7-D1127F5BB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674FE-DF1D-48CC-BA6C-01F245DC525F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A764-8497-4ED7-AA28-257748CC39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68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F6878D0-64CC-474F-9169-C5FCA931F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32A19B0-927F-4ADB-A51E-F6AC54641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77FC026-DD74-4E98-9725-E4A44A6E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FB6649F-1D3D-4E32-ABDA-6D40D3B0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E1F3434-425A-472C-A5E0-F8551D62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8884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F3D8642-488A-49AA-B12D-8DF065E0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57CECAB-B490-4E2B-9E40-16102DB7F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7D8BDE3-C176-468D-9956-48FA8751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0B07DC8-AEA6-4612-9A47-1F478D8B5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657114F-0D1D-44BE-9F55-994DD356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884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B950D33E-CB35-409A-8C6A-3D4C447A3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B0C2C7F-FBF6-483B-922F-A1057F811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D00C2C6-72A9-4322-89BD-6E2325FE3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BA0FC0C-6AF3-4720-B035-9F61D7C7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1E88C59-9198-45DA-81C3-D3F9215F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930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C9C3CB0-FA7B-4AF9-A7B5-30B7277F9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5650290-F1E1-4645-8BB1-76A98859E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BD9DD1D-9115-4B9D-A59E-A511B97F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3EF1452-AC21-40DE-B81B-6A204AB5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810E8A7-F54A-48CD-B9E8-AC1B0805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178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FE95923-DA81-4131-87DD-A2091145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63DC119-3BBB-41CB-8343-1624B80CA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D0E770F-43EA-49C1-A1DA-63D0AFBF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25C0695-0EAC-4125-AF15-BA3E9DB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D5ADC78-BCA4-4BD3-9F51-2BEFA4E3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95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129E63-1607-4EAA-A3D4-C86A038AA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CBD5BA2-EBC4-4C03-80D1-E1C9F1C7C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4659B7B-B560-444B-81E2-6E2949923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8D27596-4864-499D-A557-FC74ACE5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01020EE-7122-4887-8752-B6E878562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8B420D6-605A-465E-B5EA-797428575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060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1638656-E274-4159-AF22-E2078562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8898E6A-DA5D-44D7-A7C9-190DBB3E1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67FA151-DD89-4190-9148-60824C96F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C9E0EF41-7515-4855-A1FE-09BBAA875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F28E6612-0D79-4A90-B1A8-0025B0E02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FCAC855A-7EB1-462B-A770-70E0A5D64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B5D5FA8C-4958-49FD-8AA6-17087614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0D43E8F-63A5-4804-A4BA-1AC59D8C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09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1581113-BAE3-4BB5-BF2B-65A4D4FCB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19E2B16-133E-47CF-8D6B-06E5B0DD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F75075B-6919-4D94-9DE8-36198E68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7B3D010-0C02-4DF5-A944-6FD47A53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07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C0430074-621F-4C19-B57A-D4518C5F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85C4F6E9-96DF-4AE7-A8C3-8AFDB80B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F41DE9EB-4758-455C-93E5-C11F8D5D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721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5E59F85-C475-481B-B618-B7A18913E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DCE953D-E761-4192-9B16-6ECF9130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A7C42A9-50BB-404C-B9AA-38C227362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C3DC385-42F0-4A8B-9999-19CE79AD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0F3D1A9-A3FB-4F85-BC2B-C6F658FC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95B0D78-F6B8-4315-8CA7-C3C3A27A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350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37B9D5C-95B3-4F1B-BF1C-6D3232821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19E1BCF7-0B35-44BF-86EA-AD51488D1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E185A99-E385-4E0F-A2F6-5B86E3FA8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F36050C-B81B-4ADA-A25D-3866FAE05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4793DD8-687C-4009-A475-4A60E27E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C060C38-FC08-4424-BC83-3E0021D4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211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52C11E5-7A1C-44D8-B403-776F91F05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CF0F1FF-B6D6-40D4-A1D2-D3E523E20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8431CB5-7059-432D-9967-216EA063F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E1E0-83C3-4511-8727-78D19A55EBB9}" type="datetimeFigureOut">
              <a:rPr lang="fr-BE" smtClean="0"/>
              <a:t>20/03/18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F8604C-609F-4C6A-ACD8-E0AF3B338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1860947-9BF2-4D62-9E2C-0DA5251F3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3808-8B09-4F26-9250-F421579BF04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699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878B6340-2462-4C81-A557-835CF01F1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23883"/>
            <a:ext cx="9144000" cy="33716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endParaRPr lang="fr-BE" dirty="0"/>
          </a:p>
        </p:txBody>
      </p:sp>
      <p:sp>
        <p:nvSpPr>
          <p:cNvPr id="4" name="AutoShape 2" descr="Tableau des réponses au formulaire Forms. Titre de la question : Vous êtes :. Nombre de réponses : 68&amp;nbsp;réponses.">
            <a:extLst>
              <a:ext uri="{FF2B5EF4-FFF2-40B4-BE49-F238E27FC236}">
                <a16:creationId xmlns:a16="http://schemas.microsoft.com/office/drawing/2014/main" xmlns="" id="{6CB56CDC-FDE0-45E6-8BBF-0AE01AC534C9}"/>
              </a:ext>
            </a:extLst>
          </p:cNvPr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272209" y="1122362"/>
            <a:ext cx="9395791" cy="448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BE" dirty="0">
                <a:latin typeface="Century" panose="02040604050505020304" pitchFamily="18" charset="0"/>
              </a:rPr>
              <a:t>Renouveau démocratique :</a:t>
            </a:r>
            <a:br>
              <a:rPr lang="fr-BE" dirty="0">
                <a:latin typeface="Century" panose="02040604050505020304" pitchFamily="18" charset="0"/>
              </a:rPr>
            </a:br>
            <a:r>
              <a:rPr lang="fr-BE" dirty="0">
                <a:latin typeface="Century" panose="02040604050505020304" pitchFamily="18" charset="0"/>
              </a:rPr>
              <a:t/>
            </a:r>
            <a:br>
              <a:rPr lang="fr-BE" dirty="0">
                <a:latin typeface="Century" panose="02040604050505020304" pitchFamily="18" charset="0"/>
              </a:rPr>
            </a:br>
            <a:r>
              <a:rPr lang="fr-BE" dirty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  <a:t>La démocratie nécessite-t-elle d’être réformée ?</a:t>
            </a:r>
            <a:br>
              <a:rPr lang="fr-BE" dirty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</a:br>
            <a:r>
              <a:rPr lang="fr-BE" dirty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  <a:t/>
            </a:r>
            <a:br>
              <a:rPr lang="fr-BE" dirty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</a:br>
            <a:r>
              <a:rPr lang="fr-BE" sz="4900" i="1" dirty="0">
                <a:latin typeface="Century" panose="02040604050505020304" pitchFamily="18" charset="0"/>
              </a:rPr>
              <a:t>Sondage réalisé auprès de </a:t>
            </a:r>
            <a:r>
              <a:rPr lang="fr-BE" sz="4900" i="1">
                <a:latin typeface="Century" panose="02040604050505020304" pitchFamily="18" charset="0"/>
              </a:rPr>
              <a:t>68 volontaires</a:t>
            </a: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9951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E321C4-8284-426D-A944-5677D5D76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Sexe des personnes interrogées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E7E21C43-5B8C-424B-904D-9C0037B21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9843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61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CE4ABF-1BF4-4E5D-B2E6-3329F33F4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Leur âge</a:t>
            </a:r>
          </a:p>
        </p:txBody>
      </p:sp>
      <p:graphicFrame>
        <p:nvGraphicFramePr>
          <p:cNvPr id="12" name="Espace réservé du contenu 11">
            <a:extLst>
              <a:ext uri="{FF2B5EF4-FFF2-40B4-BE49-F238E27FC236}">
                <a16:creationId xmlns:a16="http://schemas.microsoft.com/office/drawing/2014/main" xmlns="" id="{305A25C3-6521-4660-8402-5DA9F41D4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124300"/>
              </p:ext>
            </p:extLst>
          </p:nvPr>
        </p:nvGraphicFramePr>
        <p:xfrm>
          <a:off x="838200" y="1325218"/>
          <a:ext cx="10515600" cy="5353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39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A59622-92F1-45CE-9FBC-0CA6EED7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 :</a:t>
            </a:r>
            <a:r>
              <a:rPr lang="fr-BE" dirty="0"/>
              <a:t> </a:t>
            </a:r>
            <a:r>
              <a:rPr lang="fr-BE" sz="4000" dirty="0"/>
              <a:t>Êtes-vous satisfait du système démocratique belge ?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B5FD3000-790B-47CF-862E-B76BD0FC73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226649"/>
              </p:ext>
            </p:extLst>
          </p:nvPr>
        </p:nvGraphicFramePr>
        <p:xfrm>
          <a:off x="838200" y="1590261"/>
          <a:ext cx="10515600" cy="5075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64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68F43F4-A521-45B2-A018-379B78E3B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 : </a:t>
            </a:r>
            <a:r>
              <a:rPr lang="fr-BE" sz="4000" dirty="0"/>
              <a:t>Êtes-vous plutôt pour une république ou une monarchie ?</a:t>
            </a:r>
            <a:endParaRPr lang="fr-BE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6CF7D5F6-91A0-469E-BA18-E1E36212B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693840"/>
              </p:ext>
            </p:extLst>
          </p:nvPr>
        </p:nvGraphicFramePr>
        <p:xfrm>
          <a:off x="838200" y="1590261"/>
          <a:ext cx="10515600" cy="5035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080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C545043-8312-4F39-9BDE-2DC39732D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3 :</a:t>
            </a:r>
            <a:r>
              <a:rPr lang="fr-BE" dirty="0"/>
              <a:t> </a:t>
            </a:r>
            <a:r>
              <a:rPr lang="fr-BE" sz="4000" dirty="0"/>
              <a:t>Êtes-vous intéressé par la politique belge ?</a:t>
            </a:r>
            <a:endParaRPr lang="fr-BE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65B36F58-5BEB-45CA-B7B2-3CE420A09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324248"/>
              </p:ext>
            </p:extLst>
          </p:nvPr>
        </p:nvGraphicFramePr>
        <p:xfrm>
          <a:off x="838200" y="1577010"/>
          <a:ext cx="10515600" cy="51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340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EAB040-D074-4A8F-9AB8-DB1A645D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4 :</a:t>
            </a:r>
            <a:r>
              <a:rPr lang="fr-BE" dirty="0"/>
              <a:t> </a:t>
            </a:r>
            <a:r>
              <a:rPr lang="fr-BE" sz="4000" dirty="0"/>
              <a:t>Comment percevez-vous le couple royal lors de ses déplacements officiels ?</a:t>
            </a:r>
            <a:endParaRPr lang="fr-BE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B4F0616C-4757-4922-9B20-7B4CEF9C0A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100816"/>
              </p:ext>
            </p:extLst>
          </p:nvPr>
        </p:nvGraphicFramePr>
        <p:xfrm>
          <a:off x="838200" y="1563757"/>
          <a:ext cx="10515600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613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D0E81E9-36A7-415D-9141-C4672EC3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5 :</a:t>
            </a:r>
            <a:r>
              <a:rPr lang="fr-BE" dirty="0"/>
              <a:t> Estimez-vous que le Roi Philippe et sa famille touchent une dotation trop élevée ?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xmlns="" id="{EE629BD0-F667-4469-90C0-0948304B8A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003065"/>
              </p:ext>
            </p:extLst>
          </p:nvPr>
        </p:nvGraphicFramePr>
        <p:xfrm>
          <a:off x="838200" y="1589649"/>
          <a:ext cx="10515600" cy="507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9457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73</Words>
  <Application>Microsoft Macintosh PowerPoint</Application>
  <PresentationFormat>Grand écran</PresentationFormat>
  <Paragraphs>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</vt:lpstr>
      <vt:lpstr>Thème Office</vt:lpstr>
      <vt:lpstr>Renouveau démocratique :  La démocratie nécessite-t-elle d’être réformée ?  Sondage réalisé auprès de 68 volontaires </vt:lpstr>
      <vt:lpstr>Sexe des personnes interrogées</vt:lpstr>
      <vt:lpstr>Leur âge</vt:lpstr>
      <vt:lpstr>Question 1 : Êtes-vous satisfait du système démocratique belge ?</vt:lpstr>
      <vt:lpstr>Question 2 : Êtes-vous plutôt pour une république ou une monarchie ?</vt:lpstr>
      <vt:lpstr>Question 3 : Êtes-vous intéressé par la politique belge ?</vt:lpstr>
      <vt:lpstr>Question 4 : Comment percevez-vous le couple royal lors de ses déplacements officiels ?</vt:lpstr>
      <vt:lpstr>Question 5 : Estimez-vous que le Roi Philippe et sa famille touchent une dotation trop élevée ?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Justine Gerin</dc:creator>
  <cp:lastModifiedBy>Anne-Emmanuelle BOURGAUX</cp:lastModifiedBy>
  <cp:revision>16</cp:revision>
  <dcterms:created xsi:type="dcterms:W3CDTF">2018-03-15T07:32:04Z</dcterms:created>
  <dcterms:modified xsi:type="dcterms:W3CDTF">2018-03-20T10:09:32Z</dcterms:modified>
</cp:coreProperties>
</file>